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62"/>
  </p:notesMasterIdLst>
  <p:sldIdLst>
    <p:sldId id="256" r:id="rId3"/>
    <p:sldId id="644" r:id="rId4"/>
    <p:sldId id="671" r:id="rId5"/>
    <p:sldId id="655" r:id="rId6"/>
    <p:sldId id="973" r:id="rId7"/>
    <p:sldId id="974" r:id="rId8"/>
    <p:sldId id="975" r:id="rId9"/>
    <p:sldId id="976" r:id="rId10"/>
    <p:sldId id="977" r:id="rId11"/>
    <p:sldId id="978" r:id="rId12"/>
    <p:sldId id="980" r:id="rId13"/>
    <p:sldId id="981" r:id="rId14"/>
    <p:sldId id="982" r:id="rId15"/>
    <p:sldId id="983" r:id="rId16"/>
    <p:sldId id="984" r:id="rId17"/>
    <p:sldId id="985" r:id="rId18"/>
    <p:sldId id="986" r:id="rId19"/>
    <p:sldId id="987" r:id="rId20"/>
    <p:sldId id="988" r:id="rId21"/>
    <p:sldId id="989" r:id="rId22"/>
    <p:sldId id="990" r:id="rId23"/>
    <p:sldId id="991" r:id="rId24"/>
    <p:sldId id="992" r:id="rId25"/>
    <p:sldId id="993" r:id="rId26"/>
    <p:sldId id="994" r:id="rId27"/>
    <p:sldId id="995" r:id="rId28"/>
    <p:sldId id="996" r:id="rId29"/>
    <p:sldId id="997" r:id="rId30"/>
    <p:sldId id="998" r:id="rId31"/>
    <p:sldId id="999" r:id="rId32"/>
    <p:sldId id="1000" r:id="rId33"/>
    <p:sldId id="1001" r:id="rId34"/>
    <p:sldId id="1002" r:id="rId35"/>
    <p:sldId id="1003" r:id="rId36"/>
    <p:sldId id="1004" r:id="rId37"/>
    <p:sldId id="1005" r:id="rId38"/>
    <p:sldId id="1006" r:id="rId39"/>
    <p:sldId id="1007" r:id="rId40"/>
    <p:sldId id="1008" r:id="rId41"/>
    <p:sldId id="1009" r:id="rId42"/>
    <p:sldId id="1010" r:id="rId43"/>
    <p:sldId id="1011" r:id="rId44"/>
    <p:sldId id="1012" r:id="rId45"/>
    <p:sldId id="1013" r:id="rId46"/>
    <p:sldId id="1014" r:id="rId47"/>
    <p:sldId id="1015" r:id="rId48"/>
    <p:sldId id="1016" r:id="rId49"/>
    <p:sldId id="1017" r:id="rId50"/>
    <p:sldId id="1018" r:id="rId51"/>
    <p:sldId id="1019" r:id="rId52"/>
    <p:sldId id="1020" r:id="rId53"/>
    <p:sldId id="1021" r:id="rId54"/>
    <p:sldId id="1022" r:id="rId55"/>
    <p:sldId id="1023" r:id="rId56"/>
    <p:sldId id="1024" r:id="rId57"/>
    <p:sldId id="1025" r:id="rId58"/>
    <p:sldId id="1026" r:id="rId59"/>
    <p:sldId id="1027" r:id="rId60"/>
    <p:sldId id="375" r:id="rId61"/>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oguo Xie" initials="" lastIdx="1" clrIdx="0"/>
  <p:cmAuthor id="1" name="魏宏炜" initials="魏"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937" autoAdjust="0"/>
  </p:normalViewPr>
  <p:slideViewPr>
    <p:cSldViewPr snapToGrid="0">
      <p:cViewPr varScale="1">
        <p:scale>
          <a:sx n="58" d="100"/>
          <a:sy n="58" d="100"/>
        </p:scale>
        <p:origin x="816" y="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680E15-E7E9-4238-832D-ED92086DAA8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179525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674185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989126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962599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43931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460827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52274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545899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953862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910497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297157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618520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791698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263714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932849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951615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768080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451719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366636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124930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379578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440276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678478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016485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611923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641744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675846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522656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409934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423646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4094238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1837028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552395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654286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528670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689340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790806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804275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651284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977243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919623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217325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890131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627521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35255156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4071244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686454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9742413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306036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4019344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336074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28121304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180905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45598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065955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11833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1601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4"/>
          <p:cNvSpPr/>
          <p:nvPr userDrawn="1"/>
        </p:nvSpPr>
        <p:spPr>
          <a:xfrm>
            <a:off x="0" y="6605201"/>
            <a:ext cx="12192000" cy="2527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dirty="0">
              <a:solidFill>
                <a:schemeClr val="bg1"/>
              </a:solidFill>
              <a:latin typeface="Palatino Linotype" panose="02040502050505030304" pitchFamily="18" charset="0"/>
            </a:endParaRPr>
          </a:p>
        </p:txBody>
      </p:sp>
      <p:sp>
        <p:nvSpPr>
          <p:cNvPr id="6" name="矩形 5"/>
          <p:cNvSpPr/>
          <p:nvPr userDrawn="1"/>
        </p:nvSpPr>
        <p:spPr>
          <a:xfrm>
            <a:off x="0" y="0"/>
            <a:ext cx="12192000"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Rectangle 15"/>
          <p:cNvSpPr/>
          <p:nvPr userDrawn="1"/>
        </p:nvSpPr>
        <p:spPr>
          <a:xfrm>
            <a:off x="298044" y="58339"/>
            <a:ext cx="11893109"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itle 1"/>
          <p:cNvSpPr>
            <a:spLocks noGrp="1"/>
          </p:cNvSpPr>
          <p:nvPr>
            <p:ph type="title"/>
          </p:nvPr>
        </p:nvSpPr>
        <p:spPr>
          <a:xfrm>
            <a:off x="263801" y="66884"/>
            <a:ext cx="10816035"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endParaRPr lang="zh-CN" altLang="en-US" dirty="0"/>
          </a:p>
        </p:txBody>
      </p:sp>
      <p:sp>
        <p:nvSpPr>
          <p:cNvPr id="9" name="Rectangle 17"/>
          <p:cNvSpPr/>
          <p:nvPr userDrawn="1"/>
        </p:nvSpPr>
        <p:spPr>
          <a:xfrm>
            <a:off x="298044" y="-3052"/>
            <a:ext cx="11893109"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0" name="Group 21"/>
          <p:cNvGrpSpPr/>
          <p:nvPr userDrawn="1"/>
        </p:nvGrpSpPr>
        <p:grpSpPr>
          <a:xfrm>
            <a:off x="150037" y="-3053"/>
            <a:ext cx="97536" cy="610032"/>
            <a:chOff x="93478" y="-3053"/>
            <a:chExt cx="91440" cy="610032"/>
          </a:xfrm>
        </p:grpSpPr>
        <p:sp>
          <p:nvSpPr>
            <p:cNvPr id="11"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13" name="Group 22"/>
          <p:cNvGrpSpPr/>
          <p:nvPr userDrawn="1"/>
        </p:nvGrpSpPr>
        <p:grpSpPr>
          <a:xfrm>
            <a:off x="-847" y="-3053"/>
            <a:ext cx="97536" cy="610032"/>
            <a:chOff x="93478" y="-3053"/>
            <a:chExt cx="91440" cy="610032"/>
          </a:xfrm>
        </p:grpSpPr>
        <p:sp>
          <p:nvSpPr>
            <p:cNvPr id="1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9539" y="117510"/>
            <a:ext cx="2525565" cy="430299"/>
          </a:xfrm>
          <a:prstGeom prst="rect">
            <a:avLst/>
          </a:prstGeom>
        </p:spPr>
      </p:pic>
      <p:sp>
        <p:nvSpPr>
          <p:cNvPr id="28" name="Title 1"/>
          <p:cNvSpPr txBox="1"/>
          <p:nvPr userDrawn="1"/>
        </p:nvSpPr>
        <p:spPr>
          <a:xfrm>
            <a:off x="950299" y="148697"/>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endParaRPr lang="zh-CN" altLang="en-US" sz="2400" dirty="0"/>
          </a:p>
        </p:txBody>
      </p:sp>
      <p:sp>
        <p:nvSpPr>
          <p:cNvPr id="17" name="文本框 16"/>
          <p:cNvSpPr txBox="1"/>
          <p:nvPr userDrawn="1"/>
        </p:nvSpPr>
        <p:spPr>
          <a:xfrm>
            <a:off x="5671820" y="6591761"/>
            <a:ext cx="848361" cy="275590"/>
          </a:xfrm>
          <a:prstGeom prst="rect">
            <a:avLst/>
          </a:prstGeom>
          <a:noFill/>
        </p:spPr>
        <p:txBody>
          <a:bodyPr wrap="square" rtlCol="0">
            <a:spAutoFit/>
          </a:bodyPr>
          <a:lstStyle/>
          <a:p>
            <a:pPr marL="0" algn="ctr" defTabSz="914400" rtl="0" eaLnBrk="1" latinLnBrk="0" hangingPunct="1"/>
            <a:fld id="{D38326D0-2AD7-469D-88E8-608400A37B91}" type="slidenum">
              <a:rPr lang="zh-CN" altLang="en-US" sz="1200" b="0" kern="1200" smtClean="0">
                <a:solidFill>
                  <a:schemeClr val="bg1"/>
                </a:solidFill>
                <a:latin typeface="Palatino Linotype" panose="02040502050505030304" pitchFamily="18" charset="0"/>
                <a:ea typeface="+mn-ea"/>
                <a:cs typeface="+mn-cs"/>
              </a:rPr>
              <a:t>‹#›</a:t>
            </a:fld>
            <a:r>
              <a:rPr lang="en-US" altLang="zh-CN" sz="1200" b="0" kern="1200">
                <a:solidFill>
                  <a:schemeClr val="bg1"/>
                </a:solidFill>
                <a:latin typeface="Palatino Linotype" panose="02040502050505030304" pitchFamily="18" charset="0"/>
                <a:ea typeface="+mn-ea"/>
                <a:cs typeface="+mn-cs"/>
              </a:rPr>
              <a:t>/59</a:t>
            </a:r>
            <a:endParaRPr lang="en-US" altLang="zh-CN" sz="1200" b="0" kern="1200" dirty="0">
              <a:solidFill>
                <a:schemeClr val="bg1"/>
              </a:solidFill>
              <a:latin typeface="Palatino Linotype" panose="02040502050505030304" pitchFamily="18" charset="0"/>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默认模板">
    <p:spTree>
      <p:nvGrpSpPr>
        <p:cNvPr id="1" name=""/>
        <p:cNvGrpSpPr/>
        <p:nvPr/>
      </p:nvGrpSpPr>
      <p:grpSpPr>
        <a:xfrm>
          <a:off x="0" y="0"/>
          <a:ext cx="0" cy="0"/>
          <a:chOff x="0" y="0"/>
          <a:chExt cx="0" cy="0"/>
        </a:xfrm>
      </p:grpSpPr>
      <p:sp>
        <p:nvSpPr>
          <p:cNvPr id="5" name="标题占位符 4"/>
          <p:cNvSpPr>
            <a:spLocks noGrp="1"/>
          </p:cNvSpPr>
          <p:nvPr>
            <p:ph type="title"/>
          </p:nvPr>
        </p:nvSpPr>
        <p:spPr>
          <a:xfrm>
            <a:off x="838200" y="365126"/>
            <a:ext cx="9530918" cy="691318"/>
          </a:xfrm>
          <a:prstGeom prst="rect">
            <a:avLst/>
          </a:prstGeom>
        </p:spPr>
        <p:txBody>
          <a:bodyPr vert="horz" lIns="91440" tIns="45720" rIns="91440" bIns="45720" rtlCol="0" anchor="ctr">
            <a:normAutofit/>
          </a:bodyPr>
          <a:lstStyle>
            <a:lvl1pPr>
              <a:defRPr>
                <a:solidFill>
                  <a:schemeClr val="accent2">
                    <a:lumMod val="75000"/>
                  </a:schemeClr>
                </a:solidFill>
              </a:defRPr>
            </a:lvl1pPr>
          </a:lstStyle>
          <a:p>
            <a:r>
              <a:rPr lang="zh-CN" altLang="en-US" dirty="0"/>
              <a:t>单击此处编辑母版标题样式</a:t>
            </a:r>
          </a:p>
        </p:txBody>
      </p:sp>
      <p:sp>
        <p:nvSpPr>
          <p:cNvPr id="9" name="文本占位符 8"/>
          <p:cNvSpPr>
            <a:spLocks noGrp="1"/>
          </p:cNvSpPr>
          <p:nvPr>
            <p:ph type="body" sz="quarter" idx="10" hasCustomPrompt="1"/>
          </p:nvPr>
        </p:nvSpPr>
        <p:spPr>
          <a:xfrm>
            <a:off x="838200" y="1411288"/>
            <a:ext cx="5357813" cy="4767262"/>
          </a:xfrm>
        </p:spPr>
        <p:txBody>
          <a:bodyPr/>
          <a:lstStyle>
            <a:lvl1pPr marL="0" indent="0">
              <a:buNone/>
              <a:defRPr sz="2000"/>
            </a:lvl1pPr>
            <a:lvl2pPr marL="457200" indent="0">
              <a:buNone/>
              <a:defRPr sz="1800"/>
            </a:lvl2pPr>
            <a:lvl3pPr marL="914400" indent="0">
              <a:buNone/>
              <a:defRPr sz="1400"/>
            </a:lvl3pPr>
            <a:lvl4pPr marL="1371600" indent="0">
              <a:buNone/>
              <a:defRPr sz="1200"/>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4"/>
          <p:cNvSpPr/>
          <p:nvPr userDrawn="1"/>
        </p:nvSpPr>
        <p:spPr>
          <a:xfrm>
            <a:off x="0" y="6605201"/>
            <a:ext cx="12192000" cy="2527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dirty="0">
              <a:solidFill>
                <a:schemeClr val="bg1"/>
              </a:solidFill>
              <a:latin typeface="Palatino Linotype" panose="02040502050505030304" pitchFamily="18" charset="0"/>
            </a:endParaRPr>
          </a:p>
        </p:txBody>
      </p:sp>
      <p:sp>
        <p:nvSpPr>
          <p:cNvPr id="6" name="矩形 5"/>
          <p:cNvSpPr/>
          <p:nvPr userDrawn="1"/>
        </p:nvSpPr>
        <p:spPr>
          <a:xfrm>
            <a:off x="0" y="0"/>
            <a:ext cx="12192000"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Rectangle 15"/>
          <p:cNvSpPr/>
          <p:nvPr userDrawn="1"/>
        </p:nvSpPr>
        <p:spPr>
          <a:xfrm>
            <a:off x="298044" y="58339"/>
            <a:ext cx="11893109"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itle 1"/>
          <p:cNvSpPr>
            <a:spLocks noGrp="1"/>
          </p:cNvSpPr>
          <p:nvPr>
            <p:ph type="title"/>
          </p:nvPr>
        </p:nvSpPr>
        <p:spPr>
          <a:xfrm>
            <a:off x="263801" y="66884"/>
            <a:ext cx="10816035"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endParaRPr lang="zh-CN" altLang="en-US" dirty="0"/>
          </a:p>
        </p:txBody>
      </p:sp>
      <p:sp>
        <p:nvSpPr>
          <p:cNvPr id="9" name="Rectangle 17"/>
          <p:cNvSpPr/>
          <p:nvPr userDrawn="1"/>
        </p:nvSpPr>
        <p:spPr>
          <a:xfrm>
            <a:off x="298044" y="-3052"/>
            <a:ext cx="11893109"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0" name="Group 21"/>
          <p:cNvGrpSpPr/>
          <p:nvPr userDrawn="1"/>
        </p:nvGrpSpPr>
        <p:grpSpPr>
          <a:xfrm>
            <a:off x="150037" y="-3053"/>
            <a:ext cx="97536" cy="610032"/>
            <a:chOff x="93478" y="-3053"/>
            <a:chExt cx="91440" cy="610032"/>
          </a:xfrm>
        </p:grpSpPr>
        <p:sp>
          <p:nvSpPr>
            <p:cNvPr id="11"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13" name="Group 22"/>
          <p:cNvGrpSpPr/>
          <p:nvPr userDrawn="1"/>
        </p:nvGrpSpPr>
        <p:grpSpPr>
          <a:xfrm>
            <a:off x="-847" y="-3053"/>
            <a:ext cx="97536" cy="610032"/>
            <a:chOff x="93478" y="-3053"/>
            <a:chExt cx="91440" cy="610032"/>
          </a:xfrm>
        </p:grpSpPr>
        <p:sp>
          <p:nvSpPr>
            <p:cNvPr id="1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9539" y="117510"/>
            <a:ext cx="2525565" cy="430299"/>
          </a:xfrm>
          <a:prstGeom prst="rect">
            <a:avLst/>
          </a:prstGeom>
        </p:spPr>
      </p:pic>
      <p:sp>
        <p:nvSpPr>
          <p:cNvPr id="28" name="Title 1"/>
          <p:cNvSpPr txBox="1"/>
          <p:nvPr userDrawn="1"/>
        </p:nvSpPr>
        <p:spPr>
          <a:xfrm>
            <a:off x="950299" y="148697"/>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endParaRPr lang="zh-CN" altLang="en-US" sz="2400" dirty="0"/>
          </a:p>
        </p:txBody>
      </p:sp>
      <p:sp>
        <p:nvSpPr>
          <p:cNvPr id="17" name="文本框 16"/>
          <p:cNvSpPr txBox="1"/>
          <p:nvPr userDrawn="1"/>
        </p:nvSpPr>
        <p:spPr>
          <a:xfrm>
            <a:off x="5671820" y="6591761"/>
            <a:ext cx="848361" cy="275590"/>
          </a:xfrm>
          <a:prstGeom prst="rect">
            <a:avLst/>
          </a:prstGeom>
          <a:noFill/>
        </p:spPr>
        <p:txBody>
          <a:bodyPr wrap="square" rtlCol="0">
            <a:spAutoFit/>
          </a:bodyPr>
          <a:lstStyle/>
          <a:p>
            <a:pPr marL="0" algn="ctr" defTabSz="914400" rtl="0" eaLnBrk="1" latinLnBrk="0" hangingPunct="1"/>
            <a:fld id="{D38326D0-2AD7-469D-88E8-608400A37B91}" type="slidenum">
              <a:rPr lang="zh-CN" altLang="en-US" sz="1200" b="0" kern="1200" smtClean="0">
                <a:solidFill>
                  <a:schemeClr val="bg1"/>
                </a:solidFill>
                <a:latin typeface="Palatino Linotype" panose="02040502050505030304" pitchFamily="18" charset="0"/>
                <a:ea typeface="+mn-ea"/>
                <a:cs typeface="+mn-cs"/>
              </a:rPr>
              <a:t>‹#›</a:t>
            </a:fld>
            <a:r>
              <a:rPr lang="en-US" altLang="zh-CN" sz="1200" b="0" kern="1200">
                <a:solidFill>
                  <a:schemeClr val="bg1"/>
                </a:solidFill>
                <a:latin typeface="Palatino Linotype" panose="02040502050505030304" pitchFamily="18" charset="0"/>
                <a:ea typeface="+mn-ea"/>
                <a:cs typeface="+mn-cs"/>
              </a:rPr>
              <a:t>/59</a:t>
            </a:r>
            <a:endParaRPr lang="en-US" altLang="zh-CN" sz="1200" b="0" kern="1200" dirty="0">
              <a:solidFill>
                <a:schemeClr val="bg1"/>
              </a:solidFill>
              <a:latin typeface="Palatino Linotype" panose="02040502050505030304" pitchFamily="18"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 y="0"/>
            <a:ext cx="12239562" cy="6858000"/>
          </a:xfrm>
          <a:prstGeom prst="rect">
            <a:avLst/>
          </a:prstGeom>
          <a:gradFill flip="none" rotWithShape="1">
            <a:gsLst>
              <a:gs pos="0">
                <a:schemeClr val="accent1">
                  <a:lumMod val="5000"/>
                  <a:lumOff val="95000"/>
                  <a:alpha val="78000"/>
                </a:schemeClr>
              </a:gs>
              <a:gs pos="77000">
                <a:schemeClr val="accent1">
                  <a:lumMod val="45000"/>
                  <a:lumOff val="55000"/>
                  <a:alpha val="39000"/>
                </a:schemeClr>
              </a:gs>
              <a:gs pos="100000">
                <a:schemeClr val="accent1">
                  <a:lumMod val="45000"/>
                  <a:lumOff val="55000"/>
                  <a:alpha val="38000"/>
                </a:schemeClr>
              </a:gs>
              <a:gs pos="100000">
                <a:schemeClr val="accent1">
                  <a:lumMod val="30000"/>
                  <a:lumOff val="7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Straight Connector 23"/>
          <p:cNvCxnSpPr/>
          <p:nvPr/>
        </p:nvCxnSpPr>
        <p:spPr>
          <a:xfrm>
            <a:off x="3640521" y="4080110"/>
            <a:ext cx="0" cy="912495"/>
          </a:xfrm>
          <a:prstGeom prst="line">
            <a:avLst/>
          </a:prstGeom>
          <a:ln w="31750">
            <a:gradFill flip="none" rotWithShape="1">
              <a:gsLst>
                <a:gs pos="0">
                  <a:schemeClr val="tx1"/>
                </a:gs>
                <a:gs pos="56000">
                  <a:schemeClr val="tx1"/>
                </a:gs>
                <a:gs pos="97000">
                  <a:schemeClr val="tx1"/>
                </a:gs>
              </a:gsLst>
              <a:path path="circle">
                <a:fillToRect l="100000" b="100000"/>
              </a:path>
              <a:tileRect t="-100000" r="-100000"/>
            </a:gradFill>
          </a:ln>
        </p:spPr>
        <p:style>
          <a:lnRef idx="1">
            <a:schemeClr val="accent1"/>
          </a:lnRef>
          <a:fillRef idx="0">
            <a:schemeClr val="accent1"/>
          </a:fillRef>
          <a:effectRef idx="0">
            <a:schemeClr val="accent1"/>
          </a:effectRef>
          <a:fontRef idx="minor">
            <a:schemeClr val="tx1"/>
          </a:fontRef>
        </p:style>
      </p:cxnSp>
      <p:cxnSp>
        <p:nvCxnSpPr>
          <p:cNvPr id="11" name="Straight Connector 28"/>
          <p:cNvCxnSpPr/>
          <p:nvPr/>
        </p:nvCxnSpPr>
        <p:spPr>
          <a:xfrm>
            <a:off x="3486785" y="5268067"/>
            <a:ext cx="45840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24"/>
          <p:cNvSpPr/>
          <p:nvPr/>
        </p:nvSpPr>
        <p:spPr>
          <a:xfrm>
            <a:off x="-1" y="2099645"/>
            <a:ext cx="12239557" cy="1363764"/>
          </a:xfrm>
          <a:prstGeom prst="rect">
            <a:avLst/>
          </a:prstGeom>
          <a:solidFill>
            <a:srgbClr val="252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sp>
        <p:nvSpPr>
          <p:cNvPr id="3" name="矩形 2"/>
          <p:cNvSpPr/>
          <p:nvPr/>
        </p:nvSpPr>
        <p:spPr>
          <a:xfrm>
            <a:off x="0" y="2331512"/>
            <a:ext cx="12192000" cy="700769"/>
          </a:xfrm>
          <a:prstGeom prst="rect">
            <a:avLst/>
          </a:prstGeom>
          <a:noFill/>
        </p:spPr>
        <p:txBody>
          <a:bodyPr wrap="square" lIns="91440" tIns="45720" rIns="91440" bIns="45720">
            <a:spAutoFit/>
          </a:bodyPr>
          <a:lstStyle/>
          <a:p>
            <a:pPr algn="ctr">
              <a:lnSpc>
                <a:spcPct val="120000"/>
              </a:lnSpc>
            </a:pPr>
            <a:r>
              <a:rPr lang="en-US" altLang="zh-CN" sz="3600" b="1" dirty="0">
                <a:ln w="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Artificial Intelligence Programming Practice</a:t>
            </a:r>
            <a:endParaRPr lang="zh-CN" altLang="en-US" sz="3600" b="1" dirty="0">
              <a:ln w="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6" name="矩形 6"/>
          <p:cNvSpPr/>
          <p:nvPr/>
        </p:nvSpPr>
        <p:spPr>
          <a:xfrm>
            <a:off x="3786474" y="4575929"/>
            <a:ext cx="7040880"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altLang="zh-CN" sz="1600" b="1" dirty="0">
                <a:latin typeface="+mn-ea"/>
                <a:cs typeface="Arial" panose="020B0604020202020204" pitchFamily="34" charset="0"/>
              </a:rPr>
              <a:t>University of Electronic Science and Technology of China ·</a:t>
            </a:r>
          </a:p>
          <a:p>
            <a:pPr marL="228600" indent="-228600"/>
            <a:r>
              <a:rPr lang="en-US" altLang="zh-CN" sz="1600" b="1" dirty="0">
                <a:latin typeface="+mn-ea"/>
                <a:cs typeface="Arial" panose="020B0604020202020204" pitchFamily="34" charset="0"/>
              </a:rPr>
              <a:t>School of Information and Software Engineering</a:t>
            </a:r>
            <a:endParaRPr lang="zh-CN" altLang="en-US" sz="1600" b="1" dirty="0">
              <a:latin typeface="+mn-ea"/>
              <a:cs typeface="Arial" panose="020B0604020202020204" pitchFamily="34" charset="0"/>
            </a:endParaRPr>
          </a:p>
        </p:txBody>
      </p:sp>
      <p:sp>
        <p:nvSpPr>
          <p:cNvPr id="8" name="矩形 6"/>
          <p:cNvSpPr/>
          <p:nvPr/>
        </p:nvSpPr>
        <p:spPr>
          <a:xfrm>
            <a:off x="3786558" y="5472986"/>
            <a:ext cx="6162647"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r>
              <a:rPr lang="en-US" altLang="zh-CN" sz="1600" dirty="0">
                <a:latin typeface="Palatino Linotype" panose="02040502050505030304" pitchFamily="18" charset="0"/>
                <a:ea typeface="Microsoft YaHei UI" panose="020B0503020204020204" pitchFamily="34" charset="-122"/>
                <a:cs typeface="Arial" panose="020B0604020202020204" pitchFamily="34" charset="0"/>
              </a:rPr>
              <a:t>University of Electronic Science and Technology of China, </a:t>
            </a:r>
          </a:p>
          <a:p>
            <a:pPr marL="228600" indent="-228600" algn="l"/>
            <a:r>
              <a:rPr lang="en-US" altLang="zh-CN" sz="1600" dirty="0">
                <a:latin typeface="Palatino Linotype" panose="02040502050505030304" pitchFamily="18" charset="0"/>
                <a:ea typeface="Microsoft YaHei UI" panose="020B0503020204020204" pitchFamily="34" charset="-122"/>
                <a:cs typeface="Arial" panose="020B0604020202020204" pitchFamily="34" charset="0"/>
              </a:rPr>
              <a:t>Chengdu, China , May 14, 2024</a:t>
            </a:r>
          </a:p>
        </p:txBody>
      </p:sp>
      <p:pic>
        <p:nvPicPr>
          <p:cNvPr id="18" name="图形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449" y="205521"/>
            <a:ext cx="3248025" cy="733425"/>
          </a:xfrm>
          <a:prstGeom prst="rect">
            <a:avLst/>
          </a:prstGeom>
        </p:spPr>
      </p:pic>
      <p:sp>
        <p:nvSpPr>
          <p:cNvPr id="9" name="矩形 6"/>
          <p:cNvSpPr/>
          <p:nvPr>
            <p:custDataLst>
              <p:tags r:id="rId1"/>
            </p:custDataLst>
          </p:nvPr>
        </p:nvSpPr>
        <p:spPr>
          <a:xfrm>
            <a:off x="3786474" y="4117487"/>
            <a:ext cx="7040880"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effectLst/>
                <a:latin typeface="+mn-ea"/>
                <a:cs typeface="Times New Roman" panose="02020603050405020304" pitchFamily="18" charset="0"/>
              </a:rPr>
              <a:t>Lecturer</a:t>
            </a:r>
            <a:r>
              <a:rPr lang="en-US" altLang="zh-CN" sz="1600" b="1" dirty="0">
                <a:effectLst/>
                <a:latin typeface="Palatino Linotype" panose="02040502050505030304" pitchFamily="18" charset="0"/>
                <a:ea typeface="Microsoft YaHei UI" panose="020B0503020204020204" pitchFamily="34" charset="-122"/>
                <a:cs typeface="Arial" panose="020B0604020202020204" pitchFamily="34" charset="0"/>
              </a:rPr>
              <a:t> </a:t>
            </a:r>
            <a:r>
              <a:rPr lang="zh-CN" altLang="en-US" sz="1600" b="1" dirty="0">
                <a:effectLst/>
                <a:latin typeface="Palatino Linotype" panose="02040502050505030304" pitchFamily="18" charset="0"/>
                <a:ea typeface="Microsoft YaHei UI" panose="020B0503020204020204" pitchFamily="34" charset="-122"/>
                <a:cs typeface="Arial" panose="020B0604020202020204" pitchFamily="34" charset="0"/>
              </a:rPr>
              <a:t>：</a:t>
            </a:r>
            <a:r>
              <a:rPr lang="en-US" altLang="zh-CN" sz="1600" b="1" dirty="0">
                <a:effectLst/>
                <a:latin typeface="Palatino Linotype" panose="02040502050505030304" pitchFamily="18" charset="0"/>
                <a:ea typeface="Microsoft YaHei UI" panose="020B0503020204020204" pitchFamily="34" charset="-122"/>
                <a:cs typeface="Arial" panose="020B0604020202020204" pitchFamily="34" charset="0"/>
              </a:rPr>
              <a:t> </a:t>
            </a:r>
            <a:r>
              <a:rPr lang="en-US" altLang="zh-CN" sz="1600" b="1" dirty="0">
                <a:effectLst/>
                <a:latin typeface="+mn-ea"/>
                <a:cs typeface="Arial" panose="020B0604020202020204" pitchFamily="34" charset="0"/>
              </a:rPr>
              <a:t>Rao </a:t>
            </a:r>
            <a:r>
              <a:rPr lang="en-US" altLang="zh-CN" sz="1600" b="1" dirty="0" err="1">
                <a:effectLst/>
                <a:latin typeface="+mn-ea"/>
                <a:cs typeface="Arial" panose="020B0604020202020204" pitchFamily="34" charset="0"/>
              </a:rPr>
              <a:t>Yunbo</a:t>
            </a:r>
            <a:endParaRPr lang="zh-CN" altLang="en-US" sz="1600" b="1" dirty="0">
              <a:effectLst/>
              <a:latin typeface="+mn-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pic>
        <p:nvPicPr>
          <p:cNvPr id="2" name="图片 1">
            <a:extLst>
              <a:ext uri="{FF2B5EF4-FFF2-40B4-BE49-F238E27FC236}">
                <a16:creationId xmlns:a16="http://schemas.microsoft.com/office/drawing/2014/main" id="{46C4A089-E026-F436-69A7-A8F9A2829E53}"/>
              </a:ext>
            </a:extLst>
          </p:cNvPr>
          <p:cNvPicPr>
            <a:picLocks noChangeAspect="1"/>
          </p:cNvPicPr>
          <p:nvPr/>
        </p:nvPicPr>
        <p:blipFill>
          <a:blip r:embed="rId3"/>
          <a:stretch>
            <a:fillRect/>
          </a:stretch>
        </p:blipFill>
        <p:spPr>
          <a:xfrm>
            <a:off x="804154" y="3655243"/>
            <a:ext cx="1552523" cy="1560983"/>
          </a:xfrm>
          <a:prstGeom prst="rect">
            <a:avLst/>
          </a:prstGeom>
        </p:spPr>
      </p:pic>
      <p:sp>
        <p:nvSpPr>
          <p:cNvPr id="3" name="文本框 2">
            <a:extLst>
              <a:ext uri="{FF2B5EF4-FFF2-40B4-BE49-F238E27FC236}">
                <a16:creationId xmlns:a16="http://schemas.microsoft.com/office/drawing/2014/main" id="{A0949200-3695-4A0D-A06A-91C2826B4D7A}"/>
              </a:ext>
            </a:extLst>
          </p:cNvPr>
          <p:cNvSpPr txBox="1"/>
          <p:nvPr/>
        </p:nvSpPr>
        <p:spPr>
          <a:xfrm>
            <a:off x="808937" y="5335587"/>
            <a:ext cx="1578639" cy="646331"/>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rPr>
              <a:t>Image to be analyzed</a:t>
            </a:r>
            <a:endParaRPr kumimoji="1" lang="zh-CN" altLang="en-US" dirty="0">
              <a:latin typeface="Microsoft YaHei" panose="020B0503020204020204" pitchFamily="34" charset="-122"/>
              <a:ea typeface="Microsoft YaHei" panose="020B0503020204020204" pitchFamily="34" charset="-122"/>
            </a:endParaRPr>
          </a:p>
        </p:txBody>
      </p:sp>
      <p:sp>
        <p:nvSpPr>
          <p:cNvPr id="4" name="右箭头 14">
            <a:extLst>
              <a:ext uri="{FF2B5EF4-FFF2-40B4-BE49-F238E27FC236}">
                <a16:creationId xmlns:a16="http://schemas.microsoft.com/office/drawing/2014/main" id="{8283EC65-59FC-6DB9-2ACE-B21595E6C578}"/>
              </a:ext>
            </a:extLst>
          </p:cNvPr>
          <p:cNvSpPr/>
          <p:nvPr/>
        </p:nvSpPr>
        <p:spPr>
          <a:xfrm>
            <a:off x="2584739" y="4374325"/>
            <a:ext cx="495561" cy="263275"/>
          </a:xfrm>
          <a:prstGeom prst="rightArrow">
            <a:avLst/>
          </a:prstGeom>
          <a:solidFill>
            <a:srgbClr val="205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EE80D0DC-F19F-AFF4-AFD8-F1CA8EF6EA9D}"/>
              </a:ext>
            </a:extLst>
          </p:cNvPr>
          <p:cNvSpPr txBox="1"/>
          <p:nvPr/>
        </p:nvSpPr>
        <p:spPr>
          <a:xfrm>
            <a:off x="1343407" y="1911338"/>
            <a:ext cx="9374147" cy="1135054"/>
          </a:xfrm>
          <a:prstGeom prst="rect">
            <a:avLst/>
          </a:prstGeom>
          <a:noFill/>
        </p:spPr>
        <p:txBody>
          <a:bodyPr wrap="square" rtlCol="0">
            <a:spAutoFit/>
          </a:bodyPr>
          <a:lstStyle/>
          <a:p>
            <a:pPr>
              <a:lnSpc>
                <a:spcPct val="150000"/>
              </a:lnSpc>
            </a:pPr>
            <a:r>
              <a:rPr lang="en-US" altLang="zh-CN" sz="2400"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Assumption: Can a neural network be designed to achieve </a:t>
            </a:r>
            <a:r>
              <a:rPr lang="en-US" altLang="zh-CN" sz="2400" b="1" i="1" kern="100" dirty="0">
                <a:solidFill>
                  <a:srgbClr val="205EFF"/>
                </a:solidFill>
                <a:latin typeface="微软雅黑" panose="020B0503020204020204" pitchFamily="34" charset="-122"/>
                <a:ea typeface="微软雅黑" panose="020B0503020204020204" pitchFamily="34" charset="-122"/>
                <a:sym typeface="+mn-ea"/>
              </a:rPr>
              <a:t>spatial feature extraction </a:t>
            </a:r>
            <a:r>
              <a:rPr lang="en-US" altLang="zh-CN" sz="2400"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and </a:t>
            </a:r>
            <a:r>
              <a:rPr lang="en-US" altLang="zh-CN" sz="2400" b="1" i="1" kern="100" dirty="0">
                <a:solidFill>
                  <a:srgbClr val="205EFF"/>
                </a:solidFill>
                <a:latin typeface="微软雅黑" panose="020B0503020204020204" pitchFamily="34" charset="-122"/>
                <a:ea typeface="微软雅黑" panose="020B0503020204020204" pitchFamily="34" charset="-122"/>
                <a:sym typeface="+mn-ea"/>
              </a:rPr>
              <a:t>integration analysis</a:t>
            </a:r>
            <a:r>
              <a:rPr lang="en-US" altLang="zh-CN" sz="2400"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altLang="zh-CN" sz="2400"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6" name="组合 5">
            <a:extLst>
              <a:ext uri="{FF2B5EF4-FFF2-40B4-BE49-F238E27FC236}">
                <a16:creationId xmlns:a16="http://schemas.microsoft.com/office/drawing/2014/main" id="{7BAA2446-935B-CB21-7276-51A2ADA07451}"/>
              </a:ext>
            </a:extLst>
          </p:cNvPr>
          <p:cNvGrpSpPr/>
          <p:nvPr/>
        </p:nvGrpSpPr>
        <p:grpSpPr>
          <a:xfrm>
            <a:off x="3308362" y="3294403"/>
            <a:ext cx="5974012" cy="2423121"/>
            <a:chOff x="4412974" y="2471721"/>
            <a:chExt cx="5974012" cy="2423121"/>
          </a:xfrm>
        </p:grpSpPr>
        <p:pic>
          <p:nvPicPr>
            <p:cNvPr id="7" name="图片 6">
              <a:extLst>
                <a:ext uri="{FF2B5EF4-FFF2-40B4-BE49-F238E27FC236}">
                  <a16:creationId xmlns:a16="http://schemas.microsoft.com/office/drawing/2014/main" id="{02D7B6F3-1CEE-3006-4272-46D75F4CA96B}"/>
                </a:ext>
              </a:extLst>
            </p:cNvPr>
            <p:cNvPicPr>
              <a:picLocks noChangeAspect="1"/>
            </p:cNvPicPr>
            <p:nvPr/>
          </p:nvPicPr>
          <p:blipFill>
            <a:blip r:embed="rId4"/>
            <a:stretch>
              <a:fillRect/>
            </a:stretch>
          </p:blipFill>
          <p:spPr>
            <a:xfrm>
              <a:off x="4875882" y="3431428"/>
              <a:ext cx="2259211" cy="1320769"/>
            </a:xfrm>
            <a:prstGeom prst="rect">
              <a:avLst/>
            </a:prstGeom>
          </p:spPr>
        </p:pic>
        <p:pic>
          <p:nvPicPr>
            <p:cNvPr id="9" name="图片 8">
              <a:extLst>
                <a:ext uri="{FF2B5EF4-FFF2-40B4-BE49-F238E27FC236}">
                  <a16:creationId xmlns:a16="http://schemas.microsoft.com/office/drawing/2014/main" id="{19AB20FA-E12E-E6EE-6D50-2280AFA064FA}"/>
                </a:ext>
              </a:extLst>
            </p:cNvPr>
            <p:cNvPicPr>
              <a:picLocks noChangeAspect="1"/>
            </p:cNvPicPr>
            <p:nvPr/>
          </p:nvPicPr>
          <p:blipFill>
            <a:blip r:embed="rId5"/>
            <a:stretch>
              <a:fillRect/>
            </a:stretch>
          </p:blipFill>
          <p:spPr>
            <a:xfrm>
              <a:off x="7714974" y="3428999"/>
              <a:ext cx="2293966" cy="1320768"/>
            </a:xfrm>
            <a:prstGeom prst="rect">
              <a:avLst/>
            </a:prstGeom>
          </p:spPr>
        </p:pic>
        <p:sp>
          <p:nvSpPr>
            <p:cNvPr id="10" name="文本框 9">
              <a:extLst>
                <a:ext uri="{FF2B5EF4-FFF2-40B4-BE49-F238E27FC236}">
                  <a16:creationId xmlns:a16="http://schemas.microsoft.com/office/drawing/2014/main" id="{7F49BB19-F0D9-5B8C-1292-90C1EFE358C2}"/>
                </a:ext>
              </a:extLst>
            </p:cNvPr>
            <p:cNvSpPr txBox="1"/>
            <p:nvPr/>
          </p:nvSpPr>
          <p:spPr>
            <a:xfrm>
              <a:off x="5009837" y="2721976"/>
              <a:ext cx="1991300" cy="646331"/>
            </a:xfrm>
            <a:prstGeom prst="rect">
              <a:avLst/>
            </a:prstGeom>
            <a:noFill/>
          </p:spPr>
          <p:txBody>
            <a:bodyPr wrap="square" rtlCol="0">
              <a:spAutoFit/>
            </a:bodyPr>
            <a:lstStyle/>
            <a:p>
              <a:pPr algn="ctr"/>
              <a:r>
                <a:rPr kumimoji="1" lang="en-US" altLang="zh-CN" dirty="0">
                  <a:solidFill>
                    <a:srgbClr val="205EFF"/>
                  </a:solidFill>
                  <a:latin typeface="Microsoft YaHei" panose="020B0503020204020204" pitchFamily="34" charset="-122"/>
                  <a:ea typeface="Microsoft YaHei" panose="020B0503020204020204" pitchFamily="34" charset="-122"/>
                </a:rPr>
                <a:t>Spatial feature extraction</a:t>
              </a:r>
              <a:endParaRPr kumimoji="1" lang="zh-CN" altLang="en-US" dirty="0">
                <a:solidFill>
                  <a:srgbClr val="205EFF"/>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CB17F881-7A1C-2388-9D31-5483E5F531DB}"/>
                </a:ext>
              </a:extLst>
            </p:cNvPr>
            <p:cNvSpPr txBox="1"/>
            <p:nvPr/>
          </p:nvSpPr>
          <p:spPr>
            <a:xfrm>
              <a:off x="8142806" y="2721975"/>
              <a:ext cx="1438301" cy="646331"/>
            </a:xfrm>
            <a:prstGeom prst="rect">
              <a:avLst/>
            </a:prstGeom>
            <a:noFill/>
          </p:spPr>
          <p:txBody>
            <a:bodyPr wrap="square" rtlCol="0">
              <a:spAutoFit/>
            </a:bodyPr>
            <a:lstStyle/>
            <a:p>
              <a:pPr algn="ctr"/>
              <a:r>
                <a:rPr kumimoji="1" lang="en-US" altLang="zh-CN" dirty="0">
                  <a:solidFill>
                    <a:srgbClr val="205EFF"/>
                  </a:solidFill>
                  <a:latin typeface="Microsoft YaHei" panose="020B0503020204020204" pitchFamily="34" charset="-122"/>
                  <a:ea typeface="Microsoft YaHei" panose="020B0503020204020204" pitchFamily="34" charset="-122"/>
                </a:rPr>
                <a:t>Integration Analysis</a:t>
              </a:r>
              <a:endParaRPr kumimoji="1" lang="zh-CN" altLang="en-US" dirty="0">
                <a:solidFill>
                  <a:srgbClr val="205EFF"/>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67327280-7C29-DD3F-7FB8-601E5F5ECE16}"/>
                </a:ext>
              </a:extLst>
            </p:cNvPr>
            <p:cNvSpPr/>
            <p:nvPr/>
          </p:nvSpPr>
          <p:spPr>
            <a:xfrm>
              <a:off x="4412974" y="2471721"/>
              <a:ext cx="5974012" cy="2423121"/>
            </a:xfrm>
            <a:prstGeom prst="rect">
              <a:avLst/>
            </a:prstGeom>
            <a:noFill/>
            <a:ln w="28575">
              <a:solidFill>
                <a:srgbClr val="1856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7">
              <a:extLst>
                <a:ext uri="{FF2B5EF4-FFF2-40B4-BE49-F238E27FC236}">
                  <a16:creationId xmlns:a16="http://schemas.microsoft.com/office/drawing/2014/main" id="{CF6606BF-3103-6223-94FC-4048C619EF9A}"/>
                </a:ext>
              </a:extLst>
            </p:cNvPr>
            <p:cNvSpPr/>
            <p:nvPr/>
          </p:nvSpPr>
          <p:spPr>
            <a:xfrm>
              <a:off x="7303563" y="2875833"/>
              <a:ext cx="495561" cy="263275"/>
            </a:xfrm>
            <a:prstGeom prst="rightArrow">
              <a:avLst/>
            </a:prstGeom>
            <a:solidFill>
              <a:srgbClr val="205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右箭头 19">
            <a:extLst>
              <a:ext uri="{FF2B5EF4-FFF2-40B4-BE49-F238E27FC236}">
                <a16:creationId xmlns:a16="http://schemas.microsoft.com/office/drawing/2014/main" id="{9D5BBF05-EE5F-3006-DA2B-9C86518D3398}"/>
              </a:ext>
            </a:extLst>
          </p:cNvPr>
          <p:cNvSpPr/>
          <p:nvPr/>
        </p:nvSpPr>
        <p:spPr>
          <a:xfrm>
            <a:off x="9484209" y="4374325"/>
            <a:ext cx="495561" cy="263275"/>
          </a:xfrm>
          <a:prstGeom prst="rightArrow">
            <a:avLst/>
          </a:prstGeom>
          <a:solidFill>
            <a:srgbClr val="205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EDCB6E4B-1C8A-5E4A-FCA6-D620424E8954}"/>
              </a:ext>
            </a:extLst>
          </p:cNvPr>
          <p:cNvSpPr txBox="1"/>
          <p:nvPr/>
        </p:nvSpPr>
        <p:spPr>
          <a:xfrm>
            <a:off x="10181605" y="4182796"/>
            <a:ext cx="1856066" cy="646331"/>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rPr>
              <a:t>A cat disguised as a lion!</a:t>
            </a:r>
            <a:endParaRPr kumimoji="1" lang="zh-CN" altLang="en-US"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C6F6ACD9-39D6-97A8-A8BC-58569499B691}"/>
              </a:ext>
            </a:extLst>
          </p:cNvPr>
          <p:cNvSpPr txBox="1"/>
          <p:nvPr/>
        </p:nvSpPr>
        <p:spPr>
          <a:xfrm>
            <a:off x="5298392" y="5965535"/>
            <a:ext cx="2296678" cy="400110"/>
          </a:xfrm>
          <a:prstGeom prst="rect">
            <a:avLst/>
          </a:prstGeom>
          <a:noFill/>
        </p:spPr>
        <p:txBody>
          <a:bodyPr wrap="square" rtlCol="0">
            <a:spAutoFit/>
          </a:bodyPr>
          <a:lstStyle/>
          <a:p>
            <a:r>
              <a:rPr kumimoji="1" lang="en-US" altLang="zh-CN" sz="2000" dirty="0">
                <a:solidFill>
                  <a:srgbClr val="205EFF"/>
                </a:solidFill>
                <a:latin typeface="Microsoft YaHei" panose="020B0503020204020204" pitchFamily="34" charset="-122"/>
                <a:ea typeface="Microsoft YaHei" panose="020B0503020204020204" pitchFamily="34" charset="-122"/>
              </a:rPr>
              <a:t>X</a:t>
            </a:r>
            <a:r>
              <a:rPr kumimoji="1" lang="zh-CN" altLang="en-US" sz="2000" dirty="0">
                <a:solidFill>
                  <a:srgbClr val="205EFF"/>
                </a:solidFill>
                <a:latin typeface="Microsoft YaHei" panose="020B0503020204020204" pitchFamily="34" charset="-122"/>
                <a:ea typeface="Microsoft YaHei" panose="020B0503020204020204" pitchFamily="34" charset="-122"/>
              </a:rPr>
              <a:t> </a:t>
            </a:r>
            <a:r>
              <a:rPr kumimoji="1" lang="en-US" altLang="zh-CN" sz="2000" dirty="0">
                <a:solidFill>
                  <a:srgbClr val="205EFF"/>
                </a:solidFill>
                <a:latin typeface="Microsoft YaHei" panose="020B0503020204020204" pitchFamily="34" charset="-122"/>
                <a:ea typeface="Microsoft YaHei" panose="020B0503020204020204" pitchFamily="34" charset="-122"/>
              </a:rPr>
              <a:t>neural network</a:t>
            </a:r>
            <a:endParaRPr kumimoji="1" lang="zh-CN" altLang="en-US" sz="2000" dirty="0">
              <a:solidFill>
                <a:srgbClr val="205EFF"/>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FBD003AC-5355-E9D3-3546-D12F6DC91F9B}"/>
              </a:ext>
            </a:extLst>
          </p:cNvPr>
          <p:cNvSpPr/>
          <p:nvPr/>
        </p:nvSpPr>
        <p:spPr>
          <a:xfrm>
            <a:off x="514798" y="1125183"/>
            <a:ext cx="6577784"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5270D1D3-A154-4B40-B859-0B6A88335B2B}"/>
              </a:ext>
            </a:extLst>
          </p:cNvPr>
          <p:cNvSpPr txBox="1"/>
          <p:nvPr/>
        </p:nvSpPr>
        <p:spPr>
          <a:xfrm>
            <a:off x="514798" y="1130887"/>
            <a:ext cx="6642623"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Origin of Convolutional Neural Networks</a:t>
            </a:r>
            <a:endParaRPr lang="zh-CN" altLang="en-US" dirty="0">
              <a:solidFill>
                <a:schemeClr val="bg1"/>
              </a:solidFill>
            </a:endParaRPr>
          </a:p>
        </p:txBody>
      </p:sp>
    </p:spTree>
    <p:extLst>
      <p:ext uri="{BB962C8B-B14F-4D97-AF65-F5344CB8AC3E}">
        <p14:creationId xmlns:p14="http://schemas.microsoft.com/office/powerpoint/2010/main" val="913784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矩形 1">
            <a:extLst>
              <a:ext uri="{FF2B5EF4-FFF2-40B4-BE49-F238E27FC236}">
                <a16:creationId xmlns:a16="http://schemas.microsoft.com/office/drawing/2014/main" id="{E9E10394-9DC3-7E71-322B-458D9A0A26F7}"/>
              </a:ext>
            </a:extLst>
          </p:cNvPr>
          <p:cNvSpPr/>
          <p:nvPr/>
        </p:nvSpPr>
        <p:spPr>
          <a:xfrm>
            <a:off x="836041" y="700853"/>
            <a:ext cx="714795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D73D72B6-3CC2-031E-9D63-16414E3176F3}"/>
              </a:ext>
            </a:extLst>
          </p:cNvPr>
          <p:cNvSpPr txBox="1"/>
          <p:nvPr/>
        </p:nvSpPr>
        <p:spPr>
          <a:xfrm>
            <a:off x="836042" y="699417"/>
            <a:ext cx="714795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Definition of Convolutional Neural Networks</a:t>
            </a:r>
            <a:endParaRPr lang="zh-CN" altLang="en-US" dirty="0">
              <a:solidFill>
                <a:schemeClr val="bg1"/>
              </a:solidFill>
            </a:endParaRPr>
          </a:p>
        </p:txBody>
      </p:sp>
      <p:pic>
        <p:nvPicPr>
          <p:cNvPr id="4" name="图片 3">
            <a:extLst>
              <a:ext uri="{FF2B5EF4-FFF2-40B4-BE49-F238E27FC236}">
                <a16:creationId xmlns:a16="http://schemas.microsoft.com/office/drawing/2014/main" id="{B276D5C7-D14C-FF23-A8CE-30306A03D09B}"/>
              </a:ext>
            </a:extLst>
          </p:cNvPr>
          <p:cNvPicPr>
            <a:picLocks noChangeAspect="1"/>
          </p:cNvPicPr>
          <p:nvPr/>
        </p:nvPicPr>
        <p:blipFill>
          <a:blip r:embed="rId3"/>
          <a:stretch>
            <a:fillRect/>
          </a:stretch>
        </p:blipFill>
        <p:spPr>
          <a:xfrm>
            <a:off x="1817647" y="2788066"/>
            <a:ext cx="8221833" cy="3283214"/>
          </a:xfrm>
          <a:prstGeom prst="rect">
            <a:avLst/>
          </a:prstGeom>
        </p:spPr>
      </p:pic>
      <p:sp>
        <p:nvSpPr>
          <p:cNvPr id="5" name="文本框 4">
            <a:extLst>
              <a:ext uri="{FF2B5EF4-FFF2-40B4-BE49-F238E27FC236}">
                <a16:creationId xmlns:a16="http://schemas.microsoft.com/office/drawing/2014/main" id="{12088C0B-E46E-8ECD-45A7-0373805DC7A3}"/>
              </a:ext>
            </a:extLst>
          </p:cNvPr>
          <p:cNvSpPr txBox="1"/>
          <p:nvPr/>
        </p:nvSpPr>
        <p:spPr>
          <a:xfrm>
            <a:off x="394705" y="1259257"/>
            <a:ext cx="11492495" cy="1422954"/>
          </a:xfrm>
          <a:prstGeom prst="rect">
            <a:avLst/>
          </a:prstGeom>
          <a:noFill/>
        </p:spPr>
        <p:txBody>
          <a:bodyPr wrap="square" rtlCol="0">
            <a:spAutoFit/>
          </a:bodyPr>
          <a:lstStyle/>
          <a:p>
            <a:pPr algn="just">
              <a:lnSpc>
                <a:spcPct val="150000"/>
              </a:lnSpc>
            </a:pP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Neural Networks (CNN) is a typical </a:t>
            </a:r>
            <a:r>
              <a:rPr lang="en-US" altLang="zh-CN" sz="2000" kern="10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deep learning model</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which imitates the visual perception mechanism of living creatures, so that it has the function of spatial feature extraction and </a:t>
            </a:r>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integration</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analysis, and is mainly used in the field of computer vision.</a:t>
            </a:r>
            <a:endParaRPr lang="zh-CN" altLang="en-US"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a:extLst>
              <a:ext uri="{FF2B5EF4-FFF2-40B4-BE49-F238E27FC236}">
                <a16:creationId xmlns:a16="http://schemas.microsoft.com/office/drawing/2014/main" id="{37AEEE42-FBCF-C6C7-1684-111CDF454EA7}"/>
              </a:ext>
            </a:extLst>
          </p:cNvPr>
          <p:cNvSpPr txBox="1"/>
          <p:nvPr/>
        </p:nvSpPr>
        <p:spPr>
          <a:xfrm>
            <a:off x="3827518" y="6177136"/>
            <a:ext cx="2959362" cy="369332"/>
          </a:xfrm>
          <a:prstGeom prst="rect">
            <a:avLst/>
          </a:prstGeom>
          <a:noFill/>
        </p:spPr>
        <p:txBody>
          <a:bodyPr wrap="square" rtlCol="0">
            <a:spAutoFit/>
          </a:bodyPr>
          <a:lstStyle/>
          <a:p>
            <a:r>
              <a:rPr kumimoji="1" lang="en-US" altLang="zh-CN" dirty="0">
                <a:solidFill>
                  <a:srgbClr val="205EFF"/>
                </a:solidFill>
                <a:latin typeface="Microsoft YaHei" panose="020B0503020204020204" pitchFamily="34" charset="-122"/>
                <a:ea typeface="Microsoft YaHei" panose="020B0503020204020204" pitchFamily="34" charset="-122"/>
              </a:rPr>
              <a:t>Spatial feature extraction</a:t>
            </a:r>
            <a:endParaRPr kumimoji="1" lang="zh-CN" altLang="en-US" dirty="0">
              <a:solidFill>
                <a:srgbClr val="205EFF"/>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3B24F850-C90F-EE7B-E277-91AC0A0A45CC}"/>
              </a:ext>
            </a:extLst>
          </p:cNvPr>
          <p:cNvSpPr txBox="1"/>
          <p:nvPr/>
        </p:nvSpPr>
        <p:spPr>
          <a:xfrm>
            <a:off x="7384559" y="6177136"/>
            <a:ext cx="2416668" cy="369332"/>
          </a:xfrm>
          <a:prstGeom prst="rect">
            <a:avLst/>
          </a:prstGeom>
          <a:noFill/>
        </p:spPr>
        <p:txBody>
          <a:bodyPr wrap="square" rtlCol="0">
            <a:spAutoFit/>
          </a:bodyPr>
          <a:lstStyle/>
          <a:p>
            <a:r>
              <a:rPr kumimoji="1" lang="en-US" altLang="zh-CN" dirty="0">
                <a:solidFill>
                  <a:srgbClr val="205EFF"/>
                </a:solidFill>
                <a:latin typeface="Microsoft YaHei" panose="020B0503020204020204" pitchFamily="34" charset="-122"/>
                <a:ea typeface="Microsoft YaHei" panose="020B0503020204020204" pitchFamily="34" charset="-122"/>
              </a:rPr>
              <a:t>Integration analysis</a:t>
            </a:r>
            <a:endParaRPr kumimoji="1" lang="zh-CN" altLang="en-US" dirty="0">
              <a:solidFill>
                <a:srgbClr val="205E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3515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2" name="组合 1">
            <a:extLst>
              <a:ext uri="{FF2B5EF4-FFF2-40B4-BE49-F238E27FC236}">
                <a16:creationId xmlns:a16="http://schemas.microsoft.com/office/drawing/2014/main" id="{6B76DA48-8BDB-E20F-3371-B421C8BE28DC}"/>
              </a:ext>
            </a:extLst>
          </p:cNvPr>
          <p:cNvGrpSpPr/>
          <p:nvPr/>
        </p:nvGrpSpPr>
        <p:grpSpPr>
          <a:xfrm>
            <a:off x="599597" y="2527441"/>
            <a:ext cx="10992805" cy="1803117"/>
            <a:chOff x="2295109" y="2680017"/>
            <a:chExt cx="10992805" cy="1803117"/>
          </a:xfrm>
        </p:grpSpPr>
        <p:grpSp>
          <p:nvGrpSpPr>
            <p:cNvPr id="3" name="组合 2">
              <a:extLst>
                <a:ext uri="{FF2B5EF4-FFF2-40B4-BE49-F238E27FC236}">
                  <a16:creationId xmlns:a16="http://schemas.microsoft.com/office/drawing/2014/main" id="{7F6F3A6A-7012-6CEB-864C-50FC1C079B64}"/>
                </a:ext>
              </a:extLst>
            </p:cNvPr>
            <p:cNvGrpSpPr/>
            <p:nvPr/>
          </p:nvGrpSpPr>
          <p:grpSpPr>
            <a:xfrm>
              <a:off x="2295109" y="2680017"/>
              <a:ext cx="10992805" cy="1803117"/>
              <a:chOff x="3804285" y="2595880"/>
              <a:chExt cx="10992805" cy="1803117"/>
            </a:xfrm>
          </p:grpSpPr>
          <p:sp>
            <p:nvSpPr>
              <p:cNvPr id="5" name="文本框 4">
                <a:extLst>
                  <a:ext uri="{FF2B5EF4-FFF2-40B4-BE49-F238E27FC236}">
                    <a16:creationId xmlns:a16="http://schemas.microsoft.com/office/drawing/2014/main" id="{DA9C9022-BDAF-0865-A30B-243B9F834E79}"/>
                  </a:ext>
                </a:extLst>
              </p:cNvPr>
              <p:cNvSpPr txBox="1"/>
              <p:nvPr/>
            </p:nvSpPr>
            <p:spPr>
              <a:xfrm>
                <a:off x="6404351" y="2952447"/>
                <a:ext cx="8392739" cy="1446550"/>
              </a:xfrm>
              <a:prstGeom prst="rect">
                <a:avLst/>
              </a:prstGeom>
              <a:noFill/>
            </p:spPr>
            <p:txBody>
              <a:bodyPr wrap="square" rtlCol="0">
                <a:spAutoFit/>
              </a:bodyPr>
              <a:lstStyle/>
              <a:p>
                <a:pPr algn="ctr">
                  <a:lnSpc>
                    <a:spcPct val="100000"/>
                  </a:lnSpc>
                  <a:buClrTx/>
                  <a:buSzTx/>
                  <a:buFontTx/>
                </a:pPr>
                <a:r>
                  <a:rPr lang="en-US" altLang="zh-CN" sz="4400" b="1" dirty="0">
                    <a:solidFill>
                      <a:srgbClr val="0847FF"/>
                    </a:solidFill>
                    <a:latin typeface="微软雅黑" panose="020B0503020204020204" pitchFamily="34" charset="-122"/>
                    <a:ea typeface="微软雅黑" panose="020B0503020204020204" pitchFamily="34" charset="-122"/>
                    <a:sym typeface="+mn-ea"/>
                  </a:rPr>
                  <a:t>Overview of Convolutional Neural Network Architecture</a:t>
                </a:r>
                <a:endParaRPr lang="zh-CN" altLang="en-US" sz="4400" b="1" dirty="0">
                  <a:solidFill>
                    <a:srgbClr val="0847FF"/>
                  </a:solidFill>
                  <a:latin typeface="微软雅黑" panose="020B0503020204020204" pitchFamily="34" charset="-122"/>
                  <a:ea typeface="微软雅黑" panose="020B0503020204020204" pitchFamily="34" charset="-122"/>
                  <a:sym typeface="+mn-ea"/>
                </a:endParaRPr>
              </a:p>
            </p:txBody>
          </p:sp>
          <p:pic>
            <p:nvPicPr>
              <p:cNvPr id="6" name="图片 5" descr="11">
                <a:extLst>
                  <a:ext uri="{FF2B5EF4-FFF2-40B4-BE49-F238E27FC236}">
                    <a16:creationId xmlns:a16="http://schemas.microsoft.com/office/drawing/2014/main" id="{B1203905-0259-9FBC-FCE1-38032C91879F}"/>
                  </a:ext>
                </a:extLst>
              </p:cNvPr>
              <p:cNvPicPr>
                <a:picLocks noChangeAspect="1"/>
              </p:cNvPicPr>
              <p:nvPr/>
            </p:nvPicPr>
            <p:blipFill>
              <a:blip r:embed="rId4"/>
              <a:stretch>
                <a:fillRect/>
              </a:stretch>
            </p:blipFill>
            <p:spPr>
              <a:xfrm>
                <a:off x="3804285" y="2595880"/>
                <a:ext cx="1374140" cy="1497965"/>
              </a:xfrm>
              <a:prstGeom prst="rect">
                <a:avLst/>
              </a:prstGeom>
            </p:spPr>
          </p:pic>
        </p:grpSp>
        <p:pic>
          <p:nvPicPr>
            <p:cNvPr id="4" name="图片 3" descr="C:\Users\郭津麟\Desktop\33.png33">
              <a:extLst>
                <a:ext uri="{FF2B5EF4-FFF2-40B4-BE49-F238E27FC236}">
                  <a16:creationId xmlns:a16="http://schemas.microsoft.com/office/drawing/2014/main" id="{2E09B00E-985D-FED7-F1E2-3A9E47FF12D1}"/>
                </a:ext>
              </a:extLst>
            </p:cNvPr>
            <p:cNvPicPr>
              <a:picLocks noChangeAspect="1"/>
            </p:cNvPicPr>
            <p:nvPr>
              <p:custDataLst>
                <p:tags r:id="rId1"/>
              </p:custDataLst>
            </p:nvPr>
          </p:nvPicPr>
          <p:blipFill>
            <a:blip r:embed="rId5"/>
            <a:srcRect/>
            <a:stretch>
              <a:fillRect/>
            </a:stretch>
          </p:blipFill>
          <p:spPr>
            <a:xfrm>
              <a:off x="3447862" y="3175634"/>
              <a:ext cx="1129030" cy="506730"/>
            </a:xfrm>
            <a:prstGeom prst="rect">
              <a:avLst/>
            </a:prstGeom>
          </p:spPr>
        </p:pic>
      </p:grpSp>
    </p:spTree>
    <p:extLst>
      <p:ext uri="{BB962C8B-B14F-4D97-AF65-F5344CB8AC3E}">
        <p14:creationId xmlns:p14="http://schemas.microsoft.com/office/powerpoint/2010/main" val="1926572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156224" y="42978"/>
            <a:ext cx="2637661" cy="548640"/>
          </a:xfrm>
        </p:spPr>
        <p:txBody>
          <a:bodyPr>
            <a:normAutofit/>
          </a:bodyPr>
          <a:lstStyle/>
          <a:p>
            <a:r>
              <a:rPr lang="en-US" altLang="zh-CN" dirty="0"/>
              <a:t>CNN concept</a:t>
            </a:r>
            <a:endParaRPr lang="zh-CN" altLang="en-US" dirty="0"/>
          </a:p>
        </p:txBody>
      </p:sp>
      <p:sp>
        <p:nvSpPr>
          <p:cNvPr id="2" name="圆角矩形 9">
            <a:extLst>
              <a:ext uri="{FF2B5EF4-FFF2-40B4-BE49-F238E27FC236}">
                <a16:creationId xmlns:a16="http://schemas.microsoft.com/office/drawing/2014/main" id="{143923D9-4006-A408-C143-6676AA4BDA68}"/>
              </a:ext>
            </a:extLst>
          </p:cNvPr>
          <p:cNvSpPr/>
          <p:nvPr/>
        </p:nvSpPr>
        <p:spPr>
          <a:xfrm>
            <a:off x="5411878" y="5614210"/>
            <a:ext cx="1849696" cy="499561"/>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圆角矩形 8">
            <a:extLst>
              <a:ext uri="{FF2B5EF4-FFF2-40B4-BE49-F238E27FC236}">
                <a16:creationId xmlns:a16="http://schemas.microsoft.com/office/drawing/2014/main" id="{D2816965-7261-2892-BDED-176A345F3C22}"/>
              </a:ext>
            </a:extLst>
          </p:cNvPr>
          <p:cNvSpPr/>
          <p:nvPr/>
        </p:nvSpPr>
        <p:spPr>
          <a:xfrm>
            <a:off x="3149649" y="5483870"/>
            <a:ext cx="1849697" cy="75498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7">
            <a:extLst>
              <a:ext uri="{FF2B5EF4-FFF2-40B4-BE49-F238E27FC236}">
                <a16:creationId xmlns:a16="http://schemas.microsoft.com/office/drawing/2014/main" id="{3E27AA8F-5516-3BB9-3879-C9D9C6A71754}"/>
              </a:ext>
            </a:extLst>
          </p:cNvPr>
          <p:cNvSpPr/>
          <p:nvPr/>
        </p:nvSpPr>
        <p:spPr>
          <a:xfrm>
            <a:off x="1343007" y="5614211"/>
            <a:ext cx="1539087"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56908E91-1AC3-D2C0-0779-F308ADB17FAA}"/>
              </a:ext>
            </a:extLst>
          </p:cNvPr>
          <p:cNvSpPr/>
          <p:nvPr/>
        </p:nvSpPr>
        <p:spPr>
          <a:xfrm>
            <a:off x="603058" y="760185"/>
            <a:ext cx="69428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D78DFA39-DE4A-7254-C001-96496B75781C}"/>
              </a:ext>
            </a:extLst>
          </p:cNvPr>
          <p:cNvSpPr txBox="1"/>
          <p:nvPr/>
        </p:nvSpPr>
        <p:spPr>
          <a:xfrm>
            <a:off x="603058" y="765889"/>
            <a:ext cx="694287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Convolutional Neural Network Architecture</a:t>
            </a:r>
            <a:endParaRPr lang="zh-CN" altLang="en-US" dirty="0">
              <a:solidFill>
                <a:schemeClr val="bg1"/>
              </a:solidFill>
            </a:endParaRPr>
          </a:p>
        </p:txBody>
      </p:sp>
      <p:pic>
        <p:nvPicPr>
          <p:cNvPr id="7" name="图片 6">
            <a:extLst>
              <a:ext uri="{FF2B5EF4-FFF2-40B4-BE49-F238E27FC236}">
                <a16:creationId xmlns:a16="http://schemas.microsoft.com/office/drawing/2014/main" id="{2E774017-C7F9-E0C8-3F38-902996309950}"/>
              </a:ext>
            </a:extLst>
          </p:cNvPr>
          <p:cNvPicPr>
            <a:picLocks noChangeAspect="1"/>
          </p:cNvPicPr>
          <p:nvPr/>
        </p:nvPicPr>
        <p:blipFill>
          <a:blip r:embed="rId3"/>
          <a:stretch>
            <a:fillRect/>
          </a:stretch>
        </p:blipFill>
        <p:spPr>
          <a:xfrm>
            <a:off x="1198784" y="1407531"/>
            <a:ext cx="8952462" cy="3574975"/>
          </a:xfrm>
          <a:prstGeom prst="rect">
            <a:avLst/>
          </a:prstGeom>
        </p:spPr>
      </p:pic>
      <p:sp>
        <p:nvSpPr>
          <p:cNvPr id="9" name="文本框 8">
            <a:extLst>
              <a:ext uri="{FF2B5EF4-FFF2-40B4-BE49-F238E27FC236}">
                <a16:creationId xmlns:a16="http://schemas.microsoft.com/office/drawing/2014/main" id="{59986303-A00F-9232-0CFB-19D45EA710C1}"/>
              </a:ext>
            </a:extLst>
          </p:cNvPr>
          <p:cNvSpPr txBox="1"/>
          <p:nvPr/>
        </p:nvSpPr>
        <p:spPr>
          <a:xfrm>
            <a:off x="3103426" y="5507417"/>
            <a:ext cx="1942142" cy="707886"/>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a:extLst>
              <a:ext uri="{FF2B5EF4-FFF2-40B4-BE49-F238E27FC236}">
                <a16:creationId xmlns:a16="http://schemas.microsoft.com/office/drawing/2014/main" id="{84910F7E-A9E8-D3AF-06DA-7A098FC5BDC9}"/>
              </a:ext>
            </a:extLst>
          </p:cNvPr>
          <p:cNvSpPr txBox="1"/>
          <p:nvPr/>
        </p:nvSpPr>
        <p:spPr>
          <a:xfrm>
            <a:off x="3578127" y="5070607"/>
            <a:ext cx="2965918" cy="369332"/>
          </a:xfrm>
          <a:prstGeom prst="rect">
            <a:avLst/>
          </a:prstGeom>
          <a:noFill/>
        </p:spPr>
        <p:txBody>
          <a:bodyPr wrap="square" rtlCol="0">
            <a:spAutoFit/>
          </a:bodyPr>
          <a:lstStyle/>
          <a:p>
            <a:r>
              <a:rPr kumimoji="1" lang="en-US" altLang="zh-CN" dirty="0">
                <a:solidFill>
                  <a:srgbClr val="205EFF"/>
                </a:solidFill>
                <a:latin typeface="Microsoft YaHei" panose="020B0503020204020204" pitchFamily="34" charset="-122"/>
                <a:ea typeface="Microsoft YaHei" panose="020B0503020204020204" pitchFamily="34" charset="-122"/>
              </a:rPr>
              <a:t>Spatial feature extraction</a:t>
            </a:r>
            <a:endParaRPr kumimoji="1" lang="zh-CN" altLang="en-US" dirty="0">
              <a:solidFill>
                <a:srgbClr val="205EFF"/>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3A60052B-A3D2-E408-51AF-FF4BD18F0D1B}"/>
              </a:ext>
            </a:extLst>
          </p:cNvPr>
          <p:cNvSpPr txBox="1"/>
          <p:nvPr/>
        </p:nvSpPr>
        <p:spPr>
          <a:xfrm>
            <a:off x="7130561" y="5085076"/>
            <a:ext cx="2608633" cy="369332"/>
          </a:xfrm>
          <a:prstGeom prst="rect">
            <a:avLst/>
          </a:prstGeom>
          <a:noFill/>
        </p:spPr>
        <p:txBody>
          <a:bodyPr wrap="square" rtlCol="0">
            <a:spAutoFit/>
          </a:bodyPr>
          <a:lstStyle/>
          <a:p>
            <a:r>
              <a:rPr kumimoji="1" lang="en-US" altLang="zh-CN" dirty="0">
                <a:solidFill>
                  <a:srgbClr val="205EFF"/>
                </a:solidFill>
                <a:latin typeface="Microsoft YaHei" panose="020B0503020204020204" pitchFamily="34" charset="-122"/>
                <a:ea typeface="Microsoft YaHei" panose="020B0503020204020204" pitchFamily="34" charset="-122"/>
              </a:rPr>
              <a:t>Integration Analysis</a:t>
            </a:r>
            <a:endParaRPr kumimoji="1" lang="zh-CN" altLang="en-US" dirty="0">
              <a:solidFill>
                <a:srgbClr val="205EFF"/>
              </a:solidFill>
              <a:latin typeface="Microsoft YaHei" panose="020B0503020204020204" pitchFamily="34" charset="-122"/>
              <a:ea typeface="Microsoft YaHei" panose="020B0503020204020204" pitchFamily="34" charset="-122"/>
            </a:endParaRPr>
          </a:p>
        </p:txBody>
      </p:sp>
      <p:grpSp>
        <p:nvGrpSpPr>
          <p:cNvPr id="12" name="组合 11">
            <a:extLst>
              <a:ext uri="{FF2B5EF4-FFF2-40B4-BE49-F238E27FC236}">
                <a16:creationId xmlns:a16="http://schemas.microsoft.com/office/drawing/2014/main" id="{2DB23922-6C73-5A7A-ACBC-14DAA6B4376A}"/>
              </a:ext>
            </a:extLst>
          </p:cNvPr>
          <p:cNvGrpSpPr/>
          <p:nvPr/>
        </p:nvGrpSpPr>
        <p:grpSpPr>
          <a:xfrm>
            <a:off x="7261574" y="5483870"/>
            <a:ext cx="2514400" cy="750410"/>
            <a:chOff x="6812490" y="5488440"/>
            <a:chExt cx="2259756" cy="750410"/>
          </a:xfrm>
        </p:grpSpPr>
        <p:sp>
          <p:nvSpPr>
            <p:cNvPr id="13" name="圆角矩形 10">
              <a:extLst>
                <a:ext uri="{FF2B5EF4-FFF2-40B4-BE49-F238E27FC236}">
                  <a16:creationId xmlns:a16="http://schemas.microsoft.com/office/drawing/2014/main" id="{F8D06882-2E0D-C6F7-8CDE-F1D0F88E85C4}"/>
                </a:ext>
              </a:extLst>
            </p:cNvPr>
            <p:cNvSpPr/>
            <p:nvPr/>
          </p:nvSpPr>
          <p:spPr>
            <a:xfrm>
              <a:off x="7017520" y="5488440"/>
              <a:ext cx="1849696" cy="75041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4E677293-FB75-6DDA-86CA-B708BDFAB457}"/>
                </a:ext>
              </a:extLst>
            </p:cNvPr>
            <p:cNvSpPr txBox="1"/>
            <p:nvPr/>
          </p:nvSpPr>
          <p:spPr>
            <a:xfrm>
              <a:off x="6812490" y="5530964"/>
              <a:ext cx="2259756" cy="707886"/>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15" name="文本框 14">
            <a:extLst>
              <a:ext uri="{FF2B5EF4-FFF2-40B4-BE49-F238E27FC236}">
                <a16:creationId xmlns:a16="http://schemas.microsoft.com/office/drawing/2014/main" id="{3A54CAF5-38B0-CCB6-D381-95CAC11E0BF8}"/>
              </a:ext>
            </a:extLst>
          </p:cNvPr>
          <p:cNvSpPr txBox="1"/>
          <p:nvPr/>
        </p:nvSpPr>
        <p:spPr>
          <a:xfrm>
            <a:off x="1388480" y="5661305"/>
            <a:ext cx="1539087"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a:extLst>
              <a:ext uri="{FF2B5EF4-FFF2-40B4-BE49-F238E27FC236}">
                <a16:creationId xmlns:a16="http://schemas.microsoft.com/office/drawing/2014/main" id="{7E0FC03B-20BD-E976-1BA4-FC6DCA84C563}"/>
              </a:ext>
            </a:extLst>
          </p:cNvPr>
          <p:cNvSpPr txBox="1"/>
          <p:nvPr/>
        </p:nvSpPr>
        <p:spPr>
          <a:xfrm>
            <a:off x="5365655" y="5672024"/>
            <a:ext cx="1942142" cy="400110"/>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框 16">
            <a:extLst>
              <a:ext uri="{FF2B5EF4-FFF2-40B4-BE49-F238E27FC236}">
                <a16:creationId xmlns:a16="http://schemas.microsoft.com/office/drawing/2014/main" id="{77507490-FFBC-62C0-E568-5750F5D890F6}"/>
              </a:ext>
            </a:extLst>
          </p:cNvPr>
          <p:cNvSpPr txBox="1"/>
          <p:nvPr/>
        </p:nvSpPr>
        <p:spPr>
          <a:xfrm>
            <a:off x="4999345" y="5672024"/>
            <a:ext cx="366310" cy="400110"/>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243537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2" name="组合 1">
            <a:extLst>
              <a:ext uri="{FF2B5EF4-FFF2-40B4-BE49-F238E27FC236}">
                <a16:creationId xmlns:a16="http://schemas.microsoft.com/office/drawing/2014/main" id="{FB51E88F-5920-37AF-B65A-AD2F18E1E764}"/>
              </a:ext>
            </a:extLst>
          </p:cNvPr>
          <p:cNvGrpSpPr/>
          <p:nvPr/>
        </p:nvGrpSpPr>
        <p:grpSpPr>
          <a:xfrm>
            <a:off x="1145943" y="1975986"/>
            <a:ext cx="10320816" cy="769422"/>
            <a:chOff x="641477" y="1150770"/>
            <a:chExt cx="6558434" cy="825710"/>
          </a:xfrm>
        </p:grpSpPr>
        <p:grpSp>
          <p:nvGrpSpPr>
            <p:cNvPr id="3" name="组合 2">
              <a:extLst>
                <a:ext uri="{FF2B5EF4-FFF2-40B4-BE49-F238E27FC236}">
                  <a16:creationId xmlns:a16="http://schemas.microsoft.com/office/drawing/2014/main" id="{06010DEE-671E-698F-29F9-58EA680F92F9}"/>
                </a:ext>
              </a:extLst>
            </p:cNvPr>
            <p:cNvGrpSpPr/>
            <p:nvPr/>
          </p:nvGrpSpPr>
          <p:grpSpPr>
            <a:xfrm>
              <a:off x="2119895" y="1150770"/>
              <a:ext cx="1238314" cy="825709"/>
              <a:chOff x="3605779" y="5466738"/>
              <a:chExt cx="1238314" cy="825709"/>
            </a:xfrm>
          </p:grpSpPr>
          <p:sp>
            <p:nvSpPr>
              <p:cNvPr id="17" name="圆角矩形 8">
                <a:extLst>
                  <a:ext uri="{FF2B5EF4-FFF2-40B4-BE49-F238E27FC236}">
                    <a16:creationId xmlns:a16="http://schemas.microsoft.com/office/drawing/2014/main" id="{A3DA7D07-E781-4A08-E4B8-3483D4E9ADE7}"/>
                  </a:ext>
                </a:extLst>
              </p:cNvPr>
              <p:cNvSpPr/>
              <p:nvPr/>
            </p:nvSpPr>
            <p:spPr>
              <a:xfrm>
                <a:off x="3605779" y="5466738"/>
                <a:ext cx="1238314"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2908743-D4A1-B256-B302-42D015EE88D1}"/>
                  </a:ext>
                </a:extLst>
              </p:cNvPr>
              <p:cNvSpPr txBox="1"/>
              <p:nvPr/>
            </p:nvSpPr>
            <p:spPr>
              <a:xfrm>
                <a:off x="3616157" y="5510613"/>
                <a:ext cx="1217558" cy="759674"/>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4" name="组合 3">
              <a:extLst>
                <a:ext uri="{FF2B5EF4-FFF2-40B4-BE49-F238E27FC236}">
                  <a16:creationId xmlns:a16="http://schemas.microsoft.com/office/drawing/2014/main" id="{4886965A-3420-42DB-20BF-B1F3A3235EF4}"/>
                </a:ext>
              </a:extLst>
            </p:cNvPr>
            <p:cNvGrpSpPr/>
            <p:nvPr/>
          </p:nvGrpSpPr>
          <p:grpSpPr>
            <a:xfrm>
              <a:off x="5621219" y="1150771"/>
              <a:ext cx="1578692" cy="825709"/>
              <a:chOff x="6947099" y="5466739"/>
              <a:chExt cx="1578692" cy="825709"/>
            </a:xfrm>
          </p:grpSpPr>
          <p:sp>
            <p:nvSpPr>
              <p:cNvPr id="15" name="圆角矩形 10">
                <a:extLst>
                  <a:ext uri="{FF2B5EF4-FFF2-40B4-BE49-F238E27FC236}">
                    <a16:creationId xmlns:a16="http://schemas.microsoft.com/office/drawing/2014/main" id="{4755B9F0-6034-49E2-C187-98815A291E5D}"/>
                  </a:ext>
                </a:extLst>
              </p:cNvPr>
              <p:cNvSpPr/>
              <p:nvPr/>
            </p:nvSpPr>
            <p:spPr>
              <a:xfrm>
                <a:off x="6947099" y="5466739"/>
                <a:ext cx="1578692"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1F087099-365F-FC75-191E-4B3614030F3A}"/>
                  </a:ext>
                </a:extLst>
              </p:cNvPr>
              <p:cNvSpPr txBox="1"/>
              <p:nvPr/>
            </p:nvSpPr>
            <p:spPr>
              <a:xfrm>
                <a:off x="6947099" y="5503591"/>
                <a:ext cx="1578692" cy="759673"/>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5" name="组合 4">
              <a:extLst>
                <a:ext uri="{FF2B5EF4-FFF2-40B4-BE49-F238E27FC236}">
                  <a16:creationId xmlns:a16="http://schemas.microsoft.com/office/drawing/2014/main" id="{7D2825A6-2EB8-4882-34E5-10E610156A10}"/>
                </a:ext>
              </a:extLst>
            </p:cNvPr>
            <p:cNvGrpSpPr/>
            <p:nvPr/>
          </p:nvGrpSpPr>
          <p:grpSpPr>
            <a:xfrm>
              <a:off x="641477" y="1298243"/>
              <a:ext cx="995483" cy="499560"/>
              <a:chOff x="1644370" y="5614211"/>
              <a:chExt cx="995483" cy="499560"/>
            </a:xfrm>
          </p:grpSpPr>
          <p:sp>
            <p:nvSpPr>
              <p:cNvPr id="13" name="圆角矩形 7">
                <a:extLst>
                  <a:ext uri="{FF2B5EF4-FFF2-40B4-BE49-F238E27FC236}">
                    <a16:creationId xmlns:a16="http://schemas.microsoft.com/office/drawing/2014/main" id="{533EC60A-A9AD-3FF8-98F6-E86EEB5104F5}"/>
                  </a:ext>
                </a:extLst>
              </p:cNvPr>
              <p:cNvSpPr/>
              <p:nvPr/>
            </p:nvSpPr>
            <p:spPr>
              <a:xfrm>
                <a:off x="1662658" y="5614211"/>
                <a:ext cx="923749" cy="499560"/>
              </a:xfrm>
              <a:prstGeom prst="roundRect">
                <a:avLst/>
              </a:prstGeom>
              <a:solidFill>
                <a:schemeClr val="accent2">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562564F6-8EB2-12DD-04A2-1E5B772E2185}"/>
                  </a:ext>
                </a:extLst>
              </p:cNvPr>
              <p:cNvSpPr txBox="1"/>
              <p:nvPr/>
            </p:nvSpPr>
            <p:spPr>
              <a:xfrm>
                <a:off x="1644370" y="5663936"/>
                <a:ext cx="995483"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p>
            </p:txBody>
          </p:sp>
        </p:grpSp>
        <p:grpSp>
          <p:nvGrpSpPr>
            <p:cNvPr id="6" name="组合 5">
              <a:extLst>
                <a:ext uri="{FF2B5EF4-FFF2-40B4-BE49-F238E27FC236}">
                  <a16:creationId xmlns:a16="http://schemas.microsoft.com/office/drawing/2014/main" id="{F1B5E7B9-7E82-77DD-F0D3-54525C28B503}"/>
                </a:ext>
              </a:extLst>
            </p:cNvPr>
            <p:cNvGrpSpPr/>
            <p:nvPr/>
          </p:nvGrpSpPr>
          <p:grpSpPr>
            <a:xfrm>
              <a:off x="3970836" y="1150770"/>
              <a:ext cx="1025010" cy="825709"/>
              <a:chOff x="5054786" y="5466738"/>
              <a:chExt cx="1025010" cy="825709"/>
            </a:xfrm>
          </p:grpSpPr>
          <p:sp>
            <p:nvSpPr>
              <p:cNvPr id="11" name="圆角矩形 9">
                <a:extLst>
                  <a:ext uri="{FF2B5EF4-FFF2-40B4-BE49-F238E27FC236}">
                    <a16:creationId xmlns:a16="http://schemas.microsoft.com/office/drawing/2014/main" id="{09DB42FE-2B49-EE97-F782-1011DF3557F0}"/>
                  </a:ext>
                </a:extLst>
              </p:cNvPr>
              <p:cNvSpPr/>
              <p:nvPr/>
            </p:nvSpPr>
            <p:spPr>
              <a:xfrm>
                <a:off x="5054786" y="5466738"/>
                <a:ext cx="1025010"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D1D3BA78-A52C-143B-7062-3380ECC59DAC}"/>
                  </a:ext>
                </a:extLst>
              </p:cNvPr>
              <p:cNvSpPr txBox="1"/>
              <p:nvPr/>
            </p:nvSpPr>
            <p:spPr>
              <a:xfrm>
                <a:off x="5100187" y="5567284"/>
                <a:ext cx="936645"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7" name="右箭头 19">
              <a:extLst>
                <a:ext uri="{FF2B5EF4-FFF2-40B4-BE49-F238E27FC236}">
                  <a16:creationId xmlns:a16="http://schemas.microsoft.com/office/drawing/2014/main" id="{950C57AE-DFEB-3BF8-5C00-23DF54E71F3E}"/>
                </a:ext>
              </a:extLst>
            </p:cNvPr>
            <p:cNvSpPr/>
            <p:nvPr/>
          </p:nvSpPr>
          <p:spPr>
            <a:xfrm>
              <a:off x="167108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20">
              <a:extLst>
                <a:ext uri="{FF2B5EF4-FFF2-40B4-BE49-F238E27FC236}">
                  <a16:creationId xmlns:a16="http://schemas.microsoft.com/office/drawing/2014/main" id="{42D6C578-09D7-C38D-CC31-EBBF81A8CAB9}"/>
                </a:ext>
              </a:extLst>
            </p:cNvPr>
            <p:cNvSpPr/>
            <p:nvPr/>
          </p:nvSpPr>
          <p:spPr>
            <a:xfrm>
              <a:off x="3447505"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21">
              <a:extLst>
                <a:ext uri="{FF2B5EF4-FFF2-40B4-BE49-F238E27FC236}">
                  <a16:creationId xmlns:a16="http://schemas.microsoft.com/office/drawing/2014/main" id="{9DCA4D2D-0AF6-3CC7-372F-B0D8D6D20D07}"/>
                </a:ext>
              </a:extLst>
            </p:cNvPr>
            <p:cNvSpPr/>
            <p:nvPr/>
          </p:nvSpPr>
          <p:spPr>
            <a:xfrm>
              <a:off x="512093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9" name="图片 18">
            <a:extLst>
              <a:ext uri="{FF2B5EF4-FFF2-40B4-BE49-F238E27FC236}">
                <a16:creationId xmlns:a16="http://schemas.microsoft.com/office/drawing/2014/main" id="{6BA2C596-EA5D-278D-299A-835524874B4C}"/>
              </a:ext>
            </a:extLst>
          </p:cNvPr>
          <p:cNvPicPr>
            <a:picLocks noChangeAspect="1"/>
          </p:cNvPicPr>
          <p:nvPr/>
        </p:nvPicPr>
        <p:blipFill>
          <a:blip r:embed="rId3"/>
          <a:stretch>
            <a:fillRect/>
          </a:stretch>
        </p:blipFill>
        <p:spPr>
          <a:xfrm>
            <a:off x="2025168" y="3860657"/>
            <a:ext cx="7772400" cy="1694985"/>
          </a:xfrm>
          <a:prstGeom prst="rect">
            <a:avLst/>
          </a:prstGeom>
        </p:spPr>
      </p:pic>
      <p:sp>
        <p:nvSpPr>
          <p:cNvPr id="20" name="文本框 19">
            <a:extLst>
              <a:ext uri="{FF2B5EF4-FFF2-40B4-BE49-F238E27FC236}">
                <a16:creationId xmlns:a16="http://schemas.microsoft.com/office/drawing/2014/main" id="{1FF51763-0FB5-7BED-6615-6F45220A7059}"/>
              </a:ext>
            </a:extLst>
          </p:cNvPr>
          <p:cNvSpPr txBox="1"/>
          <p:nvPr/>
        </p:nvSpPr>
        <p:spPr>
          <a:xfrm>
            <a:off x="1721001" y="3357510"/>
            <a:ext cx="2862573" cy="369332"/>
          </a:xfrm>
          <a:prstGeom prst="rect">
            <a:avLst/>
          </a:prstGeom>
          <a:noFill/>
        </p:spPr>
        <p:txBody>
          <a:bodyPr wrap="square">
            <a:spAutoFit/>
          </a:bodyPr>
          <a:lstStyle/>
          <a:p>
            <a:r>
              <a:rPr lang="en-US" altLang="zh-CN" kern="100" dirty="0">
                <a:latin typeface="微软雅黑" panose="020B0503020204020204" pitchFamily="34" charset="-122"/>
                <a:ea typeface="微软雅黑" panose="020B0503020204020204" pitchFamily="34" charset="-122"/>
                <a:sym typeface="+mn-ea"/>
              </a:rPr>
              <a:t>RGB image size 32 x 32</a:t>
            </a:r>
            <a:endParaRPr lang="zh-CN" altLang="en-US" dirty="0"/>
          </a:p>
        </p:txBody>
      </p:sp>
      <p:sp>
        <p:nvSpPr>
          <p:cNvPr id="21" name="文本框 20">
            <a:extLst>
              <a:ext uri="{FF2B5EF4-FFF2-40B4-BE49-F238E27FC236}">
                <a16:creationId xmlns:a16="http://schemas.microsoft.com/office/drawing/2014/main" id="{3D3FB56B-3A9E-33B2-4EA0-E1DF384467F3}"/>
              </a:ext>
            </a:extLst>
          </p:cNvPr>
          <p:cNvSpPr txBox="1"/>
          <p:nvPr/>
        </p:nvSpPr>
        <p:spPr>
          <a:xfrm>
            <a:off x="2129977" y="5689002"/>
            <a:ext cx="1662207" cy="369332"/>
          </a:xfrm>
          <a:prstGeom prst="rect">
            <a:avLst/>
          </a:prstGeom>
          <a:noFill/>
        </p:spPr>
        <p:txBody>
          <a:bodyPr wrap="square">
            <a:spAutoFit/>
          </a:bodyPr>
          <a:lstStyle/>
          <a:p>
            <a:r>
              <a:rPr lang="en-US" altLang="zh-CN" kern="100" dirty="0">
                <a:latin typeface="微软雅黑" panose="020B0503020204020204" pitchFamily="34" charset="-122"/>
                <a:ea typeface="微软雅黑" panose="020B0503020204020204" pitchFamily="34" charset="-122"/>
                <a:sym typeface="+mn-ea"/>
              </a:rPr>
              <a:t>[</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32</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x</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32</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x</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3</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a:t>
            </a:r>
            <a:endParaRPr lang="zh-CN" altLang="en-US" dirty="0"/>
          </a:p>
        </p:txBody>
      </p:sp>
      <p:sp>
        <p:nvSpPr>
          <p:cNvPr id="22" name="文本框 21">
            <a:extLst>
              <a:ext uri="{FF2B5EF4-FFF2-40B4-BE49-F238E27FC236}">
                <a16:creationId xmlns:a16="http://schemas.microsoft.com/office/drawing/2014/main" id="{65B146F0-7599-EF8D-AA46-814FFC6C1592}"/>
              </a:ext>
            </a:extLst>
          </p:cNvPr>
          <p:cNvSpPr txBox="1"/>
          <p:nvPr/>
        </p:nvSpPr>
        <p:spPr>
          <a:xfrm>
            <a:off x="4802478" y="5437656"/>
            <a:ext cx="1434991" cy="369332"/>
          </a:xfrm>
          <a:prstGeom prst="rect">
            <a:avLst/>
          </a:prstGeom>
          <a:noFill/>
        </p:spPr>
        <p:txBody>
          <a:bodyPr wrap="square">
            <a:spAutoFit/>
          </a:bodyPr>
          <a:lstStyle/>
          <a:p>
            <a:r>
              <a:rPr lang="en-US" altLang="zh-CN" kern="100" dirty="0">
                <a:latin typeface="微软雅黑" panose="020B0503020204020204" pitchFamily="34" charset="-122"/>
                <a:ea typeface="微软雅黑" panose="020B0503020204020204" pitchFamily="34" charset="-122"/>
                <a:sym typeface="+mn-ea"/>
              </a:rPr>
              <a:t>Red</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Chanel</a:t>
            </a:r>
            <a:endParaRPr lang="zh-CN" altLang="en-US" dirty="0"/>
          </a:p>
        </p:txBody>
      </p:sp>
      <p:sp>
        <p:nvSpPr>
          <p:cNvPr id="23" name="文本框 22">
            <a:extLst>
              <a:ext uri="{FF2B5EF4-FFF2-40B4-BE49-F238E27FC236}">
                <a16:creationId xmlns:a16="http://schemas.microsoft.com/office/drawing/2014/main" id="{4E6FCFEE-F435-D7DA-AA76-1D6FD8500DC3}"/>
              </a:ext>
            </a:extLst>
          </p:cNvPr>
          <p:cNvSpPr txBox="1"/>
          <p:nvPr/>
        </p:nvSpPr>
        <p:spPr>
          <a:xfrm>
            <a:off x="6446992" y="5437656"/>
            <a:ext cx="1662207" cy="369332"/>
          </a:xfrm>
          <a:prstGeom prst="rect">
            <a:avLst/>
          </a:prstGeom>
          <a:noFill/>
        </p:spPr>
        <p:txBody>
          <a:bodyPr wrap="square">
            <a:spAutoFit/>
          </a:bodyPr>
          <a:lstStyle/>
          <a:p>
            <a:r>
              <a:rPr lang="en-US" altLang="zh-CN" kern="100" dirty="0">
                <a:latin typeface="微软雅黑" panose="020B0503020204020204" pitchFamily="34" charset="-122"/>
                <a:ea typeface="微软雅黑" panose="020B0503020204020204" pitchFamily="34" charset="-122"/>
                <a:sym typeface="+mn-ea"/>
              </a:rPr>
              <a:t>Green</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Chanel</a:t>
            </a:r>
            <a:endParaRPr lang="zh-CN" altLang="en-US" dirty="0"/>
          </a:p>
        </p:txBody>
      </p:sp>
      <p:sp>
        <p:nvSpPr>
          <p:cNvPr id="24" name="文本框 23">
            <a:extLst>
              <a:ext uri="{FF2B5EF4-FFF2-40B4-BE49-F238E27FC236}">
                <a16:creationId xmlns:a16="http://schemas.microsoft.com/office/drawing/2014/main" id="{6AEB0218-0E47-1E1E-80CC-298E6CEED2D1}"/>
              </a:ext>
            </a:extLst>
          </p:cNvPr>
          <p:cNvSpPr txBox="1"/>
          <p:nvPr/>
        </p:nvSpPr>
        <p:spPr>
          <a:xfrm>
            <a:off x="8276151" y="5437656"/>
            <a:ext cx="1539705" cy="369332"/>
          </a:xfrm>
          <a:prstGeom prst="rect">
            <a:avLst/>
          </a:prstGeom>
          <a:noFill/>
        </p:spPr>
        <p:txBody>
          <a:bodyPr wrap="square">
            <a:spAutoFit/>
          </a:bodyPr>
          <a:lstStyle/>
          <a:p>
            <a:r>
              <a:rPr lang="en-US" altLang="zh-CN" kern="100" dirty="0">
                <a:latin typeface="微软雅黑" panose="020B0503020204020204" pitchFamily="34" charset="-122"/>
                <a:ea typeface="微软雅黑" panose="020B0503020204020204" pitchFamily="34" charset="-122"/>
                <a:sym typeface="+mn-ea"/>
              </a:rPr>
              <a:t>Blue</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Chanel</a:t>
            </a:r>
            <a:endParaRPr lang="zh-CN" altLang="en-US" dirty="0"/>
          </a:p>
        </p:txBody>
      </p:sp>
      <p:sp>
        <p:nvSpPr>
          <p:cNvPr id="25" name="文本框 24">
            <a:extLst>
              <a:ext uri="{FF2B5EF4-FFF2-40B4-BE49-F238E27FC236}">
                <a16:creationId xmlns:a16="http://schemas.microsoft.com/office/drawing/2014/main" id="{DE812C7B-0E42-ADDA-4B0B-B3155F5EA96D}"/>
              </a:ext>
            </a:extLst>
          </p:cNvPr>
          <p:cNvSpPr txBox="1"/>
          <p:nvPr/>
        </p:nvSpPr>
        <p:spPr>
          <a:xfrm>
            <a:off x="4919885" y="5873668"/>
            <a:ext cx="1241838" cy="369332"/>
          </a:xfrm>
          <a:prstGeom prst="rect">
            <a:avLst/>
          </a:prstGeom>
          <a:noFill/>
        </p:spPr>
        <p:txBody>
          <a:bodyPr wrap="square">
            <a:spAutoFit/>
          </a:bodyPr>
          <a:lstStyle/>
          <a:p>
            <a:r>
              <a:rPr lang="en-US" altLang="zh-CN" kern="100" dirty="0">
                <a:latin typeface="微软雅黑" panose="020B0503020204020204" pitchFamily="34" charset="-122"/>
                <a:ea typeface="微软雅黑" panose="020B0503020204020204" pitchFamily="34" charset="-122"/>
                <a:sym typeface="+mn-ea"/>
              </a:rPr>
              <a:t>[</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32</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x</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32</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a:t>
            </a:r>
            <a:endParaRPr lang="zh-CN" altLang="en-US" dirty="0"/>
          </a:p>
        </p:txBody>
      </p:sp>
      <p:sp>
        <p:nvSpPr>
          <p:cNvPr id="26" name="文本框 25">
            <a:extLst>
              <a:ext uri="{FF2B5EF4-FFF2-40B4-BE49-F238E27FC236}">
                <a16:creationId xmlns:a16="http://schemas.microsoft.com/office/drawing/2014/main" id="{E1DA5CD0-375F-8E43-CF01-5AC9328776A0}"/>
              </a:ext>
            </a:extLst>
          </p:cNvPr>
          <p:cNvSpPr txBox="1"/>
          <p:nvPr/>
        </p:nvSpPr>
        <p:spPr>
          <a:xfrm>
            <a:off x="6668505" y="5873668"/>
            <a:ext cx="1241838" cy="369332"/>
          </a:xfrm>
          <a:prstGeom prst="rect">
            <a:avLst/>
          </a:prstGeom>
          <a:noFill/>
        </p:spPr>
        <p:txBody>
          <a:bodyPr wrap="square">
            <a:spAutoFit/>
          </a:bodyPr>
          <a:lstStyle/>
          <a:p>
            <a:r>
              <a:rPr lang="en-US" altLang="zh-CN" kern="100" dirty="0">
                <a:latin typeface="微软雅黑" panose="020B0503020204020204" pitchFamily="34" charset="-122"/>
                <a:ea typeface="微软雅黑" panose="020B0503020204020204" pitchFamily="34" charset="-122"/>
                <a:sym typeface="+mn-ea"/>
              </a:rPr>
              <a:t>[</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32</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x</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32</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a:t>
            </a:r>
            <a:endParaRPr lang="zh-CN" altLang="en-US" dirty="0"/>
          </a:p>
        </p:txBody>
      </p:sp>
      <p:sp>
        <p:nvSpPr>
          <p:cNvPr id="27" name="文本框 26">
            <a:extLst>
              <a:ext uri="{FF2B5EF4-FFF2-40B4-BE49-F238E27FC236}">
                <a16:creationId xmlns:a16="http://schemas.microsoft.com/office/drawing/2014/main" id="{874A2B65-D57F-E90F-40B5-773050946CBE}"/>
              </a:ext>
            </a:extLst>
          </p:cNvPr>
          <p:cNvSpPr txBox="1"/>
          <p:nvPr/>
        </p:nvSpPr>
        <p:spPr>
          <a:xfrm>
            <a:off x="8425084" y="5873668"/>
            <a:ext cx="1241838" cy="369332"/>
          </a:xfrm>
          <a:prstGeom prst="rect">
            <a:avLst/>
          </a:prstGeom>
          <a:noFill/>
        </p:spPr>
        <p:txBody>
          <a:bodyPr wrap="square">
            <a:spAutoFit/>
          </a:bodyPr>
          <a:lstStyle/>
          <a:p>
            <a:r>
              <a:rPr lang="en-US" altLang="zh-CN" kern="100" dirty="0">
                <a:latin typeface="微软雅黑" panose="020B0503020204020204" pitchFamily="34" charset="-122"/>
                <a:ea typeface="微软雅黑" panose="020B0503020204020204" pitchFamily="34" charset="-122"/>
                <a:sym typeface="+mn-ea"/>
              </a:rPr>
              <a:t>[</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32</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x</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32</a:t>
            </a:r>
            <a:r>
              <a:rPr lang="zh-CN" altLang="en-US" kern="100" dirty="0">
                <a:latin typeface="微软雅黑" panose="020B0503020204020204" pitchFamily="34" charset="-122"/>
                <a:ea typeface="微软雅黑" panose="020B0503020204020204" pitchFamily="34" charset="-122"/>
                <a:sym typeface="+mn-ea"/>
              </a:rPr>
              <a:t> </a:t>
            </a:r>
            <a:r>
              <a:rPr lang="en-US" altLang="zh-CN" kern="100" dirty="0">
                <a:latin typeface="微软雅黑" panose="020B0503020204020204" pitchFamily="34" charset="-122"/>
                <a:ea typeface="微软雅黑" panose="020B0503020204020204" pitchFamily="34" charset="-122"/>
                <a:sym typeface="+mn-ea"/>
              </a:rPr>
              <a:t>]</a:t>
            </a:r>
            <a:endParaRPr lang="zh-CN" altLang="en-US" dirty="0"/>
          </a:p>
        </p:txBody>
      </p:sp>
      <p:sp>
        <p:nvSpPr>
          <p:cNvPr id="30" name="矩形 29">
            <a:extLst>
              <a:ext uri="{FF2B5EF4-FFF2-40B4-BE49-F238E27FC236}">
                <a16:creationId xmlns:a16="http://schemas.microsoft.com/office/drawing/2014/main" id="{814D9ABD-7558-5F73-5BCC-5CB48EE30ED1}"/>
              </a:ext>
            </a:extLst>
          </p:cNvPr>
          <p:cNvSpPr/>
          <p:nvPr/>
        </p:nvSpPr>
        <p:spPr>
          <a:xfrm>
            <a:off x="699875" y="1014484"/>
            <a:ext cx="69428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31" name="文本框 30">
            <a:extLst>
              <a:ext uri="{FF2B5EF4-FFF2-40B4-BE49-F238E27FC236}">
                <a16:creationId xmlns:a16="http://schemas.microsoft.com/office/drawing/2014/main" id="{BB332F87-A003-53B8-9BDA-1FDD709B5FA3}"/>
              </a:ext>
            </a:extLst>
          </p:cNvPr>
          <p:cNvSpPr txBox="1"/>
          <p:nvPr/>
        </p:nvSpPr>
        <p:spPr>
          <a:xfrm>
            <a:off x="669220" y="997884"/>
            <a:ext cx="694287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Convolutional Neural Network Architecture</a:t>
            </a:r>
            <a:endParaRPr lang="zh-CN" altLang="en-US" dirty="0">
              <a:solidFill>
                <a:schemeClr val="bg1"/>
              </a:solidFill>
            </a:endParaRPr>
          </a:p>
        </p:txBody>
      </p:sp>
    </p:spTree>
    <p:extLst>
      <p:ext uri="{BB962C8B-B14F-4D97-AF65-F5344CB8AC3E}">
        <p14:creationId xmlns:p14="http://schemas.microsoft.com/office/powerpoint/2010/main" val="2388720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20" name="组合 19">
            <a:extLst>
              <a:ext uri="{FF2B5EF4-FFF2-40B4-BE49-F238E27FC236}">
                <a16:creationId xmlns:a16="http://schemas.microsoft.com/office/drawing/2014/main" id="{219DE6E1-9A69-7500-2C78-5D9B4EE77F0C}"/>
              </a:ext>
            </a:extLst>
          </p:cNvPr>
          <p:cNvGrpSpPr/>
          <p:nvPr/>
        </p:nvGrpSpPr>
        <p:grpSpPr>
          <a:xfrm>
            <a:off x="1729744" y="3437169"/>
            <a:ext cx="9535568" cy="2436498"/>
            <a:chOff x="1236776" y="3429000"/>
            <a:chExt cx="9535568" cy="2436498"/>
          </a:xfrm>
        </p:grpSpPr>
        <p:grpSp>
          <p:nvGrpSpPr>
            <p:cNvPr id="21" name="组合 20">
              <a:extLst>
                <a:ext uri="{FF2B5EF4-FFF2-40B4-BE49-F238E27FC236}">
                  <a16:creationId xmlns:a16="http://schemas.microsoft.com/office/drawing/2014/main" id="{43F6EE0C-20E7-721A-89A3-2856279A7941}"/>
                </a:ext>
              </a:extLst>
            </p:cNvPr>
            <p:cNvGrpSpPr/>
            <p:nvPr/>
          </p:nvGrpSpPr>
          <p:grpSpPr>
            <a:xfrm>
              <a:off x="1236776" y="3429000"/>
              <a:ext cx="9535568" cy="2436498"/>
              <a:chOff x="1236776" y="3429000"/>
              <a:chExt cx="9535568" cy="2436498"/>
            </a:xfrm>
          </p:grpSpPr>
          <p:pic>
            <p:nvPicPr>
              <p:cNvPr id="23" name="图片 22">
                <a:extLst>
                  <a:ext uri="{FF2B5EF4-FFF2-40B4-BE49-F238E27FC236}">
                    <a16:creationId xmlns:a16="http://schemas.microsoft.com/office/drawing/2014/main" id="{7247695A-813C-0C39-87A5-3D8498D2A7EB}"/>
                  </a:ext>
                </a:extLst>
              </p:cNvPr>
              <p:cNvPicPr>
                <a:picLocks noChangeAspect="1"/>
              </p:cNvPicPr>
              <p:nvPr/>
            </p:nvPicPr>
            <p:blipFill>
              <a:blip r:embed="rId3"/>
              <a:stretch>
                <a:fillRect/>
              </a:stretch>
            </p:blipFill>
            <p:spPr>
              <a:xfrm>
                <a:off x="1236776" y="3429000"/>
                <a:ext cx="9535568" cy="2436498"/>
              </a:xfrm>
              <a:prstGeom prst="rect">
                <a:avLst/>
              </a:prstGeom>
            </p:spPr>
          </p:pic>
          <p:sp>
            <p:nvSpPr>
              <p:cNvPr id="24" name="矩形 23">
                <a:extLst>
                  <a:ext uri="{FF2B5EF4-FFF2-40B4-BE49-F238E27FC236}">
                    <a16:creationId xmlns:a16="http://schemas.microsoft.com/office/drawing/2014/main" id="{A4C0561E-AA23-D74D-EC6F-23D96B739C3E}"/>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矩形 21">
              <a:extLst>
                <a:ext uri="{FF2B5EF4-FFF2-40B4-BE49-F238E27FC236}">
                  <a16:creationId xmlns:a16="http://schemas.microsoft.com/office/drawing/2014/main" id="{7959F1F1-027A-EEC1-54D2-FE8EE8E8FDB5}"/>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文本框 24">
            <a:extLst>
              <a:ext uri="{FF2B5EF4-FFF2-40B4-BE49-F238E27FC236}">
                <a16:creationId xmlns:a16="http://schemas.microsoft.com/office/drawing/2014/main" id="{98C2587E-F612-0F57-9C7A-82D599820DA3}"/>
              </a:ext>
            </a:extLst>
          </p:cNvPr>
          <p:cNvSpPr txBox="1"/>
          <p:nvPr/>
        </p:nvSpPr>
        <p:spPr>
          <a:xfrm>
            <a:off x="2494790" y="5789585"/>
            <a:ext cx="888519" cy="369332"/>
          </a:xfrm>
          <a:prstGeom prst="rect">
            <a:avLst/>
          </a:prstGeom>
          <a:noFill/>
        </p:spPr>
        <p:txBody>
          <a:bodyPr wrap="square" rtlCol="0">
            <a:spAutoFit/>
          </a:bodyPr>
          <a:lstStyle/>
          <a:p>
            <a:r>
              <a:rPr lang="en-US"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6" name="文本框 25">
            <a:extLst>
              <a:ext uri="{FF2B5EF4-FFF2-40B4-BE49-F238E27FC236}">
                <a16:creationId xmlns:a16="http://schemas.microsoft.com/office/drawing/2014/main" id="{C64761B4-172F-AC07-7288-B248259D9B16}"/>
              </a:ext>
            </a:extLst>
          </p:cNvPr>
          <p:cNvSpPr txBox="1"/>
          <p:nvPr/>
        </p:nvSpPr>
        <p:spPr>
          <a:xfrm>
            <a:off x="1929344" y="6158917"/>
            <a:ext cx="1662207" cy="369332"/>
          </a:xfrm>
          <a:prstGeom prst="rect">
            <a:avLst/>
          </a:prstGeom>
          <a:noFill/>
        </p:spPr>
        <p:txBody>
          <a:bodyPr wrap="square">
            <a:spAutoFit/>
          </a:bodyPr>
          <a:lstStyle/>
          <a:p>
            <a:r>
              <a:rPr lang="en-US" altLang="zh-CN" i="1" kern="100" dirty="0">
                <a:latin typeface="微软雅黑" panose="020B0503020204020204" pitchFamily="34" charset="-122"/>
                <a:ea typeface="微软雅黑" panose="020B0503020204020204" pitchFamily="34" charset="-122"/>
                <a:sym typeface="+mn-ea"/>
              </a:rPr>
              <a:t>[</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32</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x</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32</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x</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3</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a:t>
            </a:r>
            <a:endParaRPr lang="zh-CN" altLang="en-US" i="1" dirty="0"/>
          </a:p>
        </p:txBody>
      </p:sp>
      <p:sp>
        <p:nvSpPr>
          <p:cNvPr id="27" name="文本框 26">
            <a:extLst>
              <a:ext uri="{FF2B5EF4-FFF2-40B4-BE49-F238E27FC236}">
                <a16:creationId xmlns:a16="http://schemas.microsoft.com/office/drawing/2014/main" id="{FE7EC0EA-11E1-F262-A8A2-37EB2B0C46FF}"/>
              </a:ext>
            </a:extLst>
          </p:cNvPr>
          <p:cNvSpPr txBox="1"/>
          <p:nvPr/>
        </p:nvSpPr>
        <p:spPr>
          <a:xfrm>
            <a:off x="3523720" y="5708827"/>
            <a:ext cx="1775634"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0" name="矩形 29">
            <a:extLst>
              <a:ext uri="{FF2B5EF4-FFF2-40B4-BE49-F238E27FC236}">
                <a16:creationId xmlns:a16="http://schemas.microsoft.com/office/drawing/2014/main" id="{62DA1B71-D549-E4C3-6C9A-A6C0D14677B5}"/>
              </a:ext>
            </a:extLst>
          </p:cNvPr>
          <p:cNvSpPr/>
          <p:nvPr/>
        </p:nvSpPr>
        <p:spPr>
          <a:xfrm>
            <a:off x="664776" y="951448"/>
            <a:ext cx="69428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31" name="文本框 30">
            <a:extLst>
              <a:ext uri="{FF2B5EF4-FFF2-40B4-BE49-F238E27FC236}">
                <a16:creationId xmlns:a16="http://schemas.microsoft.com/office/drawing/2014/main" id="{B68FB37C-FB14-FBAC-8D72-4F3AE97A1D1F}"/>
              </a:ext>
            </a:extLst>
          </p:cNvPr>
          <p:cNvSpPr txBox="1"/>
          <p:nvPr/>
        </p:nvSpPr>
        <p:spPr>
          <a:xfrm>
            <a:off x="634121" y="934848"/>
            <a:ext cx="694287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Convolutional Neural Network Architecture</a:t>
            </a:r>
            <a:endParaRPr lang="zh-CN" altLang="en-US" dirty="0">
              <a:solidFill>
                <a:schemeClr val="bg1"/>
              </a:solidFill>
            </a:endParaRPr>
          </a:p>
        </p:txBody>
      </p:sp>
      <p:grpSp>
        <p:nvGrpSpPr>
          <p:cNvPr id="32" name="组合 31">
            <a:extLst>
              <a:ext uri="{FF2B5EF4-FFF2-40B4-BE49-F238E27FC236}">
                <a16:creationId xmlns:a16="http://schemas.microsoft.com/office/drawing/2014/main" id="{4F7450DA-DDCE-B74C-E778-0D2B85A3922D}"/>
              </a:ext>
            </a:extLst>
          </p:cNvPr>
          <p:cNvGrpSpPr/>
          <p:nvPr/>
        </p:nvGrpSpPr>
        <p:grpSpPr>
          <a:xfrm>
            <a:off x="1139432" y="1748383"/>
            <a:ext cx="10320816" cy="769422"/>
            <a:chOff x="641477" y="1150770"/>
            <a:chExt cx="6558434" cy="825710"/>
          </a:xfrm>
        </p:grpSpPr>
        <p:grpSp>
          <p:nvGrpSpPr>
            <p:cNvPr id="33" name="组合 32">
              <a:extLst>
                <a:ext uri="{FF2B5EF4-FFF2-40B4-BE49-F238E27FC236}">
                  <a16:creationId xmlns:a16="http://schemas.microsoft.com/office/drawing/2014/main" id="{E1E4F098-B0AA-EFC4-2373-DAE150373A51}"/>
                </a:ext>
              </a:extLst>
            </p:cNvPr>
            <p:cNvGrpSpPr/>
            <p:nvPr/>
          </p:nvGrpSpPr>
          <p:grpSpPr>
            <a:xfrm>
              <a:off x="2119895" y="1150770"/>
              <a:ext cx="1238314" cy="825709"/>
              <a:chOff x="3605779" y="5466738"/>
              <a:chExt cx="1238314" cy="825709"/>
            </a:xfrm>
          </p:grpSpPr>
          <p:sp>
            <p:nvSpPr>
              <p:cNvPr id="46" name="圆角矩形 8">
                <a:extLst>
                  <a:ext uri="{FF2B5EF4-FFF2-40B4-BE49-F238E27FC236}">
                    <a16:creationId xmlns:a16="http://schemas.microsoft.com/office/drawing/2014/main" id="{E9F0A157-F98C-07FB-1C42-70CA3FA27FB5}"/>
                  </a:ext>
                </a:extLst>
              </p:cNvPr>
              <p:cNvSpPr/>
              <p:nvPr/>
            </p:nvSpPr>
            <p:spPr>
              <a:xfrm>
                <a:off x="3605779" y="5466738"/>
                <a:ext cx="1238314"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582C349D-2118-2A1E-678B-41C5F7401CC0}"/>
                  </a:ext>
                </a:extLst>
              </p:cNvPr>
              <p:cNvSpPr txBox="1"/>
              <p:nvPr/>
            </p:nvSpPr>
            <p:spPr>
              <a:xfrm>
                <a:off x="3616157" y="5510613"/>
                <a:ext cx="1217558" cy="759674"/>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34" name="组合 33">
              <a:extLst>
                <a:ext uri="{FF2B5EF4-FFF2-40B4-BE49-F238E27FC236}">
                  <a16:creationId xmlns:a16="http://schemas.microsoft.com/office/drawing/2014/main" id="{68A7B921-F35C-0B6E-08F5-02F71072AA14}"/>
                </a:ext>
              </a:extLst>
            </p:cNvPr>
            <p:cNvGrpSpPr/>
            <p:nvPr/>
          </p:nvGrpSpPr>
          <p:grpSpPr>
            <a:xfrm>
              <a:off x="5621219" y="1150771"/>
              <a:ext cx="1578692" cy="825709"/>
              <a:chOff x="6947099" y="5466739"/>
              <a:chExt cx="1578692" cy="825709"/>
            </a:xfrm>
          </p:grpSpPr>
          <p:sp>
            <p:nvSpPr>
              <p:cNvPr id="44" name="圆角矩形 10">
                <a:extLst>
                  <a:ext uri="{FF2B5EF4-FFF2-40B4-BE49-F238E27FC236}">
                    <a16:creationId xmlns:a16="http://schemas.microsoft.com/office/drawing/2014/main" id="{FA002978-D389-0F9B-F624-12892BF1A0B6}"/>
                  </a:ext>
                </a:extLst>
              </p:cNvPr>
              <p:cNvSpPr/>
              <p:nvPr/>
            </p:nvSpPr>
            <p:spPr>
              <a:xfrm>
                <a:off x="6947099" y="5466739"/>
                <a:ext cx="1578692"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C3844991-EE23-4A9A-2525-001C38938F76}"/>
                  </a:ext>
                </a:extLst>
              </p:cNvPr>
              <p:cNvSpPr txBox="1"/>
              <p:nvPr/>
            </p:nvSpPr>
            <p:spPr>
              <a:xfrm>
                <a:off x="6947099" y="5503591"/>
                <a:ext cx="1578692" cy="759673"/>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35" name="组合 34">
              <a:extLst>
                <a:ext uri="{FF2B5EF4-FFF2-40B4-BE49-F238E27FC236}">
                  <a16:creationId xmlns:a16="http://schemas.microsoft.com/office/drawing/2014/main" id="{A98BFFB7-4CC3-F9A1-8AAE-2F2EDA339869}"/>
                </a:ext>
              </a:extLst>
            </p:cNvPr>
            <p:cNvGrpSpPr/>
            <p:nvPr/>
          </p:nvGrpSpPr>
          <p:grpSpPr>
            <a:xfrm>
              <a:off x="641477" y="1298243"/>
              <a:ext cx="995483" cy="499560"/>
              <a:chOff x="1644370" y="5614211"/>
              <a:chExt cx="995483" cy="499560"/>
            </a:xfrm>
          </p:grpSpPr>
          <p:sp>
            <p:nvSpPr>
              <p:cNvPr id="42" name="圆角矩形 7">
                <a:extLst>
                  <a:ext uri="{FF2B5EF4-FFF2-40B4-BE49-F238E27FC236}">
                    <a16:creationId xmlns:a16="http://schemas.microsoft.com/office/drawing/2014/main" id="{EC148246-C088-0D18-AAF9-E59D9021FAC2}"/>
                  </a:ext>
                </a:extLst>
              </p:cNvPr>
              <p:cNvSpPr/>
              <p:nvPr/>
            </p:nvSpPr>
            <p:spPr>
              <a:xfrm>
                <a:off x="1662658" y="5614211"/>
                <a:ext cx="923749" cy="499560"/>
              </a:xfrm>
              <a:prstGeom prst="roundRect">
                <a:avLst/>
              </a:prstGeom>
              <a:solidFill>
                <a:schemeClr val="accent2">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E7A2A4BF-928A-345C-477E-D11FB37F5C82}"/>
                  </a:ext>
                </a:extLst>
              </p:cNvPr>
              <p:cNvSpPr txBox="1"/>
              <p:nvPr/>
            </p:nvSpPr>
            <p:spPr>
              <a:xfrm>
                <a:off x="1644370" y="5663936"/>
                <a:ext cx="995483"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p>
            </p:txBody>
          </p:sp>
        </p:grpSp>
        <p:grpSp>
          <p:nvGrpSpPr>
            <p:cNvPr id="36" name="组合 35">
              <a:extLst>
                <a:ext uri="{FF2B5EF4-FFF2-40B4-BE49-F238E27FC236}">
                  <a16:creationId xmlns:a16="http://schemas.microsoft.com/office/drawing/2014/main" id="{87557679-4E85-15B3-DA41-07358368FE17}"/>
                </a:ext>
              </a:extLst>
            </p:cNvPr>
            <p:cNvGrpSpPr/>
            <p:nvPr/>
          </p:nvGrpSpPr>
          <p:grpSpPr>
            <a:xfrm>
              <a:off x="3970836" y="1150770"/>
              <a:ext cx="1025010" cy="825709"/>
              <a:chOff x="5054786" y="5466738"/>
              <a:chExt cx="1025010" cy="825709"/>
            </a:xfrm>
          </p:grpSpPr>
          <p:sp>
            <p:nvSpPr>
              <p:cNvPr id="40" name="圆角矩形 9">
                <a:extLst>
                  <a:ext uri="{FF2B5EF4-FFF2-40B4-BE49-F238E27FC236}">
                    <a16:creationId xmlns:a16="http://schemas.microsoft.com/office/drawing/2014/main" id="{9E5E08B8-2D3D-C1D9-CE13-72051BBD59C2}"/>
                  </a:ext>
                </a:extLst>
              </p:cNvPr>
              <p:cNvSpPr/>
              <p:nvPr/>
            </p:nvSpPr>
            <p:spPr>
              <a:xfrm>
                <a:off x="5054786" y="5466738"/>
                <a:ext cx="1025010"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C1D38361-FF4C-1E4B-87A2-9D38FAA185EB}"/>
                  </a:ext>
                </a:extLst>
              </p:cNvPr>
              <p:cNvSpPr txBox="1"/>
              <p:nvPr/>
            </p:nvSpPr>
            <p:spPr>
              <a:xfrm>
                <a:off x="5100187" y="5567284"/>
                <a:ext cx="936645"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37" name="右箭头 19">
              <a:extLst>
                <a:ext uri="{FF2B5EF4-FFF2-40B4-BE49-F238E27FC236}">
                  <a16:creationId xmlns:a16="http://schemas.microsoft.com/office/drawing/2014/main" id="{1BD61DFD-CA83-3910-B33C-D36F24C0051B}"/>
                </a:ext>
              </a:extLst>
            </p:cNvPr>
            <p:cNvSpPr/>
            <p:nvPr/>
          </p:nvSpPr>
          <p:spPr>
            <a:xfrm>
              <a:off x="167108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右箭头 20">
              <a:extLst>
                <a:ext uri="{FF2B5EF4-FFF2-40B4-BE49-F238E27FC236}">
                  <a16:creationId xmlns:a16="http://schemas.microsoft.com/office/drawing/2014/main" id="{196CAA8F-1B95-6531-0B6E-F316DCD28045}"/>
                </a:ext>
              </a:extLst>
            </p:cNvPr>
            <p:cNvSpPr/>
            <p:nvPr/>
          </p:nvSpPr>
          <p:spPr>
            <a:xfrm>
              <a:off x="3447505"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右箭头 21">
              <a:extLst>
                <a:ext uri="{FF2B5EF4-FFF2-40B4-BE49-F238E27FC236}">
                  <a16:creationId xmlns:a16="http://schemas.microsoft.com/office/drawing/2014/main" id="{F098FEAC-12DE-D548-2AF2-50A569D4B073}"/>
                </a:ext>
              </a:extLst>
            </p:cNvPr>
            <p:cNvSpPr/>
            <p:nvPr/>
          </p:nvSpPr>
          <p:spPr>
            <a:xfrm>
              <a:off x="512093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9" name="文本框 18">
            <a:extLst>
              <a:ext uri="{FF2B5EF4-FFF2-40B4-BE49-F238E27FC236}">
                <a16:creationId xmlns:a16="http://schemas.microsoft.com/office/drawing/2014/main" id="{8BD8C169-B9E9-A800-9240-948A2927BDA2}"/>
              </a:ext>
            </a:extLst>
          </p:cNvPr>
          <p:cNvSpPr txBox="1"/>
          <p:nvPr/>
        </p:nvSpPr>
        <p:spPr>
          <a:xfrm>
            <a:off x="822303" y="2568918"/>
            <a:ext cx="10907015" cy="961289"/>
          </a:xfrm>
          <a:prstGeom prst="rect">
            <a:avLst/>
          </a:prstGeom>
          <a:noFill/>
        </p:spPr>
        <p:txBody>
          <a:bodyPr wrap="square" rtlCol="0">
            <a:spAutoFit/>
          </a:bodyPr>
          <a:lstStyle/>
          <a:p>
            <a:pPr>
              <a:lnSpc>
                <a:spcPct val="150000"/>
              </a:lnSpc>
            </a:pP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layers extract spatial features of each region in an image through special computational methods.</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1567837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20" name="组合 19">
            <a:extLst>
              <a:ext uri="{FF2B5EF4-FFF2-40B4-BE49-F238E27FC236}">
                <a16:creationId xmlns:a16="http://schemas.microsoft.com/office/drawing/2014/main" id="{7F50DCE6-EACE-ABEA-A169-3AEF96BF9909}"/>
              </a:ext>
            </a:extLst>
          </p:cNvPr>
          <p:cNvGrpSpPr/>
          <p:nvPr/>
        </p:nvGrpSpPr>
        <p:grpSpPr>
          <a:xfrm>
            <a:off x="1604237" y="3610487"/>
            <a:ext cx="9535568" cy="2436498"/>
            <a:chOff x="1236776" y="3429000"/>
            <a:chExt cx="9535568" cy="2436498"/>
          </a:xfrm>
        </p:grpSpPr>
        <p:grpSp>
          <p:nvGrpSpPr>
            <p:cNvPr id="21" name="组合 20">
              <a:extLst>
                <a:ext uri="{FF2B5EF4-FFF2-40B4-BE49-F238E27FC236}">
                  <a16:creationId xmlns:a16="http://schemas.microsoft.com/office/drawing/2014/main" id="{0FFB52C9-AEB2-70E0-8F76-0466EC63967F}"/>
                </a:ext>
              </a:extLst>
            </p:cNvPr>
            <p:cNvGrpSpPr/>
            <p:nvPr/>
          </p:nvGrpSpPr>
          <p:grpSpPr>
            <a:xfrm>
              <a:off x="1236776" y="3429000"/>
              <a:ext cx="9535568" cy="2436498"/>
              <a:chOff x="1236776" y="3429000"/>
              <a:chExt cx="9535568" cy="2436498"/>
            </a:xfrm>
          </p:grpSpPr>
          <p:pic>
            <p:nvPicPr>
              <p:cNvPr id="23" name="图片 22">
                <a:extLst>
                  <a:ext uri="{FF2B5EF4-FFF2-40B4-BE49-F238E27FC236}">
                    <a16:creationId xmlns:a16="http://schemas.microsoft.com/office/drawing/2014/main" id="{3A6D6CEB-3E41-E8C8-C30D-BB8111868762}"/>
                  </a:ext>
                </a:extLst>
              </p:cNvPr>
              <p:cNvPicPr>
                <a:picLocks noChangeAspect="1"/>
              </p:cNvPicPr>
              <p:nvPr/>
            </p:nvPicPr>
            <p:blipFill>
              <a:blip r:embed="rId3"/>
              <a:stretch>
                <a:fillRect/>
              </a:stretch>
            </p:blipFill>
            <p:spPr>
              <a:xfrm>
                <a:off x="1236776" y="3429000"/>
                <a:ext cx="9535568" cy="2436498"/>
              </a:xfrm>
              <a:prstGeom prst="rect">
                <a:avLst/>
              </a:prstGeom>
            </p:spPr>
          </p:pic>
          <p:sp>
            <p:nvSpPr>
              <p:cNvPr id="24" name="矩形 23">
                <a:extLst>
                  <a:ext uri="{FF2B5EF4-FFF2-40B4-BE49-F238E27FC236}">
                    <a16:creationId xmlns:a16="http://schemas.microsoft.com/office/drawing/2014/main" id="{2549DB49-DA57-95BB-BEC1-06E3712B0C6E}"/>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矩形 21">
              <a:extLst>
                <a:ext uri="{FF2B5EF4-FFF2-40B4-BE49-F238E27FC236}">
                  <a16:creationId xmlns:a16="http://schemas.microsoft.com/office/drawing/2014/main" id="{6D6EE2B4-CC5F-F76F-6537-EAFBF9B44F53}"/>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文本框 24">
            <a:extLst>
              <a:ext uri="{FF2B5EF4-FFF2-40B4-BE49-F238E27FC236}">
                <a16:creationId xmlns:a16="http://schemas.microsoft.com/office/drawing/2014/main" id="{DCEC1B90-1C3C-133C-DD2E-80D63E9AEF1D}"/>
              </a:ext>
            </a:extLst>
          </p:cNvPr>
          <p:cNvSpPr txBox="1"/>
          <p:nvPr/>
        </p:nvSpPr>
        <p:spPr>
          <a:xfrm>
            <a:off x="2369283" y="5962903"/>
            <a:ext cx="892851" cy="369332"/>
          </a:xfrm>
          <a:prstGeom prst="rect">
            <a:avLst/>
          </a:prstGeom>
          <a:noFill/>
        </p:spPr>
        <p:txBody>
          <a:bodyPr wrap="square" rtlCol="0">
            <a:spAutoFit/>
          </a:bodyPr>
          <a:lstStyle/>
          <a:p>
            <a:r>
              <a:rPr lang="en-US"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a:t>
            </a:r>
          </a:p>
        </p:txBody>
      </p:sp>
      <p:sp>
        <p:nvSpPr>
          <p:cNvPr id="26" name="文本框 25">
            <a:extLst>
              <a:ext uri="{FF2B5EF4-FFF2-40B4-BE49-F238E27FC236}">
                <a16:creationId xmlns:a16="http://schemas.microsoft.com/office/drawing/2014/main" id="{F9857BF6-0E94-1679-ACC0-77E569D8C7E3}"/>
              </a:ext>
            </a:extLst>
          </p:cNvPr>
          <p:cNvSpPr txBox="1"/>
          <p:nvPr/>
        </p:nvSpPr>
        <p:spPr>
          <a:xfrm>
            <a:off x="3278467" y="5951302"/>
            <a:ext cx="1785395"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文本框 26">
            <a:extLst>
              <a:ext uri="{FF2B5EF4-FFF2-40B4-BE49-F238E27FC236}">
                <a16:creationId xmlns:a16="http://schemas.microsoft.com/office/drawing/2014/main" id="{EFF59506-EC99-8D3F-F1D0-54CA5F38C384}"/>
              </a:ext>
            </a:extLst>
          </p:cNvPr>
          <p:cNvSpPr txBox="1"/>
          <p:nvPr/>
        </p:nvSpPr>
        <p:spPr>
          <a:xfrm>
            <a:off x="5094728" y="5962903"/>
            <a:ext cx="1228638"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0" name="组合 29">
            <a:extLst>
              <a:ext uri="{FF2B5EF4-FFF2-40B4-BE49-F238E27FC236}">
                <a16:creationId xmlns:a16="http://schemas.microsoft.com/office/drawing/2014/main" id="{6646D8C0-3C1C-9480-313B-2642695BF63E}"/>
              </a:ext>
            </a:extLst>
          </p:cNvPr>
          <p:cNvGrpSpPr/>
          <p:nvPr/>
        </p:nvGrpSpPr>
        <p:grpSpPr>
          <a:xfrm>
            <a:off x="935592" y="1914653"/>
            <a:ext cx="10320816" cy="769422"/>
            <a:chOff x="641477" y="1150770"/>
            <a:chExt cx="6558434" cy="825710"/>
          </a:xfrm>
        </p:grpSpPr>
        <p:grpSp>
          <p:nvGrpSpPr>
            <p:cNvPr id="31" name="组合 30">
              <a:extLst>
                <a:ext uri="{FF2B5EF4-FFF2-40B4-BE49-F238E27FC236}">
                  <a16:creationId xmlns:a16="http://schemas.microsoft.com/office/drawing/2014/main" id="{8F0BFE35-712B-3377-33B3-0DC1132F21E3}"/>
                </a:ext>
              </a:extLst>
            </p:cNvPr>
            <p:cNvGrpSpPr/>
            <p:nvPr/>
          </p:nvGrpSpPr>
          <p:grpSpPr>
            <a:xfrm>
              <a:off x="2119895" y="1150770"/>
              <a:ext cx="1238314" cy="825709"/>
              <a:chOff x="3605779" y="5466738"/>
              <a:chExt cx="1238314" cy="825709"/>
            </a:xfrm>
          </p:grpSpPr>
          <p:sp>
            <p:nvSpPr>
              <p:cNvPr id="44" name="圆角矩形 8">
                <a:extLst>
                  <a:ext uri="{FF2B5EF4-FFF2-40B4-BE49-F238E27FC236}">
                    <a16:creationId xmlns:a16="http://schemas.microsoft.com/office/drawing/2014/main" id="{176880B9-EBB7-4418-3039-0660C64022F2}"/>
                  </a:ext>
                </a:extLst>
              </p:cNvPr>
              <p:cNvSpPr/>
              <p:nvPr/>
            </p:nvSpPr>
            <p:spPr>
              <a:xfrm>
                <a:off x="3605779" y="5466738"/>
                <a:ext cx="1238314"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4A4A809E-8711-0037-1FDB-F7FA9B60DC3D}"/>
                  </a:ext>
                </a:extLst>
              </p:cNvPr>
              <p:cNvSpPr txBox="1"/>
              <p:nvPr/>
            </p:nvSpPr>
            <p:spPr>
              <a:xfrm>
                <a:off x="3616157" y="5510613"/>
                <a:ext cx="1217558" cy="759674"/>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32" name="组合 31">
              <a:extLst>
                <a:ext uri="{FF2B5EF4-FFF2-40B4-BE49-F238E27FC236}">
                  <a16:creationId xmlns:a16="http://schemas.microsoft.com/office/drawing/2014/main" id="{56B98618-A8A8-6FFB-8C6D-C480933BCB74}"/>
                </a:ext>
              </a:extLst>
            </p:cNvPr>
            <p:cNvGrpSpPr/>
            <p:nvPr/>
          </p:nvGrpSpPr>
          <p:grpSpPr>
            <a:xfrm>
              <a:off x="5621219" y="1150771"/>
              <a:ext cx="1578692" cy="825709"/>
              <a:chOff x="6947099" y="5466739"/>
              <a:chExt cx="1578692" cy="825709"/>
            </a:xfrm>
          </p:grpSpPr>
          <p:sp>
            <p:nvSpPr>
              <p:cNvPr id="42" name="圆角矩形 10">
                <a:extLst>
                  <a:ext uri="{FF2B5EF4-FFF2-40B4-BE49-F238E27FC236}">
                    <a16:creationId xmlns:a16="http://schemas.microsoft.com/office/drawing/2014/main" id="{53ACF30B-FE47-1D71-0C0B-8EECC6DAA882}"/>
                  </a:ext>
                </a:extLst>
              </p:cNvPr>
              <p:cNvSpPr/>
              <p:nvPr/>
            </p:nvSpPr>
            <p:spPr>
              <a:xfrm>
                <a:off x="6947099" y="5466739"/>
                <a:ext cx="1578692"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2A0D4AC5-A47F-750C-B887-F8D7CC1079B0}"/>
                  </a:ext>
                </a:extLst>
              </p:cNvPr>
              <p:cNvSpPr txBox="1"/>
              <p:nvPr/>
            </p:nvSpPr>
            <p:spPr>
              <a:xfrm>
                <a:off x="6947099" y="5503591"/>
                <a:ext cx="1578692" cy="759673"/>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33" name="组合 32">
              <a:extLst>
                <a:ext uri="{FF2B5EF4-FFF2-40B4-BE49-F238E27FC236}">
                  <a16:creationId xmlns:a16="http://schemas.microsoft.com/office/drawing/2014/main" id="{CD6D74CB-A49C-8C3A-E276-B8FE77B6BBB7}"/>
                </a:ext>
              </a:extLst>
            </p:cNvPr>
            <p:cNvGrpSpPr/>
            <p:nvPr/>
          </p:nvGrpSpPr>
          <p:grpSpPr>
            <a:xfrm>
              <a:off x="641477" y="1298243"/>
              <a:ext cx="995483" cy="499560"/>
              <a:chOff x="1644370" y="5614211"/>
              <a:chExt cx="995483" cy="499560"/>
            </a:xfrm>
          </p:grpSpPr>
          <p:sp>
            <p:nvSpPr>
              <p:cNvPr id="40" name="圆角矩形 7">
                <a:extLst>
                  <a:ext uri="{FF2B5EF4-FFF2-40B4-BE49-F238E27FC236}">
                    <a16:creationId xmlns:a16="http://schemas.microsoft.com/office/drawing/2014/main" id="{0B91A05E-DC7D-36B1-3903-D2126D50E340}"/>
                  </a:ext>
                </a:extLst>
              </p:cNvPr>
              <p:cNvSpPr/>
              <p:nvPr/>
            </p:nvSpPr>
            <p:spPr>
              <a:xfrm>
                <a:off x="1662658" y="5614211"/>
                <a:ext cx="923749" cy="499560"/>
              </a:xfrm>
              <a:prstGeom prst="roundRect">
                <a:avLst/>
              </a:prstGeom>
              <a:solidFill>
                <a:schemeClr val="accent2">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1CBB597D-1813-A54E-414F-2F0F04FDAFEF}"/>
                  </a:ext>
                </a:extLst>
              </p:cNvPr>
              <p:cNvSpPr txBox="1"/>
              <p:nvPr/>
            </p:nvSpPr>
            <p:spPr>
              <a:xfrm>
                <a:off x="1644370" y="5663936"/>
                <a:ext cx="995483"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p>
            </p:txBody>
          </p:sp>
        </p:grpSp>
        <p:grpSp>
          <p:nvGrpSpPr>
            <p:cNvPr id="34" name="组合 33">
              <a:extLst>
                <a:ext uri="{FF2B5EF4-FFF2-40B4-BE49-F238E27FC236}">
                  <a16:creationId xmlns:a16="http://schemas.microsoft.com/office/drawing/2014/main" id="{B5EDE3F7-4132-D905-E26D-B2C635688FED}"/>
                </a:ext>
              </a:extLst>
            </p:cNvPr>
            <p:cNvGrpSpPr/>
            <p:nvPr/>
          </p:nvGrpSpPr>
          <p:grpSpPr>
            <a:xfrm>
              <a:off x="3970836" y="1150770"/>
              <a:ext cx="1025010" cy="825709"/>
              <a:chOff x="5054786" y="5466738"/>
              <a:chExt cx="1025010" cy="825709"/>
            </a:xfrm>
          </p:grpSpPr>
          <p:sp>
            <p:nvSpPr>
              <p:cNvPr id="38" name="圆角矩形 9">
                <a:extLst>
                  <a:ext uri="{FF2B5EF4-FFF2-40B4-BE49-F238E27FC236}">
                    <a16:creationId xmlns:a16="http://schemas.microsoft.com/office/drawing/2014/main" id="{01BF479B-9BAE-E149-A04E-0EBBB9D10972}"/>
                  </a:ext>
                </a:extLst>
              </p:cNvPr>
              <p:cNvSpPr/>
              <p:nvPr/>
            </p:nvSpPr>
            <p:spPr>
              <a:xfrm>
                <a:off x="5054786" y="5466738"/>
                <a:ext cx="1025010"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450EBA88-CB9B-F7CE-5711-7FD4635BCCD8}"/>
                  </a:ext>
                </a:extLst>
              </p:cNvPr>
              <p:cNvSpPr txBox="1"/>
              <p:nvPr/>
            </p:nvSpPr>
            <p:spPr>
              <a:xfrm>
                <a:off x="5100187" y="5567284"/>
                <a:ext cx="936645"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35" name="右箭头 19">
              <a:extLst>
                <a:ext uri="{FF2B5EF4-FFF2-40B4-BE49-F238E27FC236}">
                  <a16:creationId xmlns:a16="http://schemas.microsoft.com/office/drawing/2014/main" id="{5FC008B8-5082-AA47-F907-637B8BBA2D4F}"/>
                </a:ext>
              </a:extLst>
            </p:cNvPr>
            <p:cNvSpPr/>
            <p:nvPr/>
          </p:nvSpPr>
          <p:spPr>
            <a:xfrm>
              <a:off x="167108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右箭头 20">
              <a:extLst>
                <a:ext uri="{FF2B5EF4-FFF2-40B4-BE49-F238E27FC236}">
                  <a16:creationId xmlns:a16="http://schemas.microsoft.com/office/drawing/2014/main" id="{0EE87971-1E0C-E08A-2CAD-690E487BF578}"/>
                </a:ext>
              </a:extLst>
            </p:cNvPr>
            <p:cNvSpPr/>
            <p:nvPr/>
          </p:nvSpPr>
          <p:spPr>
            <a:xfrm>
              <a:off x="3447505"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21">
              <a:extLst>
                <a:ext uri="{FF2B5EF4-FFF2-40B4-BE49-F238E27FC236}">
                  <a16:creationId xmlns:a16="http://schemas.microsoft.com/office/drawing/2014/main" id="{927B841E-C227-0A4A-C64B-D0728CD0F6A9}"/>
                </a:ext>
              </a:extLst>
            </p:cNvPr>
            <p:cNvSpPr/>
            <p:nvPr/>
          </p:nvSpPr>
          <p:spPr>
            <a:xfrm>
              <a:off x="512093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矩形 47">
            <a:extLst>
              <a:ext uri="{FF2B5EF4-FFF2-40B4-BE49-F238E27FC236}">
                <a16:creationId xmlns:a16="http://schemas.microsoft.com/office/drawing/2014/main" id="{D350558E-9410-ABF8-1522-C5F6751A767D}"/>
              </a:ext>
            </a:extLst>
          </p:cNvPr>
          <p:cNvSpPr/>
          <p:nvPr/>
        </p:nvSpPr>
        <p:spPr>
          <a:xfrm>
            <a:off x="664776" y="951448"/>
            <a:ext cx="69428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49" name="文本框 48">
            <a:extLst>
              <a:ext uri="{FF2B5EF4-FFF2-40B4-BE49-F238E27FC236}">
                <a16:creationId xmlns:a16="http://schemas.microsoft.com/office/drawing/2014/main" id="{02A1CF0A-75D8-8362-3CB3-E58241ECF1C6}"/>
              </a:ext>
            </a:extLst>
          </p:cNvPr>
          <p:cNvSpPr txBox="1"/>
          <p:nvPr/>
        </p:nvSpPr>
        <p:spPr>
          <a:xfrm>
            <a:off x="634121" y="934848"/>
            <a:ext cx="694287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Convolutional Neural Network Architecture</a:t>
            </a:r>
            <a:endParaRPr lang="zh-CN" altLang="en-US" dirty="0">
              <a:solidFill>
                <a:schemeClr val="bg1"/>
              </a:solidFill>
            </a:endParaRPr>
          </a:p>
        </p:txBody>
      </p:sp>
      <p:sp>
        <p:nvSpPr>
          <p:cNvPr id="19" name="文本框 18">
            <a:extLst>
              <a:ext uri="{FF2B5EF4-FFF2-40B4-BE49-F238E27FC236}">
                <a16:creationId xmlns:a16="http://schemas.microsoft.com/office/drawing/2014/main" id="{7EACEB15-2BFE-4C42-12E3-9A77DE8B8C3B}"/>
              </a:ext>
            </a:extLst>
          </p:cNvPr>
          <p:cNvSpPr txBox="1"/>
          <p:nvPr/>
        </p:nvSpPr>
        <p:spPr>
          <a:xfrm>
            <a:off x="833854" y="2846766"/>
            <a:ext cx="10566543" cy="961289"/>
          </a:xfrm>
          <a:prstGeom prst="rect">
            <a:avLst/>
          </a:prstGeom>
          <a:noFill/>
        </p:spPr>
        <p:txBody>
          <a:bodyPr wrap="square" rtlCol="0">
            <a:spAutoFit/>
          </a:bodyPr>
          <a:lstStyle/>
          <a:p>
            <a:pPr>
              <a:lnSpc>
                <a:spcPct val="150000"/>
              </a:lnSpc>
            </a:pP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The pooling layer compresses the size of the image by </a:t>
            </a:r>
            <a:r>
              <a:rPr lang="en-US" altLang="zh-CN" sz="2000" kern="1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downsampling</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reducing the amount of parameter computation of the neural network.</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389108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19" name="文本框 18">
            <a:extLst>
              <a:ext uri="{FF2B5EF4-FFF2-40B4-BE49-F238E27FC236}">
                <a16:creationId xmlns:a16="http://schemas.microsoft.com/office/drawing/2014/main" id="{5AAC8DF4-2B96-9D81-631A-FF98C1C5B1D7}"/>
              </a:ext>
            </a:extLst>
          </p:cNvPr>
          <p:cNvSpPr txBox="1"/>
          <p:nvPr/>
        </p:nvSpPr>
        <p:spPr>
          <a:xfrm>
            <a:off x="636155" y="2397631"/>
            <a:ext cx="11091211" cy="961289"/>
          </a:xfrm>
          <a:prstGeom prst="rect">
            <a:avLst/>
          </a:prstGeom>
          <a:noFill/>
        </p:spPr>
        <p:txBody>
          <a:bodyPr wrap="square" rtlCol="0">
            <a:spAutoFit/>
          </a:bodyPr>
          <a:lstStyle/>
          <a:p>
            <a:pPr>
              <a:lnSpc>
                <a:spcPct val="150000"/>
              </a:lnSpc>
            </a:pP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The pooling layer compresses the size of the image by </a:t>
            </a:r>
            <a:r>
              <a:rPr lang="en-US" altLang="zh-CN" sz="2000" kern="1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downsampling</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reducing the amount of parameter computation of the neural network.</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0" name="图片 19">
            <a:extLst>
              <a:ext uri="{FF2B5EF4-FFF2-40B4-BE49-F238E27FC236}">
                <a16:creationId xmlns:a16="http://schemas.microsoft.com/office/drawing/2014/main" id="{DE279E26-C440-D4DC-06CD-27B4F8A691FF}"/>
              </a:ext>
            </a:extLst>
          </p:cNvPr>
          <p:cNvPicPr>
            <a:picLocks noChangeAspect="1"/>
          </p:cNvPicPr>
          <p:nvPr/>
        </p:nvPicPr>
        <p:blipFill>
          <a:blip r:embed="rId3"/>
          <a:stretch>
            <a:fillRect/>
          </a:stretch>
        </p:blipFill>
        <p:spPr>
          <a:xfrm>
            <a:off x="2062237" y="3643185"/>
            <a:ext cx="2053420" cy="2064609"/>
          </a:xfrm>
          <a:prstGeom prst="rect">
            <a:avLst/>
          </a:prstGeom>
        </p:spPr>
      </p:pic>
      <p:sp>
        <p:nvSpPr>
          <p:cNvPr id="21" name="右箭头 13">
            <a:extLst>
              <a:ext uri="{FF2B5EF4-FFF2-40B4-BE49-F238E27FC236}">
                <a16:creationId xmlns:a16="http://schemas.microsoft.com/office/drawing/2014/main" id="{8490CFF4-5555-712D-098E-86186DC77CF0}"/>
              </a:ext>
            </a:extLst>
          </p:cNvPr>
          <p:cNvSpPr/>
          <p:nvPr/>
        </p:nvSpPr>
        <p:spPr>
          <a:xfrm>
            <a:off x="4697514" y="4586968"/>
            <a:ext cx="745717" cy="263275"/>
          </a:xfrm>
          <a:prstGeom prst="rightArrow">
            <a:avLst/>
          </a:prstGeom>
          <a:solidFill>
            <a:srgbClr val="205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34079300-739C-A1BA-DD42-8CA41B22A526}"/>
              </a:ext>
            </a:extLst>
          </p:cNvPr>
          <p:cNvSpPr txBox="1"/>
          <p:nvPr/>
        </p:nvSpPr>
        <p:spPr>
          <a:xfrm>
            <a:off x="4150093" y="4217636"/>
            <a:ext cx="2053420" cy="369332"/>
          </a:xfrm>
          <a:prstGeom prst="rect">
            <a:avLst/>
          </a:prstGeom>
          <a:noFill/>
        </p:spPr>
        <p:txBody>
          <a:bodyPr wrap="square">
            <a:spAutoFit/>
          </a:bodyPr>
          <a:lstStyle/>
          <a:p>
            <a:r>
              <a:rPr lang="en-US" altLang="zh-CN" sz="1800" kern="1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downsampling</a:t>
            </a:r>
            <a:endParaRPr lang="zh-CN" altLang="en-US" dirty="0"/>
          </a:p>
        </p:txBody>
      </p:sp>
      <p:pic>
        <p:nvPicPr>
          <p:cNvPr id="23" name="图片 22">
            <a:extLst>
              <a:ext uri="{FF2B5EF4-FFF2-40B4-BE49-F238E27FC236}">
                <a16:creationId xmlns:a16="http://schemas.microsoft.com/office/drawing/2014/main" id="{A624DEDE-52CB-860C-864C-935FF08D3DDA}"/>
              </a:ext>
            </a:extLst>
          </p:cNvPr>
          <p:cNvPicPr>
            <a:picLocks noChangeAspect="1"/>
          </p:cNvPicPr>
          <p:nvPr/>
        </p:nvPicPr>
        <p:blipFill>
          <a:blip r:embed="rId4"/>
          <a:stretch>
            <a:fillRect/>
          </a:stretch>
        </p:blipFill>
        <p:spPr>
          <a:xfrm>
            <a:off x="6079941" y="3934677"/>
            <a:ext cx="1480434" cy="1480434"/>
          </a:xfrm>
          <a:prstGeom prst="rect">
            <a:avLst/>
          </a:prstGeom>
        </p:spPr>
      </p:pic>
      <p:sp>
        <p:nvSpPr>
          <p:cNvPr id="24" name="文本框 23">
            <a:extLst>
              <a:ext uri="{FF2B5EF4-FFF2-40B4-BE49-F238E27FC236}">
                <a16:creationId xmlns:a16="http://schemas.microsoft.com/office/drawing/2014/main" id="{675B5205-055D-5DCC-4D33-D48763A1FE15}"/>
              </a:ext>
            </a:extLst>
          </p:cNvPr>
          <p:cNvSpPr txBox="1"/>
          <p:nvPr/>
        </p:nvSpPr>
        <p:spPr>
          <a:xfrm>
            <a:off x="8476181" y="4043948"/>
            <a:ext cx="2588996" cy="400110"/>
          </a:xfrm>
          <a:prstGeom prst="rect">
            <a:avLst/>
          </a:prstGeom>
          <a:noFill/>
        </p:spPr>
        <p:txBody>
          <a:bodyPr wrap="square">
            <a:spAutoFit/>
          </a:bodyPr>
          <a:lstStyle/>
          <a:p>
            <a:pPr marL="285750" indent="-285750">
              <a:buFont typeface="Wingdings" pitchFamily="2" charset="2"/>
              <a:buChar char="Ø"/>
            </a:pPr>
            <a:r>
              <a:rPr lang="en-US" altLang="zh-CN" sz="2000" kern="100" dirty="0">
                <a:solidFill>
                  <a:srgbClr val="1856FF"/>
                </a:solidFill>
                <a:latin typeface="微软雅黑" panose="020B0503020204020204" pitchFamily="34" charset="-122"/>
                <a:ea typeface="微软雅黑" panose="020B0503020204020204" pitchFamily="34" charset="-122"/>
                <a:sym typeface="+mn-ea"/>
              </a:rPr>
              <a:t>Feature invariant </a:t>
            </a:r>
            <a:endParaRPr lang="zh-CN" altLang="en-US" sz="2000" dirty="0">
              <a:solidFill>
                <a:srgbClr val="1856FF"/>
              </a:solidFill>
            </a:endParaRPr>
          </a:p>
        </p:txBody>
      </p:sp>
      <p:sp>
        <p:nvSpPr>
          <p:cNvPr id="25" name="文本框 24">
            <a:extLst>
              <a:ext uri="{FF2B5EF4-FFF2-40B4-BE49-F238E27FC236}">
                <a16:creationId xmlns:a16="http://schemas.microsoft.com/office/drawing/2014/main" id="{AF5D5AE9-A9FF-3FF7-8153-E1D231368A16}"/>
              </a:ext>
            </a:extLst>
          </p:cNvPr>
          <p:cNvSpPr txBox="1"/>
          <p:nvPr/>
        </p:nvSpPr>
        <p:spPr>
          <a:xfrm>
            <a:off x="8476181" y="4850243"/>
            <a:ext cx="2751042" cy="707886"/>
          </a:xfrm>
          <a:prstGeom prst="rect">
            <a:avLst/>
          </a:prstGeom>
          <a:noFill/>
        </p:spPr>
        <p:txBody>
          <a:bodyPr wrap="square">
            <a:spAutoFit/>
          </a:bodyPr>
          <a:lstStyle/>
          <a:p>
            <a:pPr marL="285750" indent="-285750" algn="ctr">
              <a:buFont typeface="Wingdings" pitchFamily="2" charset="2"/>
              <a:buChar char="Ø"/>
            </a:pPr>
            <a:r>
              <a:rPr lang="en-US" altLang="zh-CN" sz="2000" kern="100" dirty="0">
                <a:solidFill>
                  <a:srgbClr val="1856FF"/>
                </a:solidFill>
                <a:latin typeface="微软雅黑" panose="020B0503020204020204" pitchFamily="34" charset="-122"/>
                <a:ea typeface="微软雅黑" panose="020B0503020204020204" pitchFamily="34" charset="-122"/>
                <a:sym typeface="+mn-ea"/>
              </a:rPr>
              <a:t>Feature dimension reduction</a:t>
            </a:r>
            <a:endParaRPr lang="zh-CN" altLang="en-US" sz="2000" dirty="0">
              <a:solidFill>
                <a:srgbClr val="1856FF"/>
              </a:solidFill>
            </a:endParaRPr>
          </a:p>
        </p:txBody>
      </p:sp>
      <p:sp>
        <p:nvSpPr>
          <p:cNvPr id="28" name="矩形 27">
            <a:extLst>
              <a:ext uri="{FF2B5EF4-FFF2-40B4-BE49-F238E27FC236}">
                <a16:creationId xmlns:a16="http://schemas.microsoft.com/office/drawing/2014/main" id="{C3086F08-C9C8-1F08-494C-E8DA0D75B57E}"/>
              </a:ext>
            </a:extLst>
          </p:cNvPr>
          <p:cNvSpPr/>
          <p:nvPr/>
        </p:nvSpPr>
        <p:spPr>
          <a:xfrm>
            <a:off x="493737" y="714141"/>
            <a:ext cx="69428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7D36F8FD-121D-10A6-B858-74C0F2EEA809}"/>
              </a:ext>
            </a:extLst>
          </p:cNvPr>
          <p:cNvSpPr txBox="1"/>
          <p:nvPr/>
        </p:nvSpPr>
        <p:spPr>
          <a:xfrm>
            <a:off x="463082" y="697541"/>
            <a:ext cx="694287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Convolutional Neural Network Architecture</a:t>
            </a:r>
            <a:endParaRPr lang="zh-CN" altLang="en-US" dirty="0">
              <a:solidFill>
                <a:schemeClr val="bg1"/>
              </a:solidFill>
            </a:endParaRPr>
          </a:p>
        </p:txBody>
      </p:sp>
      <p:grpSp>
        <p:nvGrpSpPr>
          <p:cNvPr id="30" name="组合 29">
            <a:extLst>
              <a:ext uri="{FF2B5EF4-FFF2-40B4-BE49-F238E27FC236}">
                <a16:creationId xmlns:a16="http://schemas.microsoft.com/office/drawing/2014/main" id="{F10216F2-FE74-A4BB-8927-E5BC1A628B05}"/>
              </a:ext>
            </a:extLst>
          </p:cNvPr>
          <p:cNvGrpSpPr/>
          <p:nvPr/>
        </p:nvGrpSpPr>
        <p:grpSpPr>
          <a:xfrm>
            <a:off x="769180" y="1442888"/>
            <a:ext cx="10320816" cy="769422"/>
            <a:chOff x="641477" y="1150770"/>
            <a:chExt cx="6558434" cy="825710"/>
          </a:xfrm>
        </p:grpSpPr>
        <p:grpSp>
          <p:nvGrpSpPr>
            <p:cNvPr id="31" name="组合 30">
              <a:extLst>
                <a:ext uri="{FF2B5EF4-FFF2-40B4-BE49-F238E27FC236}">
                  <a16:creationId xmlns:a16="http://schemas.microsoft.com/office/drawing/2014/main" id="{163D2086-E35F-403C-2536-5B5C2027064F}"/>
                </a:ext>
              </a:extLst>
            </p:cNvPr>
            <p:cNvGrpSpPr/>
            <p:nvPr/>
          </p:nvGrpSpPr>
          <p:grpSpPr>
            <a:xfrm>
              <a:off x="2119895" y="1150770"/>
              <a:ext cx="1238314" cy="825709"/>
              <a:chOff x="3605779" y="5466738"/>
              <a:chExt cx="1238314" cy="825709"/>
            </a:xfrm>
          </p:grpSpPr>
          <p:sp>
            <p:nvSpPr>
              <p:cNvPr id="44" name="圆角矩形 8">
                <a:extLst>
                  <a:ext uri="{FF2B5EF4-FFF2-40B4-BE49-F238E27FC236}">
                    <a16:creationId xmlns:a16="http://schemas.microsoft.com/office/drawing/2014/main" id="{5051BECC-D8D3-E31E-FCE1-8B5B978BB353}"/>
                  </a:ext>
                </a:extLst>
              </p:cNvPr>
              <p:cNvSpPr/>
              <p:nvPr/>
            </p:nvSpPr>
            <p:spPr>
              <a:xfrm>
                <a:off x="3605779" y="5466738"/>
                <a:ext cx="1238314"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59FBD51D-ADA2-72C7-7F03-F9BFE68808F8}"/>
                  </a:ext>
                </a:extLst>
              </p:cNvPr>
              <p:cNvSpPr txBox="1"/>
              <p:nvPr/>
            </p:nvSpPr>
            <p:spPr>
              <a:xfrm>
                <a:off x="3616157" y="5510613"/>
                <a:ext cx="1217558" cy="759674"/>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32" name="组合 31">
              <a:extLst>
                <a:ext uri="{FF2B5EF4-FFF2-40B4-BE49-F238E27FC236}">
                  <a16:creationId xmlns:a16="http://schemas.microsoft.com/office/drawing/2014/main" id="{EF5ADBCA-D2BF-B8F3-FD96-FDECCE38FAA6}"/>
                </a:ext>
              </a:extLst>
            </p:cNvPr>
            <p:cNvGrpSpPr/>
            <p:nvPr/>
          </p:nvGrpSpPr>
          <p:grpSpPr>
            <a:xfrm>
              <a:off x="5621219" y="1150771"/>
              <a:ext cx="1578692" cy="825709"/>
              <a:chOff x="6947099" y="5466739"/>
              <a:chExt cx="1578692" cy="825709"/>
            </a:xfrm>
          </p:grpSpPr>
          <p:sp>
            <p:nvSpPr>
              <p:cNvPr id="42" name="圆角矩形 10">
                <a:extLst>
                  <a:ext uri="{FF2B5EF4-FFF2-40B4-BE49-F238E27FC236}">
                    <a16:creationId xmlns:a16="http://schemas.microsoft.com/office/drawing/2014/main" id="{FDCB7D6C-B4F2-AE82-70BA-504C0DB3EBE7}"/>
                  </a:ext>
                </a:extLst>
              </p:cNvPr>
              <p:cNvSpPr/>
              <p:nvPr/>
            </p:nvSpPr>
            <p:spPr>
              <a:xfrm>
                <a:off x="6947099" y="5466739"/>
                <a:ext cx="1578692"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D6CA629F-D539-5359-AEEE-3B23C1A64596}"/>
                  </a:ext>
                </a:extLst>
              </p:cNvPr>
              <p:cNvSpPr txBox="1"/>
              <p:nvPr/>
            </p:nvSpPr>
            <p:spPr>
              <a:xfrm>
                <a:off x="6947099" y="5503591"/>
                <a:ext cx="1578692" cy="759673"/>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33" name="组合 32">
              <a:extLst>
                <a:ext uri="{FF2B5EF4-FFF2-40B4-BE49-F238E27FC236}">
                  <a16:creationId xmlns:a16="http://schemas.microsoft.com/office/drawing/2014/main" id="{1CB6A653-BE11-15B7-5EE1-72B61A42E22F}"/>
                </a:ext>
              </a:extLst>
            </p:cNvPr>
            <p:cNvGrpSpPr/>
            <p:nvPr/>
          </p:nvGrpSpPr>
          <p:grpSpPr>
            <a:xfrm>
              <a:off x="641477" y="1298243"/>
              <a:ext cx="995483" cy="499560"/>
              <a:chOff x="1644370" y="5614211"/>
              <a:chExt cx="995483" cy="499560"/>
            </a:xfrm>
          </p:grpSpPr>
          <p:sp>
            <p:nvSpPr>
              <p:cNvPr id="40" name="圆角矩形 7">
                <a:extLst>
                  <a:ext uri="{FF2B5EF4-FFF2-40B4-BE49-F238E27FC236}">
                    <a16:creationId xmlns:a16="http://schemas.microsoft.com/office/drawing/2014/main" id="{26B89E35-C285-599D-7AD5-0E60024DD54E}"/>
                  </a:ext>
                </a:extLst>
              </p:cNvPr>
              <p:cNvSpPr/>
              <p:nvPr/>
            </p:nvSpPr>
            <p:spPr>
              <a:xfrm>
                <a:off x="1662658" y="5614211"/>
                <a:ext cx="923749" cy="499560"/>
              </a:xfrm>
              <a:prstGeom prst="roundRect">
                <a:avLst/>
              </a:prstGeom>
              <a:solidFill>
                <a:schemeClr val="accent2">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6C0C7B44-BE85-9002-9860-D57D10E9E72E}"/>
                  </a:ext>
                </a:extLst>
              </p:cNvPr>
              <p:cNvSpPr txBox="1"/>
              <p:nvPr/>
            </p:nvSpPr>
            <p:spPr>
              <a:xfrm>
                <a:off x="1644370" y="5663936"/>
                <a:ext cx="995483"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p>
            </p:txBody>
          </p:sp>
        </p:grpSp>
        <p:grpSp>
          <p:nvGrpSpPr>
            <p:cNvPr id="34" name="组合 33">
              <a:extLst>
                <a:ext uri="{FF2B5EF4-FFF2-40B4-BE49-F238E27FC236}">
                  <a16:creationId xmlns:a16="http://schemas.microsoft.com/office/drawing/2014/main" id="{0579F679-7FF2-97B1-B219-ADAA618995CD}"/>
                </a:ext>
              </a:extLst>
            </p:cNvPr>
            <p:cNvGrpSpPr/>
            <p:nvPr/>
          </p:nvGrpSpPr>
          <p:grpSpPr>
            <a:xfrm>
              <a:off x="3970836" y="1150770"/>
              <a:ext cx="1025010" cy="825709"/>
              <a:chOff x="5054786" y="5466738"/>
              <a:chExt cx="1025010" cy="825709"/>
            </a:xfrm>
          </p:grpSpPr>
          <p:sp>
            <p:nvSpPr>
              <p:cNvPr id="38" name="圆角矩形 9">
                <a:extLst>
                  <a:ext uri="{FF2B5EF4-FFF2-40B4-BE49-F238E27FC236}">
                    <a16:creationId xmlns:a16="http://schemas.microsoft.com/office/drawing/2014/main" id="{8F31B15C-6C50-675E-FF19-874B70DA2AF8}"/>
                  </a:ext>
                </a:extLst>
              </p:cNvPr>
              <p:cNvSpPr/>
              <p:nvPr/>
            </p:nvSpPr>
            <p:spPr>
              <a:xfrm>
                <a:off x="5054786" y="5466738"/>
                <a:ext cx="1025010"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CCB13E57-0960-6462-D214-2DA0379BE6EA}"/>
                  </a:ext>
                </a:extLst>
              </p:cNvPr>
              <p:cNvSpPr txBox="1"/>
              <p:nvPr/>
            </p:nvSpPr>
            <p:spPr>
              <a:xfrm>
                <a:off x="5100187" y="5567284"/>
                <a:ext cx="936645"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35" name="右箭头 19">
              <a:extLst>
                <a:ext uri="{FF2B5EF4-FFF2-40B4-BE49-F238E27FC236}">
                  <a16:creationId xmlns:a16="http://schemas.microsoft.com/office/drawing/2014/main" id="{C0B9FFCA-7E39-B0D2-69C3-7DC22D3CC140}"/>
                </a:ext>
              </a:extLst>
            </p:cNvPr>
            <p:cNvSpPr/>
            <p:nvPr/>
          </p:nvSpPr>
          <p:spPr>
            <a:xfrm>
              <a:off x="167108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右箭头 20">
              <a:extLst>
                <a:ext uri="{FF2B5EF4-FFF2-40B4-BE49-F238E27FC236}">
                  <a16:creationId xmlns:a16="http://schemas.microsoft.com/office/drawing/2014/main" id="{132AB7DD-436F-A189-B4F7-F377D880ECFC}"/>
                </a:ext>
              </a:extLst>
            </p:cNvPr>
            <p:cNvSpPr/>
            <p:nvPr/>
          </p:nvSpPr>
          <p:spPr>
            <a:xfrm>
              <a:off x="3447505"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21">
              <a:extLst>
                <a:ext uri="{FF2B5EF4-FFF2-40B4-BE49-F238E27FC236}">
                  <a16:creationId xmlns:a16="http://schemas.microsoft.com/office/drawing/2014/main" id="{72383857-DBAE-C28B-5BF7-365141E56D58}"/>
                </a:ext>
              </a:extLst>
            </p:cNvPr>
            <p:cNvSpPr/>
            <p:nvPr/>
          </p:nvSpPr>
          <p:spPr>
            <a:xfrm>
              <a:off x="512093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898694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20" name="组合 19">
            <a:extLst>
              <a:ext uri="{FF2B5EF4-FFF2-40B4-BE49-F238E27FC236}">
                <a16:creationId xmlns:a16="http://schemas.microsoft.com/office/drawing/2014/main" id="{F97AEB46-9293-F950-999B-42550D04D4F4}"/>
              </a:ext>
            </a:extLst>
          </p:cNvPr>
          <p:cNvGrpSpPr/>
          <p:nvPr/>
        </p:nvGrpSpPr>
        <p:grpSpPr>
          <a:xfrm>
            <a:off x="1418967" y="3532792"/>
            <a:ext cx="9535568" cy="2436498"/>
            <a:chOff x="1236776" y="3429000"/>
            <a:chExt cx="9535568" cy="2436498"/>
          </a:xfrm>
        </p:grpSpPr>
        <p:grpSp>
          <p:nvGrpSpPr>
            <p:cNvPr id="21" name="组合 20">
              <a:extLst>
                <a:ext uri="{FF2B5EF4-FFF2-40B4-BE49-F238E27FC236}">
                  <a16:creationId xmlns:a16="http://schemas.microsoft.com/office/drawing/2014/main" id="{4DD78F09-05C4-DBD6-6CF5-817EF2C4C57A}"/>
                </a:ext>
              </a:extLst>
            </p:cNvPr>
            <p:cNvGrpSpPr/>
            <p:nvPr/>
          </p:nvGrpSpPr>
          <p:grpSpPr>
            <a:xfrm>
              <a:off x="1236776" y="3429000"/>
              <a:ext cx="9535568" cy="2436498"/>
              <a:chOff x="1236776" y="3429000"/>
              <a:chExt cx="9535568" cy="2436498"/>
            </a:xfrm>
          </p:grpSpPr>
          <p:pic>
            <p:nvPicPr>
              <p:cNvPr id="23" name="图片 22">
                <a:extLst>
                  <a:ext uri="{FF2B5EF4-FFF2-40B4-BE49-F238E27FC236}">
                    <a16:creationId xmlns:a16="http://schemas.microsoft.com/office/drawing/2014/main" id="{D29CDA55-34BC-FCFD-B99C-194FC5D6723D}"/>
                  </a:ext>
                </a:extLst>
              </p:cNvPr>
              <p:cNvPicPr>
                <a:picLocks noChangeAspect="1"/>
              </p:cNvPicPr>
              <p:nvPr/>
            </p:nvPicPr>
            <p:blipFill>
              <a:blip r:embed="rId3"/>
              <a:stretch>
                <a:fillRect/>
              </a:stretch>
            </p:blipFill>
            <p:spPr>
              <a:xfrm>
                <a:off x="1236776" y="3429000"/>
                <a:ext cx="9535568" cy="2436498"/>
              </a:xfrm>
              <a:prstGeom prst="rect">
                <a:avLst/>
              </a:prstGeom>
            </p:spPr>
          </p:pic>
          <p:sp>
            <p:nvSpPr>
              <p:cNvPr id="24" name="矩形 23">
                <a:extLst>
                  <a:ext uri="{FF2B5EF4-FFF2-40B4-BE49-F238E27FC236}">
                    <a16:creationId xmlns:a16="http://schemas.microsoft.com/office/drawing/2014/main" id="{14EFFE28-52D2-23C7-9498-24197092D91D}"/>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矩形 21">
              <a:extLst>
                <a:ext uri="{FF2B5EF4-FFF2-40B4-BE49-F238E27FC236}">
                  <a16:creationId xmlns:a16="http://schemas.microsoft.com/office/drawing/2014/main" id="{CC6B93A7-EB24-6BFE-3FE6-CD098C441093}"/>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文本框 27">
            <a:extLst>
              <a:ext uri="{FF2B5EF4-FFF2-40B4-BE49-F238E27FC236}">
                <a16:creationId xmlns:a16="http://schemas.microsoft.com/office/drawing/2014/main" id="{940E12B8-5638-59FE-3EC7-A6E3FB6485FD}"/>
              </a:ext>
            </a:extLst>
          </p:cNvPr>
          <p:cNvSpPr txBox="1"/>
          <p:nvPr/>
        </p:nvSpPr>
        <p:spPr>
          <a:xfrm>
            <a:off x="8445557" y="5904642"/>
            <a:ext cx="1972323"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文本框 28">
            <a:extLst>
              <a:ext uri="{FF2B5EF4-FFF2-40B4-BE49-F238E27FC236}">
                <a16:creationId xmlns:a16="http://schemas.microsoft.com/office/drawing/2014/main" id="{71A25862-89E2-110B-D477-0DB3C2085038}"/>
              </a:ext>
            </a:extLst>
          </p:cNvPr>
          <p:cNvSpPr txBox="1"/>
          <p:nvPr/>
        </p:nvSpPr>
        <p:spPr>
          <a:xfrm>
            <a:off x="7158148" y="5904642"/>
            <a:ext cx="892851" cy="369332"/>
          </a:xfrm>
          <a:prstGeom prst="rect">
            <a:avLst/>
          </a:prstGeom>
          <a:noFill/>
        </p:spPr>
        <p:txBody>
          <a:bodyPr wrap="square" rtlCol="0">
            <a:spAutoFit/>
          </a:bodyPr>
          <a:lstStyle/>
          <a:p>
            <a:r>
              <a:rPr lang="en-US" altLang="zh-CN" i="1" kern="100" dirty="0">
                <a:latin typeface="微软雅黑" panose="020B0503020204020204" pitchFamily="34" charset="-122"/>
                <a:ea typeface="微软雅黑" panose="020B0503020204020204" pitchFamily="34" charset="-122"/>
              </a:rPr>
              <a:t>Fatten</a:t>
            </a:r>
            <a:endParaRPr altLang="zh-CN" i="1" kern="100" dirty="0">
              <a:latin typeface="微软雅黑" panose="020B0503020204020204" pitchFamily="34" charset="-122"/>
              <a:ea typeface="微软雅黑" panose="020B0503020204020204" pitchFamily="34" charset="-122"/>
              <a:sym typeface="+mn-ea"/>
            </a:endParaRPr>
          </a:p>
        </p:txBody>
      </p:sp>
      <p:sp>
        <p:nvSpPr>
          <p:cNvPr id="32" name="矩形 31">
            <a:extLst>
              <a:ext uri="{FF2B5EF4-FFF2-40B4-BE49-F238E27FC236}">
                <a16:creationId xmlns:a16="http://schemas.microsoft.com/office/drawing/2014/main" id="{F85BFF64-41A9-EE44-B7B9-009F5BAE22DD}"/>
              </a:ext>
            </a:extLst>
          </p:cNvPr>
          <p:cNvSpPr/>
          <p:nvPr/>
        </p:nvSpPr>
        <p:spPr>
          <a:xfrm>
            <a:off x="271721" y="755935"/>
            <a:ext cx="69428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33" name="文本框 32">
            <a:extLst>
              <a:ext uri="{FF2B5EF4-FFF2-40B4-BE49-F238E27FC236}">
                <a16:creationId xmlns:a16="http://schemas.microsoft.com/office/drawing/2014/main" id="{B6C2751B-7474-010A-6184-DBA7E43C1483}"/>
              </a:ext>
            </a:extLst>
          </p:cNvPr>
          <p:cNvSpPr txBox="1"/>
          <p:nvPr/>
        </p:nvSpPr>
        <p:spPr>
          <a:xfrm>
            <a:off x="241066" y="739335"/>
            <a:ext cx="694287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Convolutional Neural Network Architecture</a:t>
            </a:r>
            <a:endParaRPr lang="zh-CN" altLang="en-US" dirty="0">
              <a:solidFill>
                <a:schemeClr val="bg1"/>
              </a:solidFill>
            </a:endParaRPr>
          </a:p>
        </p:txBody>
      </p:sp>
      <p:grpSp>
        <p:nvGrpSpPr>
          <p:cNvPr id="34" name="组合 33">
            <a:extLst>
              <a:ext uri="{FF2B5EF4-FFF2-40B4-BE49-F238E27FC236}">
                <a16:creationId xmlns:a16="http://schemas.microsoft.com/office/drawing/2014/main" id="{F8078763-C658-E931-81A9-07A8BCE9AC93}"/>
              </a:ext>
            </a:extLst>
          </p:cNvPr>
          <p:cNvGrpSpPr/>
          <p:nvPr/>
        </p:nvGrpSpPr>
        <p:grpSpPr>
          <a:xfrm>
            <a:off x="726732" y="1452247"/>
            <a:ext cx="10320816" cy="769422"/>
            <a:chOff x="641477" y="1150770"/>
            <a:chExt cx="6558434" cy="825710"/>
          </a:xfrm>
        </p:grpSpPr>
        <p:grpSp>
          <p:nvGrpSpPr>
            <p:cNvPr id="35" name="组合 34">
              <a:extLst>
                <a:ext uri="{FF2B5EF4-FFF2-40B4-BE49-F238E27FC236}">
                  <a16:creationId xmlns:a16="http://schemas.microsoft.com/office/drawing/2014/main" id="{3CBB2B66-A5B6-055F-11B4-7F3DB98ABEEA}"/>
                </a:ext>
              </a:extLst>
            </p:cNvPr>
            <p:cNvGrpSpPr/>
            <p:nvPr/>
          </p:nvGrpSpPr>
          <p:grpSpPr>
            <a:xfrm>
              <a:off x="2119895" y="1150770"/>
              <a:ext cx="1238314" cy="825709"/>
              <a:chOff x="3605779" y="5466738"/>
              <a:chExt cx="1238314" cy="825709"/>
            </a:xfrm>
          </p:grpSpPr>
          <p:sp>
            <p:nvSpPr>
              <p:cNvPr id="48" name="圆角矩形 8">
                <a:extLst>
                  <a:ext uri="{FF2B5EF4-FFF2-40B4-BE49-F238E27FC236}">
                    <a16:creationId xmlns:a16="http://schemas.microsoft.com/office/drawing/2014/main" id="{9A8B3BB0-5C81-B87F-376F-ECD6336563AE}"/>
                  </a:ext>
                </a:extLst>
              </p:cNvPr>
              <p:cNvSpPr/>
              <p:nvPr/>
            </p:nvSpPr>
            <p:spPr>
              <a:xfrm>
                <a:off x="3605779" y="5466738"/>
                <a:ext cx="1238314"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79E7C789-6F12-CD00-9C9F-62A3C51580E1}"/>
                  </a:ext>
                </a:extLst>
              </p:cNvPr>
              <p:cNvSpPr txBox="1"/>
              <p:nvPr/>
            </p:nvSpPr>
            <p:spPr>
              <a:xfrm>
                <a:off x="3616157" y="5510613"/>
                <a:ext cx="1217558" cy="759674"/>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36" name="组合 35">
              <a:extLst>
                <a:ext uri="{FF2B5EF4-FFF2-40B4-BE49-F238E27FC236}">
                  <a16:creationId xmlns:a16="http://schemas.microsoft.com/office/drawing/2014/main" id="{68C35BF1-C3D3-6A33-242A-2E439A041743}"/>
                </a:ext>
              </a:extLst>
            </p:cNvPr>
            <p:cNvGrpSpPr/>
            <p:nvPr/>
          </p:nvGrpSpPr>
          <p:grpSpPr>
            <a:xfrm>
              <a:off x="5621219" y="1150771"/>
              <a:ext cx="1578692" cy="825709"/>
              <a:chOff x="6947099" y="5466739"/>
              <a:chExt cx="1578692" cy="825709"/>
            </a:xfrm>
          </p:grpSpPr>
          <p:sp>
            <p:nvSpPr>
              <p:cNvPr id="46" name="圆角矩形 10">
                <a:extLst>
                  <a:ext uri="{FF2B5EF4-FFF2-40B4-BE49-F238E27FC236}">
                    <a16:creationId xmlns:a16="http://schemas.microsoft.com/office/drawing/2014/main" id="{A314FAA5-4F39-5AB0-61C0-97855276A738}"/>
                  </a:ext>
                </a:extLst>
              </p:cNvPr>
              <p:cNvSpPr/>
              <p:nvPr/>
            </p:nvSpPr>
            <p:spPr>
              <a:xfrm>
                <a:off x="6947099" y="5466739"/>
                <a:ext cx="1578692"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9552B19F-B8DA-5F0B-F31C-269CA9369A7B}"/>
                  </a:ext>
                </a:extLst>
              </p:cNvPr>
              <p:cNvSpPr txBox="1"/>
              <p:nvPr/>
            </p:nvSpPr>
            <p:spPr>
              <a:xfrm>
                <a:off x="6947099" y="5503591"/>
                <a:ext cx="1578692" cy="759673"/>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37" name="组合 36">
              <a:extLst>
                <a:ext uri="{FF2B5EF4-FFF2-40B4-BE49-F238E27FC236}">
                  <a16:creationId xmlns:a16="http://schemas.microsoft.com/office/drawing/2014/main" id="{4D9E3D11-19DA-117A-6AEF-0A20658971B4}"/>
                </a:ext>
              </a:extLst>
            </p:cNvPr>
            <p:cNvGrpSpPr/>
            <p:nvPr/>
          </p:nvGrpSpPr>
          <p:grpSpPr>
            <a:xfrm>
              <a:off x="641477" y="1298243"/>
              <a:ext cx="995483" cy="499560"/>
              <a:chOff x="1644370" y="5614211"/>
              <a:chExt cx="995483" cy="499560"/>
            </a:xfrm>
          </p:grpSpPr>
          <p:sp>
            <p:nvSpPr>
              <p:cNvPr id="44" name="圆角矩形 7">
                <a:extLst>
                  <a:ext uri="{FF2B5EF4-FFF2-40B4-BE49-F238E27FC236}">
                    <a16:creationId xmlns:a16="http://schemas.microsoft.com/office/drawing/2014/main" id="{9D273375-9771-00D0-CF14-F6881028F663}"/>
                  </a:ext>
                </a:extLst>
              </p:cNvPr>
              <p:cNvSpPr/>
              <p:nvPr/>
            </p:nvSpPr>
            <p:spPr>
              <a:xfrm>
                <a:off x="1662658" y="5614211"/>
                <a:ext cx="923749" cy="499560"/>
              </a:xfrm>
              <a:prstGeom prst="roundRect">
                <a:avLst/>
              </a:prstGeom>
              <a:solidFill>
                <a:schemeClr val="accent2">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5C2F8928-E56B-2DEC-0267-0D4353B083EE}"/>
                  </a:ext>
                </a:extLst>
              </p:cNvPr>
              <p:cNvSpPr txBox="1"/>
              <p:nvPr/>
            </p:nvSpPr>
            <p:spPr>
              <a:xfrm>
                <a:off x="1644370" y="5663936"/>
                <a:ext cx="995483"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p>
            </p:txBody>
          </p:sp>
        </p:grpSp>
        <p:grpSp>
          <p:nvGrpSpPr>
            <p:cNvPr id="38" name="组合 37">
              <a:extLst>
                <a:ext uri="{FF2B5EF4-FFF2-40B4-BE49-F238E27FC236}">
                  <a16:creationId xmlns:a16="http://schemas.microsoft.com/office/drawing/2014/main" id="{F2456FB0-E11F-D28E-DC6C-16110D87B6B5}"/>
                </a:ext>
              </a:extLst>
            </p:cNvPr>
            <p:cNvGrpSpPr/>
            <p:nvPr/>
          </p:nvGrpSpPr>
          <p:grpSpPr>
            <a:xfrm>
              <a:off x="3970836" y="1150770"/>
              <a:ext cx="1025010" cy="825709"/>
              <a:chOff x="5054786" y="5466738"/>
              <a:chExt cx="1025010" cy="825709"/>
            </a:xfrm>
          </p:grpSpPr>
          <p:sp>
            <p:nvSpPr>
              <p:cNvPr id="42" name="圆角矩形 9">
                <a:extLst>
                  <a:ext uri="{FF2B5EF4-FFF2-40B4-BE49-F238E27FC236}">
                    <a16:creationId xmlns:a16="http://schemas.microsoft.com/office/drawing/2014/main" id="{9E37E0DE-D574-24D3-BFBA-7D3C83AAE600}"/>
                  </a:ext>
                </a:extLst>
              </p:cNvPr>
              <p:cNvSpPr/>
              <p:nvPr/>
            </p:nvSpPr>
            <p:spPr>
              <a:xfrm>
                <a:off x="5054786" y="5466738"/>
                <a:ext cx="1025010"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A5668243-9975-48F4-BA9F-5E96555B4A2B}"/>
                  </a:ext>
                </a:extLst>
              </p:cNvPr>
              <p:cNvSpPr txBox="1"/>
              <p:nvPr/>
            </p:nvSpPr>
            <p:spPr>
              <a:xfrm>
                <a:off x="5100187" y="5567284"/>
                <a:ext cx="936645"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39" name="右箭头 19">
              <a:extLst>
                <a:ext uri="{FF2B5EF4-FFF2-40B4-BE49-F238E27FC236}">
                  <a16:creationId xmlns:a16="http://schemas.microsoft.com/office/drawing/2014/main" id="{10F126B2-25FF-B185-06CD-590C78187E13}"/>
                </a:ext>
              </a:extLst>
            </p:cNvPr>
            <p:cNvSpPr/>
            <p:nvPr/>
          </p:nvSpPr>
          <p:spPr>
            <a:xfrm>
              <a:off x="167108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右箭头 20">
              <a:extLst>
                <a:ext uri="{FF2B5EF4-FFF2-40B4-BE49-F238E27FC236}">
                  <a16:creationId xmlns:a16="http://schemas.microsoft.com/office/drawing/2014/main" id="{64C35729-2455-EF0C-179E-73AA532BA35F}"/>
                </a:ext>
              </a:extLst>
            </p:cNvPr>
            <p:cNvSpPr/>
            <p:nvPr/>
          </p:nvSpPr>
          <p:spPr>
            <a:xfrm>
              <a:off x="3447505"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右箭头 21">
              <a:extLst>
                <a:ext uri="{FF2B5EF4-FFF2-40B4-BE49-F238E27FC236}">
                  <a16:creationId xmlns:a16="http://schemas.microsoft.com/office/drawing/2014/main" id="{6634F9CB-7894-64A7-E4B7-5F6162223DBC}"/>
                </a:ext>
              </a:extLst>
            </p:cNvPr>
            <p:cNvSpPr/>
            <p:nvPr/>
          </p:nvSpPr>
          <p:spPr>
            <a:xfrm>
              <a:off x="512093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9" name="文本框 18">
            <a:extLst>
              <a:ext uri="{FF2B5EF4-FFF2-40B4-BE49-F238E27FC236}">
                <a16:creationId xmlns:a16="http://schemas.microsoft.com/office/drawing/2014/main" id="{DF70C795-F75F-F2C7-5565-49F87435D38F}"/>
              </a:ext>
            </a:extLst>
          </p:cNvPr>
          <p:cNvSpPr txBox="1"/>
          <p:nvPr/>
        </p:nvSpPr>
        <p:spPr>
          <a:xfrm>
            <a:off x="593707" y="2465719"/>
            <a:ext cx="11012270" cy="961289"/>
          </a:xfrm>
          <a:prstGeom prst="rect">
            <a:avLst/>
          </a:prstGeom>
          <a:noFill/>
        </p:spPr>
        <p:txBody>
          <a:bodyPr wrap="square" rtlCol="0">
            <a:spAutoFit/>
          </a:bodyPr>
          <a:lstStyle/>
          <a:p>
            <a:pPr>
              <a:lnSpc>
                <a:spcPct val="150000"/>
              </a:lnSpc>
            </a:pPr>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Before the fully connected layer, the multidimensional vector needs to be flattened into a one-dimensional vector.</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0" name="文本框 49">
            <a:extLst>
              <a:ext uri="{FF2B5EF4-FFF2-40B4-BE49-F238E27FC236}">
                <a16:creationId xmlns:a16="http://schemas.microsoft.com/office/drawing/2014/main" id="{32C1F974-902C-A4F6-2AC4-C238E0E4F79B}"/>
              </a:ext>
            </a:extLst>
          </p:cNvPr>
          <p:cNvSpPr txBox="1"/>
          <p:nvPr/>
        </p:nvSpPr>
        <p:spPr>
          <a:xfrm>
            <a:off x="2117811" y="5930386"/>
            <a:ext cx="892851" cy="369332"/>
          </a:xfrm>
          <a:prstGeom prst="rect">
            <a:avLst/>
          </a:prstGeom>
          <a:noFill/>
        </p:spPr>
        <p:txBody>
          <a:bodyPr wrap="square" rtlCol="0">
            <a:spAutoFit/>
          </a:bodyPr>
          <a:lstStyle/>
          <a:p>
            <a:r>
              <a:rPr lang="en-US"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a:t>
            </a:r>
          </a:p>
        </p:txBody>
      </p:sp>
      <p:sp>
        <p:nvSpPr>
          <p:cNvPr id="51" name="文本框 50">
            <a:extLst>
              <a:ext uri="{FF2B5EF4-FFF2-40B4-BE49-F238E27FC236}">
                <a16:creationId xmlns:a16="http://schemas.microsoft.com/office/drawing/2014/main" id="{69A47403-BDC8-AD96-3938-8543E497D5BB}"/>
              </a:ext>
            </a:extLst>
          </p:cNvPr>
          <p:cNvSpPr txBox="1"/>
          <p:nvPr/>
        </p:nvSpPr>
        <p:spPr>
          <a:xfrm>
            <a:off x="3179470" y="5932327"/>
            <a:ext cx="1785395"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2" name="文本框 51">
            <a:extLst>
              <a:ext uri="{FF2B5EF4-FFF2-40B4-BE49-F238E27FC236}">
                <a16:creationId xmlns:a16="http://schemas.microsoft.com/office/drawing/2014/main" id="{D49ED22F-5E1E-6F0D-7E70-43E889CCB0D1}"/>
              </a:ext>
            </a:extLst>
          </p:cNvPr>
          <p:cNvSpPr txBox="1"/>
          <p:nvPr/>
        </p:nvSpPr>
        <p:spPr>
          <a:xfrm>
            <a:off x="4964865" y="5950809"/>
            <a:ext cx="1228638"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106838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32" name="组合 31">
            <a:extLst>
              <a:ext uri="{FF2B5EF4-FFF2-40B4-BE49-F238E27FC236}">
                <a16:creationId xmlns:a16="http://schemas.microsoft.com/office/drawing/2014/main" id="{2557C6CA-4E5E-D5AB-1572-200BA000E3C7}"/>
              </a:ext>
            </a:extLst>
          </p:cNvPr>
          <p:cNvGrpSpPr/>
          <p:nvPr/>
        </p:nvGrpSpPr>
        <p:grpSpPr>
          <a:xfrm>
            <a:off x="1234771" y="3251246"/>
            <a:ext cx="9535568" cy="2436498"/>
            <a:chOff x="1236776" y="3429000"/>
            <a:chExt cx="9535568" cy="2436498"/>
          </a:xfrm>
        </p:grpSpPr>
        <p:grpSp>
          <p:nvGrpSpPr>
            <p:cNvPr id="33" name="组合 32">
              <a:extLst>
                <a:ext uri="{FF2B5EF4-FFF2-40B4-BE49-F238E27FC236}">
                  <a16:creationId xmlns:a16="http://schemas.microsoft.com/office/drawing/2014/main" id="{9DBBF826-0FB1-22D7-2647-B756DE1EF8BA}"/>
                </a:ext>
              </a:extLst>
            </p:cNvPr>
            <p:cNvGrpSpPr/>
            <p:nvPr/>
          </p:nvGrpSpPr>
          <p:grpSpPr>
            <a:xfrm>
              <a:off x="1236776" y="3429000"/>
              <a:ext cx="9535568" cy="2436498"/>
              <a:chOff x="1236776" y="3429000"/>
              <a:chExt cx="9535568" cy="2436498"/>
            </a:xfrm>
          </p:grpSpPr>
          <p:pic>
            <p:nvPicPr>
              <p:cNvPr id="35" name="图片 34">
                <a:extLst>
                  <a:ext uri="{FF2B5EF4-FFF2-40B4-BE49-F238E27FC236}">
                    <a16:creationId xmlns:a16="http://schemas.microsoft.com/office/drawing/2014/main" id="{E7C4DC82-1AD6-B55C-C437-021D847D9957}"/>
                  </a:ext>
                </a:extLst>
              </p:cNvPr>
              <p:cNvPicPr>
                <a:picLocks noChangeAspect="1"/>
              </p:cNvPicPr>
              <p:nvPr/>
            </p:nvPicPr>
            <p:blipFill>
              <a:blip r:embed="rId3"/>
              <a:stretch>
                <a:fillRect/>
              </a:stretch>
            </p:blipFill>
            <p:spPr>
              <a:xfrm>
                <a:off x="1236776" y="3429000"/>
                <a:ext cx="9535568" cy="2436498"/>
              </a:xfrm>
              <a:prstGeom prst="rect">
                <a:avLst/>
              </a:prstGeom>
            </p:spPr>
          </p:pic>
          <p:sp>
            <p:nvSpPr>
              <p:cNvPr id="36" name="矩形 35">
                <a:extLst>
                  <a:ext uri="{FF2B5EF4-FFF2-40B4-BE49-F238E27FC236}">
                    <a16:creationId xmlns:a16="http://schemas.microsoft.com/office/drawing/2014/main" id="{05FFD0CE-AE18-EBCA-75E5-4876C32152C9}"/>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4" name="矩形 33">
              <a:extLst>
                <a:ext uri="{FF2B5EF4-FFF2-40B4-BE49-F238E27FC236}">
                  <a16:creationId xmlns:a16="http://schemas.microsoft.com/office/drawing/2014/main" id="{469BFA2E-4129-16D1-BC75-4F6B487FBB78}"/>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7" name="文本框 36">
            <a:extLst>
              <a:ext uri="{FF2B5EF4-FFF2-40B4-BE49-F238E27FC236}">
                <a16:creationId xmlns:a16="http://schemas.microsoft.com/office/drawing/2014/main" id="{A7E20F35-FFB1-1196-D36A-5437A70E67DB}"/>
              </a:ext>
            </a:extLst>
          </p:cNvPr>
          <p:cNvSpPr txBox="1"/>
          <p:nvPr/>
        </p:nvSpPr>
        <p:spPr>
          <a:xfrm>
            <a:off x="8261361" y="5623096"/>
            <a:ext cx="1972323"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8" name="文本框 37">
            <a:extLst>
              <a:ext uri="{FF2B5EF4-FFF2-40B4-BE49-F238E27FC236}">
                <a16:creationId xmlns:a16="http://schemas.microsoft.com/office/drawing/2014/main" id="{F7549D6A-9935-0744-487D-947284DF2794}"/>
              </a:ext>
            </a:extLst>
          </p:cNvPr>
          <p:cNvSpPr txBox="1"/>
          <p:nvPr/>
        </p:nvSpPr>
        <p:spPr>
          <a:xfrm>
            <a:off x="6973952" y="5623096"/>
            <a:ext cx="892851" cy="369332"/>
          </a:xfrm>
          <a:prstGeom prst="rect">
            <a:avLst/>
          </a:prstGeom>
          <a:noFill/>
        </p:spPr>
        <p:txBody>
          <a:bodyPr wrap="square" rtlCol="0">
            <a:spAutoFit/>
          </a:bodyPr>
          <a:lstStyle/>
          <a:p>
            <a:r>
              <a:rPr lang="en-US" altLang="zh-CN" i="1" kern="100" dirty="0">
                <a:latin typeface="微软雅黑" panose="020B0503020204020204" pitchFamily="34" charset="-122"/>
                <a:ea typeface="微软雅黑" panose="020B0503020204020204" pitchFamily="34" charset="-122"/>
              </a:rPr>
              <a:t>Fatten</a:t>
            </a:r>
            <a:endParaRPr altLang="zh-CN" i="1" kern="100" dirty="0">
              <a:latin typeface="微软雅黑" panose="020B0503020204020204" pitchFamily="34" charset="-122"/>
              <a:ea typeface="微软雅黑" panose="020B0503020204020204" pitchFamily="34" charset="-122"/>
              <a:sym typeface="+mn-ea"/>
            </a:endParaRPr>
          </a:p>
        </p:txBody>
      </p:sp>
      <p:sp>
        <p:nvSpPr>
          <p:cNvPr id="39" name="文本框 38">
            <a:extLst>
              <a:ext uri="{FF2B5EF4-FFF2-40B4-BE49-F238E27FC236}">
                <a16:creationId xmlns:a16="http://schemas.microsoft.com/office/drawing/2014/main" id="{4B67C1AC-700B-3574-6FAB-05AC027C68C7}"/>
              </a:ext>
            </a:extLst>
          </p:cNvPr>
          <p:cNvSpPr txBox="1"/>
          <p:nvPr/>
        </p:nvSpPr>
        <p:spPr>
          <a:xfrm>
            <a:off x="1933615" y="5648840"/>
            <a:ext cx="892851" cy="369332"/>
          </a:xfrm>
          <a:prstGeom prst="rect">
            <a:avLst/>
          </a:prstGeom>
          <a:noFill/>
        </p:spPr>
        <p:txBody>
          <a:bodyPr wrap="square" rtlCol="0">
            <a:spAutoFit/>
          </a:bodyPr>
          <a:lstStyle/>
          <a:p>
            <a:r>
              <a:rPr lang="en-US"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a:t>
            </a:r>
          </a:p>
        </p:txBody>
      </p:sp>
      <p:sp>
        <p:nvSpPr>
          <p:cNvPr id="40" name="文本框 39">
            <a:extLst>
              <a:ext uri="{FF2B5EF4-FFF2-40B4-BE49-F238E27FC236}">
                <a16:creationId xmlns:a16="http://schemas.microsoft.com/office/drawing/2014/main" id="{3FD269B3-D0FC-813C-62BC-2C481E631592}"/>
              </a:ext>
            </a:extLst>
          </p:cNvPr>
          <p:cNvSpPr txBox="1"/>
          <p:nvPr/>
        </p:nvSpPr>
        <p:spPr>
          <a:xfrm>
            <a:off x="2995274" y="5650781"/>
            <a:ext cx="1785395"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文本框 40">
            <a:extLst>
              <a:ext uri="{FF2B5EF4-FFF2-40B4-BE49-F238E27FC236}">
                <a16:creationId xmlns:a16="http://schemas.microsoft.com/office/drawing/2014/main" id="{00FD4EEF-56A5-3DEA-1DBD-E70ED81F47DC}"/>
              </a:ext>
            </a:extLst>
          </p:cNvPr>
          <p:cNvSpPr txBox="1"/>
          <p:nvPr/>
        </p:nvSpPr>
        <p:spPr>
          <a:xfrm>
            <a:off x="4780669" y="5669263"/>
            <a:ext cx="1228638"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2" name="组合 41">
            <a:extLst>
              <a:ext uri="{FF2B5EF4-FFF2-40B4-BE49-F238E27FC236}">
                <a16:creationId xmlns:a16="http://schemas.microsoft.com/office/drawing/2014/main" id="{5DA48186-24D5-3ED8-49F5-02F37EE9844C}"/>
              </a:ext>
            </a:extLst>
          </p:cNvPr>
          <p:cNvGrpSpPr/>
          <p:nvPr/>
        </p:nvGrpSpPr>
        <p:grpSpPr>
          <a:xfrm>
            <a:off x="506894" y="1384876"/>
            <a:ext cx="10320816" cy="769422"/>
            <a:chOff x="641477" y="1150770"/>
            <a:chExt cx="6558434" cy="825710"/>
          </a:xfrm>
        </p:grpSpPr>
        <p:grpSp>
          <p:nvGrpSpPr>
            <p:cNvPr id="43" name="组合 42">
              <a:extLst>
                <a:ext uri="{FF2B5EF4-FFF2-40B4-BE49-F238E27FC236}">
                  <a16:creationId xmlns:a16="http://schemas.microsoft.com/office/drawing/2014/main" id="{BB069689-A3AC-19DB-8811-75278C5CBF96}"/>
                </a:ext>
              </a:extLst>
            </p:cNvPr>
            <p:cNvGrpSpPr/>
            <p:nvPr/>
          </p:nvGrpSpPr>
          <p:grpSpPr>
            <a:xfrm>
              <a:off x="2119895" y="1150770"/>
              <a:ext cx="1238314" cy="825709"/>
              <a:chOff x="3605779" y="5466738"/>
              <a:chExt cx="1238314" cy="825709"/>
            </a:xfrm>
          </p:grpSpPr>
          <p:sp>
            <p:nvSpPr>
              <p:cNvPr id="56" name="圆角矩形 8">
                <a:extLst>
                  <a:ext uri="{FF2B5EF4-FFF2-40B4-BE49-F238E27FC236}">
                    <a16:creationId xmlns:a16="http://schemas.microsoft.com/office/drawing/2014/main" id="{6090E35E-3FC6-8982-6C6D-DAC7D00FFDB9}"/>
                  </a:ext>
                </a:extLst>
              </p:cNvPr>
              <p:cNvSpPr/>
              <p:nvPr/>
            </p:nvSpPr>
            <p:spPr>
              <a:xfrm>
                <a:off x="3605779" y="5466738"/>
                <a:ext cx="1238314"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ACBAA969-DE00-3450-2B23-6F3810A06562}"/>
                  </a:ext>
                </a:extLst>
              </p:cNvPr>
              <p:cNvSpPr txBox="1"/>
              <p:nvPr/>
            </p:nvSpPr>
            <p:spPr>
              <a:xfrm>
                <a:off x="3616157" y="5510613"/>
                <a:ext cx="1217558" cy="759674"/>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44" name="组合 43">
              <a:extLst>
                <a:ext uri="{FF2B5EF4-FFF2-40B4-BE49-F238E27FC236}">
                  <a16:creationId xmlns:a16="http://schemas.microsoft.com/office/drawing/2014/main" id="{3866CE1D-D3D7-F66B-C62D-24188A793BD9}"/>
                </a:ext>
              </a:extLst>
            </p:cNvPr>
            <p:cNvGrpSpPr/>
            <p:nvPr/>
          </p:nvGrpSpPr>
          <p:grpSpPr>
            <a:xfrm>
              <a:off x="5621219" y="1150771"/>
              <a:ext cx="1578692" cy="825709"/>
              <a:chOff x="6947099" y="5466739"/>
              <a:chExt cx="1578692" cy="825709"/>
            </a:xfrm>
          </p:grpSpPr>
          <p:sp>
            <p:nvSpPr>
              <p:cNvPr id="54" name="圆角矩形 10">
                <a:extLst>
                  <a:ext uri="{FF2B5EF4-FFF2-40B4-BE49-F238E27FC236}">
                    <a16:creationId xmlns:a16="http://schemas.microsoft.com/office/drawing/2014/main" id="{EA5CB048-C05A-BA99-4954-5AEB5A752D20}"/>
                  </a:ext>
                </a:extLst>
              </p:cNvPr>
              <p:cNvSpPr/>
              <p:nvPr/>
            </p:nvSpPr>
            <p:spPr>
              <a:xfrm>
                <a:off x="6947099" y="5466739"/>
                <a:ext cx="1578692"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B6DCE388-E588-05F0-52B3-7B69B491C710}"/>
                  </a:ext>
                </a:extLst>
              </p:cNvPr>
              <p:cNvSpPr txBox="1"/>
              <p:nvPr/>
            </p:nvSpPr>
            <p:spPr>
              <a:xfrm>
                <a:off x="6947099" y="5503591"/>
                <a:ext cx="1578692" cy="759673"/>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45" name="组合 44">
              <a:extLst>
                <a:ext uri="{FF2B5EF4-FFF2-40B4-BE49-F238E27FC236}">
                  <a16:creationId xmlns:a16="http://schemas.microsoft.com/office/drawing/2014/main" id="{61A9211D-1DB1-30FC-6CC5-739A996997CF}"/>
                </a:ext>
              </a:extLst>
            </p:cNvPr>
            <p:cNvGrpSpPr/>
            <p:nvPr/>
          </p:nvGrpSpPr>
          <p:grpSpPr>
            <a:xfrm>
              <a:off x="641477" y="1298243"/>
              <a:ext cx="995483" cy="499560"/>
              <a:chOff x="1644370" y="5614211"/>
              <a:chExt cx="995483" cy="499560"/>
            </a:xfrm>
          </p:grpSpPr>
          <p:sp>
            <p:nvSpPr>
              <p:cNvPr id="52" name="圆角矩形 7">
                <a:extLst>
                  <a:ext uri="{FF2B5EF4-FFF2-40B4-BE49-F238E27FC236}">
                    <a16:creationId xmlns:a16="http://schemas.microsoft.com/office/drawing/2014/main" id="{534FB348-F80A-D2EB-0A6B-7D2E4C571DA3}"/>
                  </a:ext>
                </a:extLst>
              </p:cNvPr>
              <p:cNvSpPr/>
              <p:nvPr/>
            </p:nvSpPr>
            <p:spPr>
              <a:xfrm>
                <a:off x="1662658" y="5614211"/>
                <a:ext cx="923749" cy="499560"/>
              </a:xfrm>
              <a:prstGeom prst="roundRect">
                <a:avLst/>
              </a:prstGeom>
              <a:solidFill>
                <a:schemeClr val="accent2">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8DAB49CC-625C-2C0C-80B5-E7C76BFE3C76}"/>
                  </a:ext>
                </a:extLst>
              </p:cNvPr>
              <p:cNvSpPr txBox="1"/>
              <p:nvPr/>
            </p:nvSpPr>
            <p:spPr>
              <a:xfrm>
                <a:off x="1644370" y="5663936"/>
                <a:ext cx="995483"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p>
            </p:txBody>
          </p:sp>
        </p:grpSp>
        <p:grpSp>
          <p:nvGrpSpPr>
            <p:cNvPr id="46" name="组合 45">
              <a:extLst>
                <a:ext uri="{FF2B5EF4-FFF2-40B4-BE49-F238E27FC236}">
                  <a16:creationId xmlns:a16="http://schemas.microsoft.com/office/drawing/2014/main" id="{A62517D1-AB91-AA1A-0B6B-B9A42701764A}"/>
                </a:ext>
              </a:extLst>
            </p:cNvPr>
            <p:cNvGrpSpPr/>
            <p:nvPr/>
          </p:nvGrpSpPr>
          <p:grpSpPr>
            <a:xfrm>
              <a:off x="3970836" y="1150770"/>
              <a:ext cx="1025010" cy="825709"/>
              <a:chOff x="5054786" y="5466738"/>
              <a:chExt cx="1025010" cy="825709"/>
            </a:xfrm>
          </p:grpSpPr>
          <p:sp>
            <p:nvSpPr>
              <p:cNvPr id="50" name="圆角矩形 9">
                <a:extLst>
                  <a:ext uri="{FF2B5EF4-FFF2-40B4-BE49-F238E27FC236}">
                    <a16:creationId xmlns:a16="http://schemas.microsoft.com/office/drawing/2014/main" id="{612EA444-C477-225D-F606-E71B2D013415}"/>
                  </a:ext>
                </a:extLst>
              </p:cNvPr>
              <p:cNvSpPr/>
              <p:nvPr/>
            </p:nvSpPr>
            <p:spPr>
              <a:xfrm>
                <a:off x="5054786" y="5466738"/>
                <a:ext cx="1025010"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a:extLst>
                  <a:ext uri="{FF2B5EF4-FFF2-40B4-BE49-F238E27FC236}">
                    <a16:creationId xmlns:a16="http://schemas.microsoft.com/office/drawing/2014/main" id="{F64DC062-9B01-B664-6CF1-94F501D9F78C}"/>
                  </a:ext>
                </a:extLst>
              </p:cNvPr>
              <p:cNvSpPr txBox="1"/>
              <p:nvPr/>
            </p:nvSpPr>
            <p:spPr>
              <a:xfrm>
                <a:off x="5100187" y="5567284"/>
                <a:ext cx="936645"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47" name="右箭头 19">
              <a:extLst>
                <a:ext uri="{FF2B5EF4-FFF2-40B4-BE49-F238E27FC236}">
                  <a16:creationId xmlns:a16="http://schemas.microsoft.com/office/drawing/2014/main" id="{8864DF54-4EF9-672C-D4DC-6FD9D8E8A3AA}"/>
                </a:ext>
              </a:extLst>
            </p:cNvPr>
            <p:cNvSpPr/>
            <p:nvPr/>
          </p:nvSpPr>
          <p:spPr>
            <a:xfrm>
              <a:off x="167108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右箭头 20">
              <a:extLst>
                <a:ext uri="{FF2B5EF4-FFF2-40B4-BE49-F238E27FC236}">
                  <a16:creationId xmlns:a16="http://schemas.microsoft.com/office/drawing/2014/main" id="{A8A154C2-2CAE-6B6D-17C0-EC20ADC51CBC}"/>
                </a:ext>
              </a:extLst>
            </p:cNvPr>
            <p:cNvSpPr/>
            <p:nvPr/>
          </p:nvSpPr>
          <p:spPr>
            <a:xfrm>
              <a:off x="3447505"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右箭头 21">
              <a:extLst>
                <a:ext uri="{FF2B5EF4-FFF2-40B4-BE49-F238E27FC236}">
                  <a16:creationId xmlns:a16="http://schemas.microsoft.com/office/drawing/2014/main" id="{B1976FC2-AA08-8E54-C591-D9AB2935F0C8}"/>
                </a:ext>
              </a:extLst>
            </p:cNvPr>
            <p:cNvSpPr/>
            <p:nvPr/>
          </p:nvSpPr>
          <p:spPr>
            <a:xfrm>
              <a:off x="512093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8" name="矩形 57">
            <a:extLst>
              <a:ext uri="{FF2B5EF4-FFF2-40B4-BE49-F238E27FC236}">
                <a16:creationId xmlns:a16="http://schemas.microsoft.com/office/drawing/2014/main" id="{AE3FAA85-7BBD-57F3-CF91-8F4654AF97E6}"/>
              </a:ext>
            </a:extLst>
          </p:cNvPr>
          <p:cNvSpPr/>
          <p:nvPr/>
        </p:nvSpPr>
        <p:spPr>
          <a:xfrm>
            <a:off x="506894" y="732708"/>
            <a:ext cx="69428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9" name="文本框 58">
            <a:extLst>
              <a:ext uri="{FF2B5EF4-FFF2-40B4-BE49-F238E27FC236}">
                <a16:creationId xmlns:a16="http://schemas.microsoft.com/office/drawing/2014/main" id="{7BFB7B42-7C97-1300-D98C-48B9C0A6D664}"/>
              </a:ext>
            </a:extLst>
          </p:cNvPr>
          <p:cNvSpPr txBox="1"/>
          <p:nvPr/>
        </p:nvSpPr>
        <p:spPr>
          <a:xfrm>
            <a:off x="476239" y="716108"/>
            <a:ext cx="694287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Convolutional Neural Network Architecture</a:t>
            </a:r>
            <a:endParaRPr lang="zh-CN" altLang="en-US" dirty="0">
              <a:solidFill>
                <a:schemeClr val="bg1"/>
              </a:solidFill>
            </a:endParaRPr>
          </a:p>
        </p:txBody>
      </p:sp>
      <p:sp>
        <p:nvSpPr>
          <p:cNvPr id="19" name="文本框 18">
            <a:extLst>
              <a:ext uri="{FF2B5EF4-FFF2-40B4-BE49-F238E27FC236}">
                <a16:creationId xmlns:a16="http://schemas.microsoft.com/office/drawing/2014/main" id="{F988CB20-81EB-7F7A-511E-C1DF8937EED3}"/>
              </a:ext>
            </a:extLst>
          </p:cNvPr>
          <p:cNvSpPr txBox="1"/>
          <p:nvPr/>
        </p:nvSpPr>
        <p:spPr>
          <a:xfrm>
            <a:off x="422511" y="2274722"/>
            <a:ext cx="11410961" cy="961289"/>
          </a:xfrm>
          <a:prstGeom prst="rect">
            <a:avLst/>
          </a:prstGeom>
          <a:noFill/>
        </p:spPr>
        <p:txBody>
          <a:bodyPr wrap="square" rtlCol="0">
            <a:spAutoFit/>
          </a:bodyPr>
          <a:lstStyle/>
          <a:p>
            <a:pPr>
              <a:lnSpc>
                <a:spcPct val="150000"/>
              </a:lnSpc>
            </a:pPr>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The fully connected layer integrates and analyzes the extracted spatial features, and finally outputs the category to which the image belongs.</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979106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pic>
        <p:nvPicPr>
          <p:cNvPr id="2" name="图片 1" descr="C:\Users\郭津麟\Desktop\摄图网_400364318_发光现代几何科技边框（非企业商用）\400364318.png400364318">
            <a:extLst>
              <a:ext uri="{FF2B5EF4-FFF2-40B4-BE49-F238E27FC236}">
                <a16:creationId xmlns:a16="http://schemas.microsoft.com/office/drawing/2014/main" id="{3BF18331-B003-1A6D-73F3-CB1C46DF8BD1}"/>
              </a:ext>
            </a:extLst>
          </p:cNvPr>
          <p:cNvPicPr>
            <a:picLocks noChangeAspect="1"/>
          </p:cNvPicPr>
          <p:nvPr/>
        </p:nvPicPr>
        <p:blipFill>
          <a:blip r:embed="rId3"/>
          <a:srcRect l="2232" t="9440" r="16198" b="9379"/>
          <a:stretch>
            <a:fillRect/>
          </a:stretch>
        </p:blipFill>
        <p:spPr>
          <a:xfrm>
            <a:off x="1829435" y="1147445"/>
            <a:ext cx="8497570" cy="4890770"/>
          </a:xfrm>
          <a:prstGeom prst="rect">
            <a:avLst/>
          </a:prstGeom>
        </p:spPr>
      </p:pic>
      <p:grpSp>
        <p:nvGrpSpPr>
          <p:cNvPr id="5" name="组合 4">
            <a:extLst>
              <a:ext uri="{FF2B5EF4-FFF2-40B4-BE49-F238E27FC236}">
                <a16:creationId xmlns:a16="http://schemas.microsoft.com/office/drawing/2014/main" id="{691669E0-A42E-7865-01ED-7E842043D62C}"/>
              </a:ext>
            </a:extLst>
          </p:cNvPr>
          <p:cNvGrpSpPr/>
          <p:nvPr/>
        </p:nvGrpSpPr>
        <p:grpSpPr>
          <a:xfrm>
            <a:off x="2288954" y="3122359"/>
            <a:ext cx="7424006" cy="923769"/>
            <a:chOff x="4161947" y="2579003"/>
            <a:chExt cx="7424006" cy="923769"/>
          </a:xfrm>
        </p:grpSpPr>
        <p:sp>
          <p:nvSpPr>
            <p:cNvPr id="6" name="文本框 5">
              <a:extLst>
                <a:ext uri="{FF2B5EF4-FFF2-40B4-BE49-F238E27FC236}">
                  <a16:creationId xmlns:a16="http://schemas.microsoft.com/office/drawing/2014/main" id="{2DCAECEB-231A-8BCB-AB75-3B776DD504C1}"/>
                </a:ext>
              </a:extLst>
            </p:cNvPr>
            <p:cNvSpPr txBox="1"/>
            <p:nvPr/>
          </p:nvSpPr>
          <p:spPr>
            <a:xfrm>
              <a:off x="5234762" y="2671775"/>
              <a:ext cx="6351191" cy="830997"/>
            </a:xfrm>
            <a:prstGeom prst="rect">
              <a:avLst/>
            </a:prstGeom>
            <a:noFill/>
          </p:spPr>
          <p:txBody>
            <a:bodyPr wrap="square" rtlCol="0">
              <a:spAutoFit/>
            </a:bodyPr>
            <a:lstStyle/>
            <a:p>
              <a:pPr algn="l">
                <a:lnSpc>
                  <a:spcPct val="100000"/>
                </a:lnSpc>
                <a:buClrTx/>
                <a:buSzTx/>
                <a:buFontTx/>
              </a:pPr>
              <a:r>
                <a:rPr lang="en-US" altLang="zh-CN" sz="2400" b="1" dirty="0">
                  <a:solidFill>
                    <a:srgbClr val="0847FF"/>
                  </a:solidFill>
                  <a:latin typeface="微软雅黑" panose="020B0503020204020204" pitchFamily="34" charset="-122"/>
                  <a:ea typeface="微软雅黑" panose="020B0503020204020204" pitchFamily="34" charset="-122"/>
                  <a:sym typeface="+mn-ea"/>
                </a:rPr>
                <a:t>Overview of Convolutional Neural Network Architecture</a:t>
              </a:r>
              <a:endParaRPr lang="zh-CN" altLang="en-US" sz="2400" b="1" dirty="0">
                <a:solidFill>
                  <a:srgbClr val="0847FF"/>
                </a:solidFill>
                <a:latin typeface="微软雅黑" panose="020B0503020204020204" pitchFamily="34" charset="-122"/>
                <a:ea typeface="微软雅黑" panose="020B0503020204020204" pitchFamily="34" charset="-122"/>
                <a:sym typeface="+mn-ea"/>
              </a:endParaRPr>
            </a:p>
          </p:txBody>
        </p:sp>
        <p:sp>
          <p:nvSpPr>
            <p:cNvPr id="7" name="矩形 6">
              <a:extLst>
                <a:ext uri="{FF2B5EF4-FFF2-40B4-BE49-F238E27FC236}">
                  <a16:creationId xmlns:a16="http://schemas.microsoft.com/office/drawing/2014/main" id="{AC84E181-0104-0696-84EC-1BB100E9DF2C}"/>
                </a:ext>
              </a:extLst>
            </p:cNvPr>
            <p:cNvSpPr/>
            <p:nvPr/>
          </p:nvSpPr>
          <p:spPr>
            <a:xfrm>
              <a:off x="4161947" y="2579003"/>
              <a:ext cx="755335" cy="646331"/>
            </a:xfrm>
            <a:prstGeom prst="rect">
              <a:avLst/>
            </a:prstGeom>
          </p:spPr>
          <p:txBody>
            <a:bodyPr wrap="none">
              <a:spAutoFit/>
            </a:bodyPr>
            <a:lstStyle/>
            <a:p>
              <a:pPr algn="ctr"/>
              <a:r>
                <a:rPr kumimoji="1" lang="en-US" altLang="zh-CN" sz="3600" b="1" i="1" dirty="0">
                  <a:solidFill>
                    <a:srgbClr val="1856FF"/>
                  </a:solidFill>
                  <a:latin typeface="微软雅黑" panose="020B0503020204020204" pitchFamily="34" charset="-122"/>
                  <a:ea typeface="微软雅黑" panose="020B0503020204020204" pitchFamily="34" charset="-122"/>
                  <a:cs typeface="Arial" panose="020B0604020202020204" pitchFamily="34" charset="0"/>
                </a:rPr>
                <a:t>02</a:t>
              </a:r>
              <a:endParaRPr kumimoji="1" lang="en-US" altLang="en-US" sz="3600" b="1" i="1" dirty="0">
                <a:solidFill>
                  <a:srgbClr val="1856FF"/>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9" name="组合 8">
            <a:extLst>
              <a:ext uri="{FF2B5EF4-FFF2-40B4-BE49-F238E27FC236}">
                <a16:creationId xmlns:a16="http://schemas.microsoft.com/office/drawing/2014/main" id="{D277B013-73DD-1FC7-AFD2-5F9456970707}"/>
              </a:ext>
            </a:extLst>
          </p:cNvPr>
          <p:cNvGrpSpPr/>
          <p:nvPr/>
        </p:nvGrpSpPr>
        <p:grpSpPr>
          <a:xfrm>
            <a:off x="2288954" y="4344516"/>
            <a:ext cx="7004906" cy="923622"/>
            <a:chOff x="4161947" y="3320657"/>
            <a:chExt cx="7004906" cy="923622"/>
          </a:xfrm>
        </p:grpSpPr>
        <p:sp>
          <p:nvSpPr>
            <p:cNvPr id="10" name="矩形 9">
              <a:extLst>
                <a:ext uri="{FF2B5EF4-FFF2-40B4-BE49-F238E27FC236}">
                  <a16:creationId xmlns:a16="http://schemas.microsoft.com/office/drawing/2014/main" id="{EB5CF856-1137-3294-4CCF-D260A4EC579A}"/>
                </a:ext>
              </a:extLst>
            </p:cNvPr>
            <p:cNvSpPr/>
            <p:nvPr/>
          </p:nvSpPr>
          <p:spPr>
            <a:xfrm>
              <a:off x="4161947" y="3320657"/>
              <a:ext cx="755335" cy="646331"/>
            </a:xfrm>
            <a:prstGeom prst="rect">
              <a:avLst/>
            </a:prstGeom>
          </p:spPr>
          <p:txBody>
            <a:bodyPr wrap="none">
              <a:spAutoFit/>
            </a:bodyPr>
            <a:lstStyle/>
            <a:p>
              <a:pPr algn="ctr"/>
              <a:r>
                <a:rPr kumimoji="1" lang="en-US" altLang="zh-CN" sz="3600" b="1" i="1" dirty="0">
                  <a:solidFill>
                    <a:srgbClr val="1856FF"/>
                  </a:solidFill>
                  <a:latin typeface="微软雅黑" panose="020B0503020204020204" pitchFamily="34" charset="-122"/>
                  <a:ea typeface="微软雅黑" panose="020B0503020204020204" pitchFamily="34" charset="-122"/>
                  <a:cs typeface="Arial" panose="020B0604020202020204" pitchFamily="34" charset="0"/>
                </a:rPr>
                <a:t>03</a:t>
              </a:r>
              <a:endParaRPr kumimoji="1" lang="en-US" altLang="en-US" sz="3600" b="1" i="1" dirty="0">
                <a:solidFill>
                  <a:srgbClr val="1856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E6E77E84-6A7D-D3CF-F01A-24C3351F9F97}"/>
                </a:ext>
              </a:extLst>
            </p:cNvPr>
            <p:cNvSpPr txBox="1"/>
            <p:nvPr/>
          </p:nvSpPr>
          <p:spPr>
            <a:xfrm>
              <a:off x="5234761" y="3413282"/>
              <a:ext cx="5932092" cy="830997"/>
            </a:xfrm>
            <a:prstGeom prst="rect">
              <a:avLst/>
            </a:prstGeom>
            <a:noFill/>
          </p:spPr>
          <p:txBody>
            <a:bodyPr wrap="square" rtlCol="0">
              <a:spAutoFit/>
            </a:bodyPr>
            <a:lstStyle/>
            <a:p>
              <a:pPr algn="l">
                <a:lnSpc>
                  <a:spcPct val="100000"/>
                </a:lnSpc>
                <a:spcBef>
                  <a:spcPct val="0"/>
                </a:spcBef>
              </a:pPr>
              <a:r>
                <a:rPr lang="en-US" altLang="zh-CN" sz="2400" b="1" dirty="0">
                  <a:solidFill>
                    <a:srgbClr val="0847FF"/>
                  </a:solidFill>
                  <a:latin typeface="微软雅黑" panose="020B0503020204020204" pitchFamily="34" charset="-122"/>
                  <a:ea typeface="微软雅黑" panose="020B0503020204020204" pitchFamily="34" charset="-122"/>
                  <a:sym typeface="+mn-ea"/>
                </a:rPr>
                <a:t>Fundamentals of Convolutional Neural Networks</a:t>
              </a:r>
              <a:endParaRPr lang="zh-CN" altLang="en-US" sz="2400" b="1" dirty="0">
                <a:solidFill>
                  <a:srgbClr val="0847FF"/>
                </a:solidFill>
                <a:latin typeface="微软雅黑" panose="020B0503020204020204" pitchFamily="34" charset="-122"/>
                <a:ea typeface="微软雅黑" panose="020B0503020204020204" pitchFamily="34" charset="-122"/>
                <a:sym typeface="+mn-ea"/>
              </a:endParaRPr>
            </a:p>
          </p:txBody>
        </p:sp>
      </p:grpSp>
      <p:sp>
        <p:nvSpPr>
          <p:cNvPr id="12" name="任意多边形 32">
            <a:extLst>
              <a:ext uri="{FF2B5EF4-FFF2-40B4-BE49-F238E27FC236}">
                <a16:creationId xmlns:a16="http://schemas.microsoft.com/office/drawing/2014/main" id="{4B1DE4C0-1588-EDBD-051B-C9EEE61B7477}"/>
              </a:ext>
            </a:extLst>
          </p:cNvPr>
          <p:cNvSpPr/>
          <p:nvPr/>
        </p:nvSpPr>
        <p:spPr>
          <a:xfrm>
            <a:off x="2862580" y="985033"/>
            <a:ext cx="6431280" cy="664210"/>
          </a:xfrm>
          <a:custGeom>
            <a:avLst/>
            <a:gdLst>
              <a:gd name="connsiteX0" fmla="*/ 0 w 4545"/>
              <a:gd name="connsiteY0" fmla="*/ 500 h 1046"/>
              <a:gd name="connsiteX1" fmla="*/ 572 w 4545"/>
              <a:gd name="connsiteY1" fmla="*/ 0 h 1046"/>
              <a:gd name="connsiteX2" fmla="*/ 3982 w 4545"/>
              <a:gd name="connsiteY2" fmla="*/ 0 h 1046"/>
              <a:gd name="connsiteX3" fmla="*/ 4545 w 4545"/>
              <a:gd name="connsiteY3" fmla="*/ 530 h 1046"/>
              <a:gd name="connsiteX4" fmla="*/ 3982 w 4545"/>
              <a:gd name="connsiteY4" fmla="*/ 1046 h 1046"/>
              <a:gd name="connsiteX5" fmla="*/ 572 w 4545"/>
              <a:gd name="connsiteY5" fmla="*/ 1046 h 1046"/>
              <a:gd name="connsiteX6" fmla="*/ 0 w 4545"/>
              <a:gd name="connsiteY6" fmla="*/ 500 h 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5" h="1046">
                <a:moveTo>
                  <a:pt x="0" y="500"/>
                </a:moveTo>
                <a:lnTo>
                  <a:pt x="572" y="0"/>
                </a:lnTo>
                <a:lnTo>
                  <a:pt x="3982" y="0"/>
                </a:lnTo>
                <a:lnTo>
                  <a:pt x="4545" y="530"/>
                </a:lnTo>
                <a:lnTo>
                  <a:pt x="3982" y="1046"/>
                </a:lnTo>
                <a:lnTo>
                  <a:pt x="572" y="1046"/>
                </a:lnTo>
                <a:lnTo>
                  <a:pt x="0" y="500"/>
                </a:lnTo>
                <a:close/>
              </a:path>
            </a:pathLst>
          </a:custGeom>
          <a:solidFill>
            <a:srgbClr val="0847FF"/>
          </a:solidFill>
          <a:ln w="28575">
            <a:solidFill>
              <a:srgbClr val="B8C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3FC46C7-C147-E5F2-968C-CE61CA22539C}"/>
              </a:ext>
            </a:extLst>
          </p:cNvPr>
          <p:cNvSpPr txBox="1"/>
          <p:nvPr/>
        </p:nvSpPr>
        <p:spPr>
          <a:xfrm>
            <a:off x="3513602" y="1037538"/>
            <a:ext cx="5129236"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5B6ADC86-89B5-FA9F-AC2F-366E127FC2AA}"/>
              </a:ext>
            </a:extLst>
          </p:cNvPr>
          <p:cNvGrpSpPr/>
          <p:nvPr/>
        </p:nvGrpSpPr>
        <p:grpSpPr>
          <a:xfrm>
            <a:off x="2288954" y="2178812"/>
            <a:ext cx="7614092" cy="645160"/>
            <a:chOff x="4161947" y="1838520"/>
            <a:chExt cx="7614092" cy="645160"/>
          </a:xfrm>
        </p:grpSpPr>
        <p:sp>
          <p:nvSpPr>
            <p:cNvPr id="15" name="文本框 14">
              <a:extLst>
                <a:ext uri="{FF2B5EF4-FFF2-40B4-BE49-F238E27FC236}">
                  <a16:creationId xmlns:a16="http://schemas.microsoft.com/office/drawing/2014/main" id="{9714BD8B-B947-595C-B2CF-49315AA2D618}"/>
                </a:ext>
              </a:extLst>
            </p:cNvPr>
            <p:cNvSpPr txBox="1"/>
            <p:nvPr/>
          </p:nvSpPr>
          <p:spPr>
            <a:xfrm>
              <a:off x="5234761" y="1930267"/>
              <a:ext cx="6541278" cy="461665"/>
            </a:xfrm>
            <a:prstGeom prst="rect">
              <a:avLst/>
            </a:prstGeom>
            <a:noFill/>
          </p:spPr>
          <p:txBody>
            <a:bodyPr wrap="none" rtlCol="0">
              <a:spAutoFit/>
            </a:bodyPr>
            <a:lstStyle/>
            <a:p>
              <a:r>
                <a:rPr lang="en-US" altLang="zh-CN" sz="2400" b="1" dirty="0">
                  <a:solidFill>
                    <a:srgbClr val="0847FF"/>
                  </a:solidFill>
                  <a:latin typeface="微软雅黑" panose="020B0503020204020204" pitchFamily="34" charset="-122"/>
                  <a:ea typeface="微软雅黑" panose="020B0503020204020204" pitchFamily="34" charset="-122"/>
                  <a:sym typeface="+mn-ea"/>
                </a:rPr>
                <a:t>Origin of Convolutional Neural Networks</a:t>
              </a:r>
              <a:endParaRPr lang="zh-CN" altLang="en-US" sz="2400" b="1" dirty="0">
                <a:solidFill>
                  <a:srgbClr val="0847FF"/>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6EDE0C7F-3676-54B3-BCFF-D19EB1EEFF11}"/>
                </a:ext>
              </a:extLst>
            </p:cNvPr>
            <p:cNvSpPr/>
            <p:nvPr/>
          </p:nvSpPr>
          <p:spPr>
            <a:xfrm>
              <a:off x="4161947" y="1838520"/>
              <a:ext cx="746760" cy="645160"/>
            </a:xfrm>
            <a:prstGeom prst="rect">
              <a:avLst/>
            </a:prstGeom>
          </p:spPr>
          <p:txBody>
            <a:bodyPr wrap="none">
              <a:spAutoFit/>
            </a:bodyPr>
            <a:lstStyle/>
            <a:p>
              <a:pPr algn="ctr"/>
              <a:r>
                <a:rPr kumimoji="1" lang="en-US" altLang="zh-CN" sz="3600" b="1" i="1" dirty="0">
                  <a:solidFill>
                    <a:srgbClr val="1856FF"/>
                  </a:solidFill>
                  <a:latin typeface="微软雅黑" panose="020B0503020204020204" pitchFamily="34" charset="-122"/>
                  <a:ea typeface="微软雅黑" panose="020B0503020204020204" pitchFamily="34" charset="-122"/>
                  <a:cs typeface="Arial" panose="020B0604020202020204" pitchFamily="34" charset="0"/>
                </a:rPr>
                <a:t>0</a:t>
              </a:r>
              <a:r>
                <a:rPr kumimoji="1" lang="en-US" altLang="en-US" sz="3600" b="1" i="1" dirty="0">
                  <a:solidFill>
                    <a:srgbClr val="1856FF"/>
                  </a:solidFill>
                  <a:latin typeface="微软雅黑" panose="020B0503020204020204" pitchFamily="34" charset="-122"/>
                  <a:ea typeface="微软雅黑" panose="020B0503020204020204" pitchFamily="34" charset="-122"/>
                  <a:cs typeface="Arial" panose="020B0604020202020204" pitchFamily="34" charset="0"/>
                </a:rPr>
                <a:t>1</a:t>
              </a:r>
            </a:p>
          </p:txBody>
        </p:sp>
      </p:grpSp>
    </p:spTree>
    <p:extLst>
      <p:ext uri="{BB962C8B-B14F-4D97-AF65-F5344CB8AC3E}">
        <p14:creationId xmlns:p14="http://schemas.microsoft.com/office/powerpoint/2010/main" val="934294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33" name="文本框 32">
            <a:extLst>
              <a:ext uri="{FF2B5EF4-FFF2-40B4-BE49-F238E27FC236}">
                <a16:creationId xmlns:a16="http://schemas.microsoft.com/office/drawing/2014/main" id="{8BC10E51-2C13-E35A-ACAC-216CC0BC8B22}"/>
              </a:ext>
            </a:extLst>
          </p:cNvPr>
          <p:cNvSpPr txBox="1"/>
          <p:nvPr/>
        </p:nvSpPr>
        <p:spPr>
          <a:xfrm>
            <a:off x="385219" y="726603"/>
            <a:ext cx="449779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tx1"/>
                </a:solidFill>
              </a:rPr>
              <a:t>Summary of CNN structure</a:t>
            </a:r>
            <a:endParaRPr lang="zh-CN" altLang="en-US" dirty="0">
              <a:solidFill>
                <a:schemeClr val="tx1"/>
              </a:solidFill>
            </a:endParaRPr>
          </a:p>
        </p:txBody>
      </p:sp>
      <p:grpSp>
        <p:nvGrpSpPr>
          <p:cNvPr id="34" name="组合 33">
            <a:extLst>
              <a:ext uri="{FF2B5EF4-FFF2-40B4-BE49-F238E27FC236}">
                <a16:creationId xmlns:a16="http://schemas.microsoft.com/office/drawing/2014/main" id="{72BC02A1-5C4D-632C-CF80-93DD3F2AB0B1}"/>
              </a:ext>
            </a:extLst>
          </p:cNvPr>
          <p:cNvGrpSpPr/>
          <p:nvPr/>
        </p:nvGrpSpPr>
        <p:grpSpPr>
          <a:xfrm>
            <a:off x="777710" y="1387095"/>
            <a:ext cx="10320816" cy="769422"/>
            <a:chOff x="641477" y="1150770"/>
            <a:chExt cx="6558434" cy="825710"/>
          </a:xfrm>
        </p:grpSpPr>
        <p:grpSp>
          <p:nvGrpSpPr>
            <p:cNvPr id="35" name="组合 34">
              <a:extLst>
                <a:ext uri="{FF2B5EF4-FFF2-40B4-BE49-F238E27FC236}">
                  <a16:creationId xmlns:a16="http://schemas.microsoft.com/office/drawing/2014/main" id="{7A7D59F7-F53F-F853-69CC-4D4E7B929705}"/>
                </a:ext>
              </a:extLst>
            </p:cNvPr>
            <p:cNvGrpSpPr/>
            <p:nvPr/>
          </p:nvGrpSpPr>
          <p:grpSpPr>
            <a:xfrm>
              <a:off x="2119895" y="1150770"/>
              <a:ext cx="1238314" cy="825709"/>
              <a:chOff x="3605779" y="5466738"/>
              <a:chExt cx="1238314" cy="825709"/>
            </a:xfrm>
          </p:grpSpPr>
          <p:sp>
            <p:nvSpPr>
              <p:cNvPr id="48" name="圆角矩形 8">
                <a:extLst>
                  <a:ext uri="{FF2B5EF4-FFF2-40B4-BE49-F238E27FC236}">
                    <a16:creationId xmlns:a16="http://schemas.microsoft.com/office/drawing/2014/main" id="{79940DAF-240F-7B37-1D95-00988D5FDE7A}"/>
                  </a:ext>
                </a:extLst>
              </p:cNvPr>
              <p:cNvSpPr/>
              <p:nvPr/>
            </p:nvSpPr>
            <p:spPr>
              <a:xfrm>
                <a:off x="3605779" y="5466738"/>
                <a:ext cx="1238314"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C9F712C0-F0C8-9104-14B7-FEE152BBF8A7}"/>
                  </a:ext>
                </a:extLst>
              </p:cNvPr>
              <p:cNvSpPr txBox="1"/>
              <p:nvPr/>
            </p:nvSpPr>
            <p:spPr>
              <a:xfrm>
                <a:off x="3616157" y="5510613"/>
                <a:ext cx="1217558" cy="759674"/>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36" name="组合 35">
              <a:extLst>
                <a:ext uri="{FF2B5EF4-FFF2-40B4-BE49-F238E27FC236}">
                  <a16:creationId xmlns:a16="http://schemas.microsoft.com/office/drawing/2014/main" id="{267405EA-21E4-BEE2-5E18-A46E96F60071}"/>
                </a:ext>
              </a:extLst>
            </p:cNvPr>
            <p:cNvGrpSpPr/>
            <p:nvPr/>
          </p:nvGrpSpPr>
          <p:grpSpPr>
            <a:xfrm>
              <a:off x="5621219" y="1150771"/>
              <a:ext cx="1578692" cy="825709"/>
              <a:chOff x="6947099" y="5466739"/>
              <a:chExt cx="1578692" cy="825709"/>
            </a:xfrm>
          </p:grpSpPr>
          <p:sp>
            <p:nvSpPr>
              <p:cNvPr id="46" name="圆角矩形 10">
                <a:extLst>
                  <a:ext uri="{FF2B5EF4-FFF2-40B4-BE49-F238E27FC236}">
                    <a16:creationId xmlns:a16="http://schemas.microsoft.com/office/drawing/2014/main" id="{7E0D4925-A9F5-C897-23F6-7B108AFED57B}"/>
                  </a:ext>
                </a:extLst>
              </p:cNvPr>
              <p:cNvSpPr/>
              <p:nvPr/>
            </p:nvSpPr>
            <p:spPr>
              <a:xfrm>
                <a:off x="6947099" y="5466739"/>
                <a:ext cx="1578692"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987650E2-DB79-C2E3-539C-B30EE96455A1}"/>
                  </a:ext>
                </a:extLst>
              </p:cNvPr>
              <p:cNvSpPr txBox="1"/>
              <p:nvPr/>
            </p:nvSpPr>
            <p:spPr>
              <a:xfrm>
                <a:off x="6947099" y="5503591"/>
                <a:ext cx="1578692" cy="759673"/>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37" name="组合 36">
              <a:extLst>
                <a:ext uri="{FF2B5EF4-FFF2-40B4-BE49-F238E27FC236}">
                  <a16:creationId xmlns:a16="http://schemas.microsoft.com/office/drawing/2014/main" id="{8FE2195B-0977-2BD1-5CFF-48F7D2D0F54C}"/>
                </a:ext>
              </a:extLst>
            </p:cNvPr>
            <p:cNvGrpSpPr/>
            <p:nvPr/>
          </p:nvGrpSpPr>
          <p:grpSpPr>
            <a:xfrm>
              <a:off x="641477" y="1298243"/>
              <a:ext cx="995483" cy="499560"/>
              <a:chOff x="1644370" y="5614211"/>
              <a:chExt cx="995483" cy="499560"/>
            </a:xfrm>
          </p:grpSpPr>
          <p:sp>
            <p:nvSpPr>
              <p:cNvPr id="44" name="圆角矩形 7">
                <a:extLst>
                  <a:ext uri="{FF2B5EF4-FFF2-40B4-BE49-F238E27FC236}">
                    <a16:creationId xmlns:a16="http://schemas.microsoft.com/office/drawing/2014/main" id="{7D94EBF7-B103-75C9-3E95-173BC1E9C61E}"/>
                  </a:ext>
                </a:extLst>
              </p:cNvPr>
              <p:cNvSpPr/>
              <p:nvPr/>
            </p:nvSpPr>
            <p:spPr>
              <a:xfrm>
                <a:off x="1662658" y="5614211"/>
                <a:ext cx="923749" cy="499560"/>
              </a:xfrm>
              <a:prstGeom prst="roundRect">
                <a:avLst/>
              </a:prstGeom>
              <a:solidFill>
                <a:schemeClr val="accent2">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9D581F33-A211-E456-01FE-71B20A95A367}"/>
                  </a:ext>
                </a:extLst>
              </p:cNvPr>
              <p:cNvSpPr txBox="1"/>
              <p:nvPr/>
            </p:nvSpPr>
            <p:spPr>
              <a:xfrm>
                <a:off x="1644370" y="5663936"/>
                <a:ext cx="995483"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p>
            </p:txBody>
          </p:sp>
        </p:grpSp>
        <p:grpSp>
          <p:nvGrpSpPr>
            <p:cNvPr id="38" name="组合 37">
              <a:extLst>
                <a:ext uri="{FF2B5EF4-FFF2-40B4-BE49-F238E27FC236}">
                  <a16:creationId xmlns:a16="http://schemas.microsoft.com/office/drawing/2014/main" id="{AD824967-92C1-4CE8-B460-1B61C0039539}"/>
                </a:ext>
              </a:extLst>
            </p:cNvPr>
            <p:cNvGrpSpPr/>
            <p:nvPr/>
          </p:nvGrpSpPr>
          <p:grpSpPr>
            <a:xfrm>
              <a:off x="3970836" y="1150770"/>
              <a:ext cx="1025010" cy="825709"/>
              <a:chOff x="5054786" y="5466738"/>
              <a:chExt cx="1025010" cy="825709"/>
            </a:xfrm>
          </p:grpSpPr>
          <p:sp>
            <p:nvSpPr>
              <p:cNvPr id="42" name="圆角矩形 9">
                <a:extLst>
                  <a:ext uri="{FF2B5EF4-FFF2-40B4-BE49-F238E27FC236}">
                    <a16:creationId xmlns:a16="http://schemas.microsoft.com/office/drawing/2014/main" id="{5C8DA976-4584-D8B9-1453-3939747C7300}"/>
                  </a:ext>
                </a:extLst>
              </p:cNvPr>
              <p:cNvSpPr/>
              <p:nvPr/>
            </p:nvSpPr>
            <p:spPr>
              <a:xfrm>
                <a:off x="5054786" y="5466738"/>
                <a:ext cx="1025010"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EA399BE1-38AC-8496-D50D-0F87BE59DB60}"/>
                  </a:ext>
                </a:extLst>
              </p:cNvPr>
              <p:cNvSpPr txBox="1"/>
              <p:nvPr/>
            </p:nvSpPr>
            <p:spPr>
              <a:xfrm>
                <a:off x="5100187" y="5567284"/>
                <a:ext cx="936645"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39" name="右箭头 19">
              <a:extLst>
                <a:ext uri="{FF2B5EF4-FFF2-40B4-BE49-F238E27FC236}">
                  <a16:creationId xmlns:a16="http://schemas.microsoft.com/office/drawing/2014/main" id="{0FC902F6-0E59-F27F-C6E3-23AA371F8A5E}"/>
                </a:ext>
              </a:extLst>
            </p:cNvPr>
            <p:cNvSpPr/>
            <p:nvPr/>
          </p:nvSpPr>
          <p:spPr>
            <a:xfrm>
              <a:off x="167108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右箭头 20">
              <a:extLst>
                <a:ext uri="{FF2B5EF4-FFF2-40B4-BE49-F238E27FC236}">
                  <a16:creationId xmlns:a16="http://schemas.microsoft.com/office/drawing/2014/main" id="{D454774C-0612-08C8-AB14-4EE1528C0769}"/>
                </a:ext>
              </a:extLst>
            </p:cNvPr>
            <p:cNvSpPr/>
            <p:nvPr/>
          </p:nvSpPr>
          <p:spPr>
            <a:xfrm>
              <a:off x="3447505"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右箭头 21">
              <a:extLst>
                <a:ext uri="{FF2B5EF4-FFF2-40B4-BE49-F238E27FC236}">
                  <a16:creationId xmlns:a16="http://schemas.microsoft.com/office/drawing/2014/main" id="{C58E0DC6-9D29-BFAF-1218-D0DA026F5C67}"/>
                </a:ext>
              </a:extLst>
            </p:cNvPr>
            <p:cNvSpPr/>
            <p:nvPr/>
          </p:nvSpPr>
          <p:spPr>
            <a:xfrm>
              <a:off x="512093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0" name="组合 49">
            <a:extLst>
              <a:ext uri="{FF2B5EF4-FFF2-40B4-BE49-F238E27FC236}">
                <a16:creationId xmlns:a16="http://schemas.microsoft.com/office/drawing/2014/main" id="{6654BC13-AEAE-8E92-FE6F-0754443299BB}"/>
              </a:ext>
            </a:extLst>
          </p:cNvPr>
          <p:cNvGrpSpPr/>
          <p:nvPr/>
        </p:nvGrpSpPr>
        <p:grpSpPr>
          <a:xfrm>
            <a:off x="1249241" y="2511905"/>
            <a:ext cx="9535568" cy="2436498"/>
            <a:chOff x="1236776" y="3429000"/>
            <a:chExt cx="9535568" cy="2436498"/>
          </a:xfrm>
        </p:grpSpPr>
        <p:grpSp>
          <p:nvGrpSpPr>
            <p:cNvPr id="51" name="组合 50">
              <a:extLst>
                <a:ext uri="{FF2B5EF4-FFF2-40B4-BE49-F238E27FC236}">
                  <a16:creationId xmlns:a16="http://schemas.microsoft.com/office/drawing/2014/main" id="{36EC6B83-69BA-4D29-AE70-EB86A86DBBB3}"/>
                </a:ext>
              </a:extLst>
            </p:cNvPr>
            <p:cNvGrpSpPr/>
            <p:nvPr/>
          </p:nvGrpSpPr>
          <p:grpSpPr>
            <a:xfrm>
              <a:off x="1236776" y="3429000"/>
              <a:ext cx="9535568" cy="2436498"/>
              <a:chOff x="1236776" y="3429000"/>
              <a:chExt cx="9535568" cy="2436498"/>
            </a:xfrm>
          </p:grpSpPr>
          <p:pic>
            <p:nvPicPr>
              <p:cNvPr id="53" name="图片 52">
                <a:extLst>
                  <a:ext uri="{FF2B5EF4-FFF2-40B4-BE49-F238E27FC236}">
                    <a16:creationId xmlns:a16="http://schemas.microsoft.com/office/drawing/2014/main" id="{EF341A88-A5AA-996E-CB73-435F206AD946}"/>
                  </a:ext>
                </a:extLst>
              </p:cNvPr>
              <p:cNvPicPr>
                <a:picLocks noChangeAspect="1"/>
              </p:cNvPicPr>
              <p:nvPr/>
            </p:nvPicPr>
            <p:blipFill>
              <a:blip r:embed="rId3"/>
              <a:stretch>
                <a:fillRect/>
              </a:stretch>
            </p:blipFill>
            <p:spPr>
              <a:xfrm>
                <a:off x="1236776" y="3429000"/>
                <a:ext cx="9535568" cy="2436498"/>
              </a:xfrm>
              <a:prstGeom prst="rect">
                <a:avLst/>
              </a:prstGeom>
            </p:spPr>
          </p:pic>
          <p:sp>
            <p:nvSpPr>
              <p:cNvPr id="54" name="矩形 53">
                <a:extLst>
                  <a:ext uri="{FF2B5EF4-FFF2-40B4-BE49-F238E27FC236}">
                    <a16:creationId xmlns:a16="http://schemas.microsoft.com/office/drawing/2014/main" id="{47D56ADD-60DE-7297-FE28-05EAA323CA42}"/>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2" name="矩形 51">
              <a:extLst>
                <a:ext uri="{FF2B5EF4-FFF2-40B4-BE49-F238E27FC236}">
                  <a16:creationId xmlns:a16="http://schemas.microsoft.com/office/drawing/2014/main" id="{AEDE82B9-57ED-68E7-194F-D9F295635D48}"/>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 name="文本框 54">
            <a:extLst>
              <a:ext uri="{FF2B5EF4-FFF2-40B4-BE49-F238E27FC236}">
                <a16:creationId xmlns:a16="http://schemas.microsoft.com/office/drawing/2014/main" id="{D3C74212-EE3F-BB94-FAD2-10A154C5C09A}"/>
              </a:ext>
            </a:extLst>
          </p:cNvPr>
          <p:cNvSpPr txBox="1"/>
          <p:nvPr/>
        </p:nvSpPr>
        <p:spPr>
          <a:xfrm>
            <a:off x="8275831" y="4883755"/>
            <a:ext cx="1972323"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6" name="文本框 55">
            <a:extLst>
              <a:ext uri="{FF2B5EF4-FFF2-40B4-BE49-F238E27FC236}">
                <a16:creationId xmlns:a16="http://schemas.microsoft.com/office/drawing/2014/main" id="{01D919E9-F488-5B3B-A699-7933574CA433}"/>
              </a:ext>
            </a:extLst>
          </p:cNvPr>
          <p:cNvSpPr txBox="1"/>
          <p:nvPr/>
        </p:nvSpPr>
        <p:spPr>
          <a:xfrm>
            <a:off x="6988422" y="4883755"/>
            <a:ext cx="892851" cy="369332"/>
          </a:xfrm>
          <a:prstGeom prst="rect">
            <a:avLst/>
          </a:prstGeom>
          <a:noFill/>
        </p:spPr>
        <p:txBody>
          <a:bodyPr wrap="square" rtlCol="0">
            <a:spAutoFit/>
          </a:bodyPr>
          <a:lstStyle/>
          <a:p>
            <a:r>
              <a:rPr lang="en-US" altLang="zh-CN" i="1" kern="100" dirty="0">
                <a:latin typeface="微软雅黑" panose="020B0503020204020204" pitchFamily="34" charset="-122"/>
                <a:ea typeface="微软雅黑" panose="020B0503020204020204" pitchFamily="34" charset="-122"/>
              </a:rPr>
              <a:t>Fatten</a:t>
            </a:r>
            <a:endParaRPr altLang="zh-CN" i="1" kern="100" dirty="0">
              <a:latin typeface="微软雅黑" panose="020B0503020204020204" pitchFamily="34" charset="-122"/>
              <a:ea typeface="微软雅黑" panose="020B0503020204020204" pitchFamily="34" charset="-122"/>
              <a:sym typeface="+mn-ea"/>
            </a:endParaRPr>
          </a:p>
        </p:txBody>
      </p:sp>
      <p:sp>
        <p:nvSpPr>
          <p:cNvPr id="57" name="文本框 56">
            <a:extLst>
              <a:ext uri="{FF2B5EF4-FFF2-40B4-BE49-F238E27FC236}">
                <a16:creationId xmlns:a16="http://schemas.microsoft.com/office/drawing/2014/main" id="{59079E77-DA7E-FCE5-1651-FD2E874B2474}"/>
              </a:ext>
            </a:extLst>
          </p:cNvPr>
          <p:cNvSpPr txBox="1"/>
          <p:nvPr/>
        </p:nvSpPr>
        <p:spPr>
          <a:xfrm>
            <a:off x="1948085" y="4909499"/>
            <a:ext cx="892851" cy="369332"/>
          </a:xfrm>
          <a:prstGeom prst="rect">
            <a:avLst/>
          </a:prstGeom>
          <a:noFill/>
        </p:spPr>
        <p:txBody>
          <a:bodyPr wrap="square" rtlCol="0">
            <a:spAutoFit/>
          </a:bodyPr>
          <a:lstStyle/>
          <a:p>
            <a:r>
              <a:rPr lang="en-US"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a:t>
            </a:r>
          </a:p>
        </p:txBody>
      </p:sp>
      <p:sp>
        <p:nvSpPr>
          <p:cNvPr id="58" name="文本框 57">
            <a:extLst>
              <a:ext uri="{FF2B5EF4-FFF2-40B4-BE49-F238E27FC236}">
                <a16:creationId xmlns:a16="http://schemas.microsoft.com/office/drawing/2014/main" id="{C13DD2EE-F1DC-6B7D-5D68-921AA1FE4081}"/>
              </a:ext>
            </a:extLst>
          </p:cNvPr>
          <p:cNvSpPr txBox="1"/>
          <p:nvPr/>
        </p:nvSpPr>
        <p:spPr>
          <a:xfrm>
            <a:off x="3009744" y="4911440"/>
            <a:ext cx="1785395"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9" name="文本框 58">
            <a:extLst>
              <a:ext uri="{FF2B5EF4-FFF2-40B4-BE49-F238E27FC236}">
                <a16:creationId xmlns:a16="http://schemas.microsoft.com/office/drawing/2014/main" id="{AA917A3A-1A01-1D6E-9F2E-EEE4B210A00A}"/>
              </a:ext>
            </a:extLst>
          </p:cNvPr>
          <p:cNvSpPr txBox="1"/>
          <p:nvPr/>
        </p:nvSpPr>
        <p:spPr>
          <a:xfrm>
            <a:off x="4795139" y="4929922"/>
            <a:ext cx="1228638"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2129300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2" name="组合 1">
            <a:extLst>
              <a:ext uri="{FF2B5EF4-FFF2-40B4-BE49-F238E27FC236}">
                <a16:creationId xmlns:a16="http://schemas.microsoft.com/office/drawing/2014/main" id="{903C256A-E132-67EC-2EA9-390659FDBA66}"/>
              </a:ext>
            </a:extLst>
          </p:cNvPr>
          <p:cNvGrpSpPr/>
          <p:nvPr/>
        </p:nvGrpSpPr>
        <p:grpSpPr>
          <a:xfrm>
            <a:off x="263801" y="2507465"/>
            <a:ext cx="11656494" cy="1843069"/>
            <a:chOff x="2070147" y="2569503"/>
            <a:chExt cx="12115624" cy="1843069"/>
          </a:xfrm>
        </p:grpSpPr>
        <p:sp>
          <p:nvSpPr>
            <p:cNvPr id="3" name="文本框 2">
              <a:extLst>
                <a:ext uri="{FF2B5EF4-FFF2-40B4-BE49-F238E27FC236}">
                  <a16:creationId xmlns:a16="http://schemas.microsoft.com/office/drawing/2014/main" id="{C4E6D5A1-C6A9-153A-7420-450E01524461}"/>
                </a:ext>
              </a:extLst>
            </p:cNvPr>
            <p:cNvSpPr txBox="1"/>
            <p:nvPr/>
          </p:nvSpPr>
          <p:spPr>
            <a:xfrm>
              <a:off x="4780066" y="2966022"/>
              <a:ext cx="9405705" cy="1446550"/>
            </a:xfrm>
            <a:prstGeom prst="rect">
              <a:avLst/>
            </a:prstGeom>
            <a:noFill/>
          </p:spPr>
          <p:txBody>
            <a:bodyPr wrap="square" rtlCol="0">
              <a:spAutoFit/>
            </a:bodyPr>
            <a:lstStyle/>
            <a:p>
              <a:pPr algn="ctr">
                <a:lnSpc>
                  <a:spcPct val="100000"/>
                </a:lnSpc>
                <a:spcBef>
                  <a:spcPct val="0"/>
                </a:spcBef>
              </a:pPr>
              <a:r>
                <a:rPr lang="en-US" altLang="zh-CN" sz="4400" b="1" dirty="0">
                  <a:solidFill>
                    <a:srgbClr val="0847FF"/>
                  </a:solidFill>
                  <a:latin typeface="微软雅黑" panose="020B0503020204020204" pitchFamily="34" charset="-122"/>
                  <a:ea typeface="微软雅黑" panose="020B0503020204020204" pitchFamily="34" charset="-122"/>
                  <a:sym typeface="+mn-ea"/>
                </a:rPr>
                <a:t>Fundamentals of Convolutional Neural Networks</a:t>
              </a:r>
              <a:endParaRPr lang="zh-CN" altLang="en-US" sz="4400" b="1" dirty="0">
                <a:solidFill>
                  <a:srgbClr val="0847FF"/>
                </a:solidFill>
                <a:latin typeface="微软雅黑" panose="020B0503020204020204" pitchFamily="34" charset="-122"/>
                <a:ea typeface="微软雅黑" panose="020B0503020204020204" pitchFamily="34" charset="-122"/>
                <a:sym typeface="+mn-ea"/>
              </a:endParaRPr>
            </a:p>
          </p:txBody>
        </p:sp>
        <p:pic>
          <p:nvPicPr>
            <p:cNvPr id="4" name="图片 3" descr="11">
              <a:extLst>
                <a:ext uri="{FF2B5EF4-FFF2-40B4-BE49-F238E27FC236}">
                  <a16:creationId xmlns:a16="http://schemas.microsoft.com/office/drawing/2014/main" id="{680A18DD-8F69-52FE-2EEB-2868A336F0AE}"/>
                </a:ext>
              </a:extLst>
            </p:cNvPr>
            <p:cNvPicPr>
              <a:picLocks noChangeAspect="1"/>
            </p:cNvPicPr>
            <p:nvPr/>
          </p:nvPicPr>
          <p:blipFill>
            <a:blip r:embed="rId3"/>
            <a:stretch>
              <a:fillRect/>
            </a:stretch>
          </p:blipFill>
          <p:spPr>
            <a:xfrm>
              <a:off x="2070147" y="2569503"/>
              <a:ext cx="1374140" cy="1497965"/>
            </a:xfrm>
            <a:prstGeom prst="rect">
              <a:avLst/>
            </a:prstGeom>
          </p:spPr>
        </p:pic>
        <p:pic>
          <p:nvPicPr>
            <p:cNvPr id="5" name="图片 4" descr="C:\Users\郭津麟\Desktop\44.png44">
              <a:extLst>
                <a:ext uri="{FF2B5EF4-FFF2-40B4-BE49-F238E27FC236}">
                  <a16:creationId xmlns:a16="http://schemas.microsoft.com/office/drawing/2014/main" id="{7EA98483-C42A-3456-0CFC-FE1EE209E530}"/>
                </a:ext>
              </a:extLst>
            </p:cNvPr>
            <p:cNvPicPr>
              <a:picLocks noChangeAspect="1"/>
            </p:cNvPicPr>
            <p:nvPr/>
          </p:nvPicPr>
          <p:blipFill>
            <a:blip r:embed="rId4"/>
            <a:srcRect/>
            <a:stretch>
              <a:fillRect/>
            </a:stretch>
          </p:blipFill>
          <p:spPr>
            <a:xfrm>
              <a:off x="3166792" y="3101633"/>
              <a:ext cx="1082040" cy="506730"/>
            </a:xfrm>
            <a:prstGeom prst="rect">
              <a:avLst/>
            </a:prstGeom>
          </p:spPr>
        </p:pic>
      </p:grpSp>
    </p:spTree>
    <p:extLst>
      <p:ext uri="{BB962C8B-B14F-4D97-AF65-F5344CB8AC3E}">
        <p14:creationId xmlns:p14="http://schemas.microsoft.com/office/powerpoint/2010/main" val="1991103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5" name="组合 4">
            <a:extLst>
              <a:ext uri="{FF2B5EF4-FFF2-40B4-BE49-F238E27FC236}">
                <a16:creationId xmlns:a16="http://schemas.microsoft.com/office/drawing/2014/main" id="{10C04BAA-C2EB-2EF1-109F-3A1EB7D09E0F}"/>
              </a:ext>
            </a:extLst>
          </p:cNvPr>
          <p:cNvGrpSpPr/>
          <p:nvPr/>
        </p:nvGrpSpPr>
        <p:grpSpPr>
          <a:xfrm>
            <a:off x="1341272" y="3389357"/>
            <a:ext cx="9535568" cy="2436498"/>
            <a:chOff x="1236776" y="3429000"/>
            <a:chExt cx="9535568" cy="2436498"/>
          </a:xfrm>
        </p:grpSpPr>
        <p:grpSp>
          <p:nvGrpSpPr>
            <p:cNvPr id="6" name="组合 5">
              <a:extLst>
                <a:ext uri="{FF2B5EF4-FFF2-40B4-BE49-F238E27FC236}">
                  <a16:creationId xmlns:a16="http://schemas.microsoft.com/office/drawing/2014/main" id="{36026193-852E-365E-66F9-5EDC39A52A8F}"/>
                </a:ext>
              </a:extLst>
            </p:cNvPr>
            <p:cNvGrpSpPr/>
            <p:nvPr/>
          </p:nvGrpSpPr>
          <p:grpSpPr>
            <a:xfrm>
              <a:off x="1236776" y="3429000"/>
              <a:ext cx="9535568" cy="2436498"/>
              <a:chOff x="1236776" y="3429000"/>
              <a:chExt cx="9535568" cy="2436498"/>
            </a:xfrm>
          </p:grpSpPr>
          <p:pic>
            <p:nvPicPr>
              <p:cNvPr id="9" name="图片 8">
                <a:extLst>
                  <a:ext uri="{FF2B5EF4-FFF2-40B4-BE49-F238E27FC236}">
                    <a16:creationId xmlns:a16="http://schemas.microsoft.com/office/drawing/2014/main" id="{3D22C250-64A5-3478-B8E6-31FC25F6D480}"/>
                  </a:ext>
                </a:extLst>
              </p:cNvPr>
              <p:cNvPicPr>
                <a:picLocks noChangeAspect="1"/>
              </p:cNvPicPr>
              <p:nvPr/>
            </p:nvPicPr>
            <p:blipFill>
              <a:blip r:embed="rId3"/>
              <a:stretch>
                <a:fillRect/>
              </a:stretch>
            </p:blipFill>
            <p:spPr>
              <a:xfrm>
                <a:off x="1236776" y="3429000"/>
                <a:ext cx="9535568" cy="2436498"/>
              </a:xfrm>
              <a:prstGeom prst="rect">
                <a:avLst/>
              </a:prstGeom>
            </p:spPr>
          </p:pic>
          <p:sp>
            <p:nvSpPr>
              <p:cNvPr id="10" name="矩形 9">
                <a:extLst>
                  <a:ext uri="{FF2B5EF4-FFF2-40B4-BE49-F238E27FC236}">
                    <a16:creationId xmlns:a16="http://schemas.microsoft.com/office/drawing/2014/main" id="{BA41B0F0-C673-FEDD-161F-0787221E8DA8}"/>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20CB268D-1EE3-41CC-BD65-081AF28D3149}"/>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文本框 11">
            <a:extLst>
              <a:ext uri="{FF2B5EF4-FFF2-40B4-BE49-F238E27FC236}">
                <a16:creationId xmlns:a16="http://schemas.microsoft.com/office/drawing/2014/main" id="{6E36E62B-C6EE-804A-C0C9-8DC9AD5669FB}"/>
              </a:ext>
            </a:extLst>
          </p:cNvPr>
          <p:cNvSpPr txBox="1"/>
          <p:nvPr/>
        </p:nvSpPr>
        <p:spPr>
          <a:xfrm>
            <a:off x="1540872" y="6111105"/>
            <a:ext cx="1662207" cy="369332"/>
          </a:xfrm>
          <a:prstGeom prst="rect">
            <a:avLst/>
          </a:prstGeom>
          <a:noFill/>
        </p:spPr>
        <p:txBody>
          <a:bodyPr wrap="square">
            <a:spAutoFit/>
          </a:bodyPr>
          <a:lstStyle/>
          <a:p>
            <a:r>
              <a:rPr lang="en-US" altLang="zh-CN" i="1" kern="100" dirty="0">
                <a:latin typeface="微软雅黑" panose="020B0503020204020204" pitchFamily="34" charset="-122"/>
                <a:ea typeface="微软雅黑" panose="020B0503020204020204" pitchFamily="34" charset="-122"/>
                <a:sym typeface="+mn-ea"/>
              </a:rPr>
              <a:t>[</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32</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x</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32</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x</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3</a:t>
            </a:r>
            <a:r>
              <a:rPr lang="zh-CN" altLang="en-US" i="1" kern="100" dirty="0">
                <a:latin typeface="微软雅黑" panose="020B0503020204020204" pitchFamily="34" charset="-122"/>
                <a:ea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sym typeface="+mn-ea"/>
              </a:rPr>
              <a:t>]</a:t>
            </a:r>
            <a:endParaRPr lang="zh-CN" altLang="en-US" i="1" dirty="0"/>
          </a:p>
        </p:txBody>
      </p:sp>
      <p:sp>
        <p:nvSpPr>
          <p:cNvPr id="30" name="矩形 29">
            <a:extLst>
              <a:ext uri="{FF2B5EF4-FFF2-40B4-BE49-F238E27FC236}">
                <a16:creationId xmlns:a16="http://schemas.microsoft.com/office/drawing/2014/main" id="{A0F8AD77-CB35-60DE-E2BF-3182F7BF36BA}"/>
              </a:ext>
            </a:extLst>
          </p:cNvPr>
          <p:cNvSpPr/>
          <p:nvPr/>
        </p:nvSpPr>
        <p:spPr>
          <a:xfrm>
            <a:off x="664776" y="951448"/>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31" name="文本框 30">
            <a:extLst>
              <a:ext uri="{FF2B5EF4-FFF2-40B4-BE49-F238E27FC236}">
                <a16:creationId xmlns:a16="http://schemas.microsoft.com/office/drawing/2014/main" id="{BBB72FB6-5996-386A-F908-9D2C43158659}"/>
              </a:ext>
            </a:extLst>
          </p:cNvPr>
          <p:cNvSpPr txBox="1"/>
          <p:nvPr/>
        </p:nvSpPr>
        <p:spPr>
          <a:xfrm>
            <a:off x="664777" y="958122"/>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32" name="组合 31">
            <a:extLst>
              <a:ext uri="{FF2B5EF4-FFF2-40B4-BE49-F238E27FC236}">
                <a16:creationId xmlns:a16="http://schemas.microsoft.com/office/drawing/2014/main" id="{30996285-5135-5A29-E406-8E9DA6512EE5}"/>
              </a:ext>
            </a:extLst>
          </p:cNvPr>
          <p:cNvGrpSpPr/>
          <p:nvPr/>
        </p:nvGrpSpPr>
        <p:grpSpPr>
          <a:xfrm>
            <a:off x="935592" y="1749025"/>
            <a:ext cx="10320816" cy="769422"/>
            <a:chOff x="641477" y="1150770"/>
            <a:chExt cx="6558434" cy="825710"/>
          </a:xfrm>
        </p:grpSpPr>
        <p:grpSp>
          <p:nvGrpSpPr>
            <p:cNvPr id="33" name="组合 32">
              <a:extLst>
                <a:ext uri="{FF2B5EF4-FFF2-40B4-BE49-F238E27FC236}">
                  <a16:creationId xmlns:a16="http://schemas.microsoft.com/office/drawing/2014/main" id="{1CEAE786-1779-345B-CAF4-0A8A75BBBCB7}"/>
                </a:ext>
              </a:extLst>
            </p:cNvPr>
            <p:cNvGrpSpPr/>
            <p:nvPr/>
          </p:nvGrpSpPr>
          <p:grpSpPr>
            <a:xfrm>
              <a:off x="2119895" y="1150770"/>
              <a:ext cx="1238314" cy="825709"/>
              <a:chOff x="3605779" y="5466738"/>
              <a:chExt cx="1238314" cy="825709"/>
            </a:xfrm>
          </p:grpSpPr>
          <p:sp>
            <p:nvSpPr>
              <p:cNvPr id="46" name="圆角矩形 8">
                <a:extLst>
                  <a:ext uri="{FF2B5EF4-FFF2-40B4-BE49-F238E27FC236}">
                    <a16:creationId xmlns:a16="http://schemas.microsoft.com/office/drawing/2014/main" id="{E2366DCF-EA70-D68F-4638-AC84B0D79B7C}"/>
                  </a:ext>
                </a:extLst>
              </p:cNvPr>
              <p:cNvSpPr/>
              <p:nvPr/>
            </p:nvSpPr>
            <p:spPr>
              <a:xfrm>
                <a:off x="3605779" y="5466738"/>
                <a:ext cx="1238314"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4F448BE0-3441-7E89-806E-DFF2CC18D531}"/>
                  </a:ext>
                </a:extLst>
              </p:cNvPr>
              <p:cNvSpPr txBox="1"/>
              <p:nvPr/>
            </p:nvSpPr>
            <p:spPr>
              <a:xfrm>
                <a:off x="3616157" y="5510613"/>
                <a:ext cx="1217558" cy="759674"/>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34" name="组合 33">
              <a:extLst>
                <a:ext uri="{FF2B5EF4-FFF2-40B4-BE49-F238E27FC236}">
                  <a16:creationId xmlns:a16="http://schemas.microsoft.com/office/drawing/2014/main" id="{75C39B56-C314-58D4-9219-F441D6E2A79C}"/>
                </a:ext>
              </a:extLst>
            </p:cNvPr>
            <p:cNvGrpSpPr/>
            <p:nvPr/>
          </p:nvGrpSpPr>
          <p:grpSpPr>
            <a:xfrm>
              <a:off x="5621219" y="1150771"/>
              <a:ext cx="1578692" cy="825709"/>
              <a:chOff x="6947099" y="5466739"/>
              <a:chExt cx="1578692" cy="825709"/>
            </a:xfrm>
          </p:grpSpPr>
          <p:sp>
            <p:nvSpPr>
              <p:cNvPr id="44" name="圆角矩形 10">
                <a:extLst>
                  <a:ext uri="{FF2B5EF4-FFF2-40B4-BE49-F238E27FC236}">
                    <a16:creationId xmlns:a16="http://schemas.microsoft.com/office/drawing/2014/main" id="{27587878-D216-0869-2F81-51C628EC172A}"/>
                  </a:ext>
                </a:extLst>
              </p:cNvPr>
              <p:cNvSpPr/>
              <p:nvPr/>
            </p:nvSpPr>
            <p:spPr>
              <a:xfrm>
                <a:off x="6947099" y="5466739"/>
                <a:ext cx="1578692"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B77FE056-8EDD-AFA2-8D5D-92A6FE296482}"/>
                  </a:ext>
                </a:extLst>
              </p:cNvPr>
              <p:cNvSpPr txBox="1"/>
              <p:nvPr/>
            </p:nvSpPr>
            <p:spPr>
              <a:xfrm>
                <a:off x="6947099" y="5503591"/>
                <a:ext cx="1578692" cy="759673"/>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35" name="组合 34">
              <a:extLst>
                <a:ext uri="{FF2B5EF4-FFF2-40B4-BE49-F238E27FC236}">
                  <a16:creationId xmlns:a16="http://schemas.microsoft.com/office/drawing/2014/main" id="{099461F7-76D2-CDB7-30FF-B730D194F9F7}"/>
                </a:ext>
              </a:extLst>
            </p:cNvPr>
            <p:cNvGrpSpPr/>
            <p:nvPr/>
          </p:nvGrpSpPr>
          <p:grpSpPr>
            <a:xfrm>
              <a:off x="641477" y="1298243"/>
              <a:ext cx="995483" cy="499560"/>
              <a:chOff x="1644370" y="5614211"/>
              <a:chExt cx="995483" cy="499560"/>
            </a:xfrm>
          </p:grpSpPr>
          <p:sp>
            <p:nvSpPr>
              <p:cNvPr id="42" name="圆角矩形 7">
                <a:extLst>
                  <a:ext uri="{FF2B5EF4-FFF2-40B4-BE49-F238E27FC236}">
                    <a16:creationId xmlns:a16="http://schemas.microsoft.com/office/drawing/2014/main" id="{8845D83C-798C-17EC-C92D-0D8F9618A5BF}"/>
                  </a:ext>
                </a:extLst>
              </p:cNvPr>
              <p:cNvSpPr/>
              <p:nvPr/>
            </p:nvSpPr>
            <p:spPr>
              <a:xfrm>
                <a:off x="1662658" y="5614211"/>
                <a:ext cx="923749" cy="499560"/>
              </a:xfrm>
              <a:prstGeom prst="roundRect">
                <a:avLst/>
              </a:prstGeom>
              <a:solidFill>
                <a:schemeClr val="accent2">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66314BC9-FA37-19D7-0713-AECB30BC1F87}"/>
                  </a:ext>
                </a:extLst>
              </p:cNvPr>
              <p:cNvSpPr txBox="1"/>
              <p:nvPr/>
            </p:nvSpPr>
            <p:spPr>
              <a:xfrm>
                <a:off x="1644370" y="5663936"/>
                <a:ext cx="995483"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p>
            </p:txBody>
          </p:sp>
        </p:grpSp>
        <p:grpSp>
          <p:nvGrpSpPr>
            <p:cNvPr id="36" name="组合 35">
              <a:extLst>
                <a:ext uri="{FF2B5EF4-FFF2-40B4-BE49-F238E27FC236}">
                  <a16:creationId xmlns:a16="http://schemas.microsoft.com/office/drawing/2014/main" id="{0ECB210B-38F9-BC46-3F06-75D3613F6C45}"/>
                </a:ext>
              </a:extLst>
            </p:cNvPr>
            <p:cNvGrpSpPr/>
            <p:nvPr/>
          </p:nvGrpSpPr>
          <p:grpSpPr>
            <a:xfrm>
              <a:off x="3970836" y="1150770"/>
              <a:ext cx="1025010" cy="825709"/>
              <a:chOff x="5054786" y="5466738"/>
              <a:chExt cx="1025010" cy="825709"/>
            </a:xfrm>
          </p:grpSpPr>
          <p:sp>
            <p:nvSpPr>
              <p:cNvPr id="40" name="圆角矩形 9">
                <a:extLst>
                  <a:ext uri="{FF2B5EF4-FFF2-40B4-BE49-F238E27FC236}">
                    <a16:creationId xmlns:a16="http://schemas.microsoft.com/office/drawing/2014/main" id="{00C5F0F5-F5A2-BD9F-57D0-A195DD03FEAC}"/>
                  </a:ext>
                </a:extLst>
              </p:cNvPr>
              <p:cNvSpPr/>
              <p:nvPr/>
            </p:nvSpPr>
            <p:spPr>
              <a:xfrm>
                <a:off x="5054786" y="5466738"/>
                <a:ext cx="1025010"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A752E63E-202F-C3C0-44DC-5433D7BBA81D}"/>
                  </a:ext>
                </a:extLst>
              </p:cNvPr>
              <p:cNvSpPr txBox="1"/>
              <p:nvPr/>
            </p:nvSpPr>
            <p:spPr>
              <a:xfrm>
                <a:off x="5100187" y="5567284"/>
                <a:ext cx="936645"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37" name="右箭头 19">
              <a:extLst>
                <a:ext uri="{FF2B5EF4-FFF2-40B4-BE49-F238E27FC236}">
                  <a16:creationId xmlns:a16="http://schemas.microsoft.com/office/drawing/2014/main" id="{E60D6060-29FD-7AA6-DEE0-4363FACE8D7A}"/>
                </a:ext>
              </a:extLst>
            </p:cNvPr>
            <p:cNvSpPr/>
            <p:nvPr/>
          </p:nvSpPr>
          <p:spPr>
            <a:xfrm>
              <a:off x="167108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右箭头 20">
              <a:extLst>
                <a:ext uri="{FF2B5EF4-FFF2-40B4-BE49-F238E27FC236}">
                  <a16:creationId xmlns:a16="http://schemas.microsoft.com/office/drawing/2014/main" id="{7556D176-5E2D-A29F-A726-C329789E8693}"/>
                </a:ext>
              </a:extLst>
            </p:cNvPr>
            <p:cNvSpPr/>
            <p:nvPr/>
          </p:nvSpPr>
          <p:spPr>
            <a:xfrm>
              <a:off x="3447505"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右箭头 21">
              <a:extLst>
                <a:ext uri="{FF2B5EF4-FFF2-40B4-BE49-F238E27FC236}">
                  <a16:creationId xmlns:a16="http://schemas.microsoft.com/office/drawing/2014/main" id="{C7A8BE8C-E7E2-CF75-7C04-025B9112DFC8}"/>
                </a:ext>
              </a:extLst>
            </p:cNvPr>
            <p:cNvSpPr/>
            <p:nvPr/>
          </p:nvSpPr>
          <p:spPr>
            <a:xfrm>
              <a:off x="512093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文本框 3">
            <a:extLst>
              <a:ext uri="{FF2B5EF4-FFF2-40B4-BE49-F238E27FC236}">
                <a16:creationId xmlns:a16="http://schemas.microsoft.com/office/drawing/2014/main" id="{E5BC5F9C-8601-F94B-AD7C-8B2B077B2498}"/>
              </a:ext>
            </a:extLst>
          </p:cNvPr>
          <p:cNvSpPr txBox="1"/>
          <p:nvPr/>
        </p:nvSpPr>
        <p:spPr>
          <a:xfrm>
            <a:off x="1059124" y="2730238"/>
            <a:ext cx="10578095" cy="961289"/>
          </a:xfrm>
          <a:prstGeom prst="rect">
            <a:avLst/>
          </a:prstGeom>
          <a:noFill/>
        </p:spPr>
        <p:txBody>
          <a:bodyPr wrap="square" rtlCol="0">
            <a:spAutoFit/>
          </a:bodyPr>
          <a:lstStyle/>
          <a:p>
            <a:pPr>
              <a:lnSpc>
                <a:spcPct val="150000"/>
              </a:lnSpc>
            </a:pP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layers extract spatial features of each region in an image through </a:t>
            </a:r>
            <a:r>
              <a:rPr kumimoji="1" lang="en-US" altLang="zh-CN" sz="2000" dirty="0">
                <a:solidFill>
                  <a:srgbClr val="205EFF"/>
                </a:solidFill>
                <a:latin typeface="Microsoft YaHei" panose="020B0503020204020204" pitchFamily="34" charset="-122"/>
                <a:ea typeface="Microsoft YaHei" panose="020B0503020204020204" pitchFamily="34" charset="-122"/>
                <a:sym typeface="+mn-ea"/>
              </a:rPr>
              <a:t>special computational methods</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0" name="文本框 49">
            <a:extLst>
              <a:ext uri="{FF2B5EF4-FFF2-40B4-BE49-F238E27FC236}">
                <a16:creationId xmlns:a16="http://schemas.microsoft.com/office/drawing/2014/main" id="{FBBFF100-689E-C31F-6772-4343F8B59F65}"/>
              </a:ext>
            </a:extLst>
          </p:cNvPr>
          <p:cNvSpPr txBox="1"/>
          <p:nvPr/>
        </p:nvSpPr>
        <p:spPr>
          <a:xfrm>
            <a:off x="2117811" y="5722036"/>
            <a:ext cx="892851" cy="369332"/>
          </a:xfrm>
          <a:prstGeom prst="rect">
            <a:avLst/>
          </a:prstGeom>
          <a:noFill/>
        </p:spPr>
        <p:txBody>
          <a:bodyPr wrap="square" rtlCol="0">
            <a:spAutoFit/>
          </a:bodyPr>
          <a:lstStyle/>
          <a:p>
            <a:r>
              <a:rPr lang="en-US"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a:t>
            </a:r>
          </a:p>
        </p:txBody>
      </p:sp>
      <p:sp>
        <p:nvSpPr>
          <p:cNvPr id="51" name="文本框 50">
            <a:extLst>
              <a:ext uri="{FF2B5EF4-FFF2-40B4-BE49-F238E27FC236}">
                <a16:creationId xmlns:a16="http://schemas.microsoft.com/office/drawing/2014/main" id="{1F4BE6AC-D17F-48F3-7C5B-E2EE86CD52CE}"/>
              </a:ext>
            </a:extLst>
          </p:cNvPr>
          <p:cNvSpPr txBox="1"/>
          <p:nvPr/>
        </p:nvSpPr>
        <p:spPr>
          <a:xfrm>
            <a:off x="3179470" y="5723977"/>
            <a:ext cx="1785395"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2142341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文本框 1">
            <a:extLst>
              <a:ext uri="{FF2B5EF4-FFF2-40B4-BE49-F238E27FC236}">
                <a16:creationId xmlns:a16="http://schemas.microsoft.com/office/drawing/2014/main" id="{A552F29C-16A8-64AF-1513-8857DCD5BF46}"/>
              </a:ext>
            </a:extLst>
          </p:cNvPr>
          <p:cNvSpPr txBox="1"/>
          <p:nvPr/>
        </p:nvSpPr>
        <p:spPr>
          <a:xfrm>
            <a:off x="6663014" y="3720316"/>
            <a:ext cx="372218" cy="584775"/>
          </a:xfrm>
          <a:prstGeom prst="rect">
            <a:avLst/>
          </a:prstGeom>
          <a:noFill/>
        </p:spPr>
        <p:txBody>
          <a:bodyPr wrap="none" rtlCol="0">
            <a:spAutoFit/>
          </a:bodyPr>
          <a:lstStyle/>
          <a:p>
            <a:r>
              <a:rPr kumimoji="1" lang="en-US" altLang="zh-CN" sz="3200" dirty="0">
                <a:solidFill>
                  <a:srgbClr val="1856FF"/>
                </a:solidFill>
                <a:latin typeface="Microsoft YaHei" panose="020B0503020204020204" pitchFamily="34" charset="-122"/>
                <a:ea typeface="Microsoft YaHei" panose="020B0503020204020204" pitchFamily="34" charset="-122"/>
              </a:rPr>
              <a:t>*</a:t>
            </a:r>
            <a:endParaRPr kumimoji="1" lang="zh-CN" altLang="en-US" sz="3200" dirty="0">
              <a:solidFill>
                <a:srgbClr val="1856FF"/>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E7B6C40C-E00F-3D35-7BED-9A170CF09956}"/>
              </a:ext>
            </a:extLst>
          </p:cNvPr>
          <p:cNvSpPr txBox="1"/>
          <p:nvPr/>
        </p:nvSpPr>
        <p:spPr>
          <a:xfrm>
            <a:off x="9101539" y="3601780"/>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4" name="表格 3">
            <a:extLst>
              <a:ext uri="{FF2B5EF4-FFF2-40B4-BE49-F238E27FC236}">
                <a16:creationId xmlns:a16="http://schemas.microsoft.com/office/drawing/2014/main" id="{8CE65C3D-8CF0-8C1E-F507-553272774B53}"/>
              </a:ext>
            </a:extLst>
          </p:cNvPr>
          <p:cNvGraphicFramePr>
            <a:graphicFrameLocks noGrp="1"/>
          </p:cNvGraphicFramePr>
          <p:nvPr>
            <p:extLst>
              <p:ext uri="{D42A27DB-BD31-4B8C-83A1-F6EECF244321}">
                <p14:modId xmlns:p14="http://schemas.microsoft.com/office/powerpoint/2010/main" val="3710230003"/>
              </p:ext>
            </p:extLst>
          </p:nvPr>
        </p:nvGraphicFramePr>
        <p:xfrm>
          <a:off x="7423061" y="3323390"/>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sp>
        <p:nvSpPr>
          <p:cNvPr id="5" name="文字方塊 55">
            <a:extLst>
              <a:ext uri="{FF2B5EF4-FFF2-40B4-BE49-F238E27FC236}">
                <a16:creationId xmlns:a16="http://schemas.microsoft.com/office/drawing/2014/main" id="{98C8ABBD-3185-FDFE-0E3D-BE0912FA961F}"/>
              </a:ext>
            </a:extLst>
          </p:cNvPr>
          <p:cNvSpPr txBox="1"/>
          <p:nvPr/>
        </p:nvSpPr>
        <p:spPr>
          <a:xfrm>
            <a:off x="4063775" y="2078049"/>
            <a:ext cx="215999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 image </a:t>
            </a:r>
            <a:endParaRPr lang="en-US" altLang="zh-TW" sz="2000" dirty="0">
              <a:latin typeface="微软雅黑" panose="020B0503020204020204" pitchFamily="34" charset="-122"/>
              <a:ea typeface="微软雅黑" panose="020B0503020204020204" pitchFamily="34" charset="-122"/>
            </a:endParaRPr>
          </a:p>
        </p:txBody>
      </p:sp>
      <p:sp>
        <p:nvSpPr>
          <p:cNvPr id="6" name="文字方塊 55">
            <a:extLst>
              <a:ext uri="{FF2B5EF4-FFF2-40B4-BE49-F238E27FC236}">
                <a16:creationId xmlns:a16="http://schemas.microsoft.com/office/drawing/2014/main" id="{22A69D79-FBD6-0BC3-F4ED-DAC36836FA81}"/>
              </a:ext>
            </a:extLst>
          </p:cNvPr>
          <p:cNvSpPr txBox="1"/>
          <p:nvPr/>
        </p:nvSpPr>
        <p:spPr>
          <a:xfrm>
            <a:off x="6587015" y="2078967"/>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Convolution kernel</a:t>
            </a:r>
            <a:endParaRPr lang="zh-TW" altLang="en-US" sz="2000" dirty="0">
              <a:latin typeface="微软雅黑" panose="020B0503020204020204" pitchFamily="34" charset="-122"/>
              <a:ea typeface="微软雅黑" panose="020B0503020204020204" pitchFamily="34" charset="-122"/>
            </a:endParaRPr>
          </a:p>
        </p:txBody>
      </p:sp>
      <p:sp>
        <p:nvSpPr>
          <p:cNvPr id="7" name="文字方塊 55">
            <a:extLst>
              <a:ext uri="{FF2B5EF4-FFF2-40B4-BE49-F238E27FC236}">
                <a16:creationId xmlns:a16="http://schemas.microsoft.com/office/drawing/2014/main" id="{0DA337B5-F577-9894-E90A-8231CC7CEDA3}"/>
              </a:ext>
            </a:extLst>
          </p:cNvPr>
          <p:cNvSpPr txBox="1"/>
          <p:nvPr/>
        </p:nvSpPr>
        <p:spPr>
          <a:xfrm>
            <a:off x="9917898" y="2081609"/>
            <a:ext cx="1732644"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Feature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cxnSp>
        <p:nvCxnSpPr>
          <p:cNvPr id="9" name="直線單箭頭接點 35">
            <a:extLst>
              <a:ext uri="{FF2B5EF4-FFF2-40B4-BE49-F238E27FC236}">
                <a16:creationId xmlns:a16="http://schemas.microsoft.com/office/drawing/2014/main" id="{FB66B500-6E72-9E97-3A57-8FF03E69B674}"/>
              </a:ext>
            </a:extLst>
          </p:cNvPr>
          <p:cNvCxnSpPr/>
          <p:nvPr/>
        </p:nvCxnSpPr>
        <p:spPr>
          <a:xfrm>
            <a:off x="3241613" y="3915608"/>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B10CD76-140C-2607-3064-8739054FA312}"/>
              </a:ext>
            </a:extLst>
          </p:cNvPr>
          <p:cNvSpPr txBox="1"/>
          <p:nvPr/>
        </p:nvSpPr>
        <p:spPr>
          <a:xfrm>
            <a:off x="5643323" y="5252074"/>
            <a:ext cx="4639475" cy="369332"/>
          </a:xfrm>
          <a:prstGeom prst="rect">
            <a:avLst/>
          </a:prstGeom>
          <a:noFill/>
        </p:spPr>
        <p:txBody>
          <a:bodyPr wrap="none" rtlCol="0">
            <a:spAutoFit/>
          </a:bodyPr>
          <a:lstStyle/>
          <a:p>
            <a:r>
              <a:rPr kumimoji="1" lang="en-US" altLang="zh-CN" dirty="0">
                <a:solidFill>
                  <a:srgbClr val="1856FF"/>
                </a:solidFill>
                <a:latin typeface="Microsoft YaHei" charset="-122"/>
                <a:ea typeface="Microsoft YaHei" charset="-122"/>
                <a:cs typeface="Microsoft YaHei" charset="-122"/>
              </a:rPr>
              <a:t>Convolution operation </a:t>
            </a:r>
            <a:r>
              <a:rPr kumimoji="1" lang="zh-CN" altLang="en-US" dirty="0">
                <a:solidFill>
                  <a:srgbClr val="1856FF"/>
                </a:solidFill>
                <a:latin typeface="Microsoft YaHei" charset="-122"/>
                <a:ea typeface="Microsoft YaHei" charset="-122"/>
                <a:cs typeface="Microsoft YaHei" charset="-122"/>
              </a:rPr>
              <a:t>（</a:t>
            </a:r>
            <a:r>
              <a:rPr kumimoji="1" lang="en-US" altLang="zh-CN" dirty="0">
                <a:solidFill>
                  <a:srgbClr val="1856FF"/>
                </a:solidFill>
                <a:latin typeface="Microsoft YaHei" charset="-122"/>
                <a:ea typeface="Microsoft YaHei" charset="-122"/>
                <a:cs typeface="Microsoft YaHei" charset="-122"/>
              </a:rPr>
              <a:t> dot product </a:t>
            </a:r>
            <a:r>
              <a:rPr kumimoji="1" lang="zh-CN" altLang="en-US" dirty="0">
                <a:solidFill>
                  <a:srgbClr val="1856FF"/>
                </a:solidFill>
                <a:latin typeface="Microsoft YaHei" charset="-122"/>
                <a:ea typeface="Microsoft YaHei" charset="-122"/>
                <a:cs typeface="Microsoft YaHei" charset="-122"/>
              </a:rPr>
              <a:t>）</a:t>
            </a:r>
          </a:p>
        </p:txBody>
      </p:sp>
      <p:sp>
        <p:nvSpPr>
          <p:cNvPr id="11" name="右箭头 51">
            <a:extLst>
              <a:ext uri="{FF2B5EF4-FFF2-40B4-BE49-F238E27FC236}">
                <a16:creationId xmlns:a16="http://schemas.microsoft.com/office/drawing/2014/main" id="{0C0CC3B1-FAD6-FEED-BB1F-CEA739200B76}"/>
              </a:ext>
            </a:extLst>
          </p:cNvPr>
          <p:cNvSpPr/>
          <p:nvPr/>
        </p:nvSpPr>
        <p:spPr>
          <a:xfrm rot="5400000">
            <a:off x="6632205" y="4571504"/>
            <a:ext cx="433835" cy="197428"/>
          </a:xfrm>
          <a:prstGeom prst="rightArrow">
            <a:avLst/>
          </a:prstGeom>
          <a:solidFill>
            <a:srgbClr val="18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2" name="表格 11">
            <a:extLst>
              <a:ext uri="{FF2B5EF4-FFF2-40B4-BE49-F238E27FC236}">
                <a16:creationId xmlns:a16="http://schemas.microsoft.com/office/drawing/2014/main" id="{E5B99505-7131-A9AE-3889-70DC2EBB9869}"/>
              </a:ext>
            </a:extLst>
          </p:cNvPr>
          <p:cNvGraphicFramePr>
            <a:graphicFrameLocks noGrp="1"/>
          </p:cNvGraphicFramePr>
          <p:nvPr>
            <p:extLst>
              <p:ext uri="{D42A27DB-BD31-4B8C-83A1-F6EECF244321}">
                <p14:modId xmlns:p14="http://schemas.microsoft.com/office/powerpoint/2010/main" val="668357241"/>
              </p:ext>
            </p:extLst>
          </p:nvPr>
        </p:nvGraphicFramePr>
        <p:xfrm>
          <a:off x="671718" y="2811138"/>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13" name="表格 12">
            <a:extLst>
              <a:ext uri="{FF2B5EF4-FFF2-40B4-BE49-F238E27FC236}">
                <a16:creationId xmlns:a16="http://schemas.microsoft.com/office/drawing/2014/main" id="{24EF99E7-6D13-4B0C-25E0-6165ACF2E156}"/>
              </a:ext>
            </a:extLst>
          </p:cNvPr>
          <p:cNvGraphicFramePr>
            <a:graphicFrameLocks noGrp="1"/>
          </p:cNvGraphicFramePr>
          <p:nvPr>
            <p:extLst>
              <p:ext uri="{D42A27DB-BD31-4B8C-83A1-F6EECF244321}">
                <p14:modId xmlns:p14="http://schemas.microsoft.com/office/powerpoint/2010/main" val="230321458"/>
              </p:ext>
            </p:extLst>
          </p:nvPr>
        </p:nvGraphicFramePr>
        <p:xfrm>
          <a:off x="4063775" y="2811138"/>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graphicFrame>
        <p:nvGraphicFramePr>
          <p:cNvPr id="14" name="表格 13">
            <a:extLst>
              <a:ext uri="{FF2B5EF4-FFF2-40B4-BE49-F238E27FC236}">
                <a16:creationId xmlns:a16="http://schemas.microsoft.com/office/drawing/2014/main" id="{8F1EB81E-005E-0199-694D-29F63D465FA5}"/>
              </a:ext>
            </a:extLst>
          </p:cNvPr>
          <p:cNvGraphicFramePr>
            <a:graphicFrameLocks noGrp="1"/>
          </p:cNvGraphicFramePr>
          <p:nvPr>
            <p:extLst>
              <p:ext uri="{D42A27DB-BD31-4B8C-83A1-F6EECF244321}">
                <p14:modId xmlns:p14="http://schemas.microsoft.com/office/powerpoint/2010/main" val="2892825470"/>
              </p:ext>
            </p:extLst>
          </p:nvPr>
        </p:nvGraphicFramePr>
        <p:xfrm>
          <a:off x="9866754" y="2935405"/>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278462"/>
                  </a:ext>
                </a:extLst>
              </a:tr>
            </a:tbl>
          </a:graphicData>
        </a:graphic>
      </p:graphicFrame>
      <p:sp>
        <p:nvSpPr>
          <p:cNvPr id="15" name="矩形 14">
            <a:extLst>
              <a:ext uri="{FF2B5EF4-FFF2-40B4-BE49-F238E27FC236}">
                <a16:creationId xmlns:a16="http://schemas.microsoft.com/office/drawing/2014/main" id="{A8959A16-D098-8FA3-A5B2-74A3E6910495}"/>
              </a:ext>
            </a:extLst>
          </p:cNvPr>
          <p:cNvSpPr/>
          <p:nvPr/>
        </p:nvSpPr>
        <p:spPr>
          <a:xfrm>
            <a:off x="664776" y="951448"/>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17167CFD-FC02-D6A1-9634-AF394C9842A1}"/>
              </a:ext>
            </a:extLst>
          </p:cNvPr>
          <p:cNvSpPr txBox="1"/>
          <p:nvPr/>
        </p:nvSpPr>
        <p:spPr>
          <a:xfrm>
            <a:off x="664777" y="958122"/>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293430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文本框 1">
            <a:extLst>
              <a:ext uri="{FF2B5EF4-FFF2-40B4-BE49-F238E27FC236}">
                <a16:creationId xmlns:a16="http://schemas.microsoft.com/office/drawing/2014/main" id="{E19746AD-EFF1-7D35-6816-EE1D70D06143}"/>
              </a:ext>
            </a:extLst>
          </p:cNvPr>
          <p:cNvSpPr txBox="1"/>
          <p:nvPr/>
        </p:nvSpPr>
        <p:spPr>
          <a:xfrm>
            <a:off x="6740708" y="3732269"/>
            <a:ext cx="372218" cy="584775"/>
          </a:xfrm>
          <a:prstGeom prst="rect">
            <a:avLst/>
          </a:prstGeom>
          <a:noFill/>
        </p:spPr>
        <p:txBody>
          <a:bodyPr wrap="none" rtlCol="0">
            <a:spAutoFit/>
          </a:bodyPr>
          <a:lstStyle/>
          <a:p>
            <a:r>
              <a:rPr kumimoji="1" lang="en-US" altLang="zh-CN" sz="3200" dirty="0">
                <a:solidFill>
                  <a:srgbClr val="1856FF"/>
                </a:solidFill>
                <a:latin typeface="Microsoft YaHei" panose="020B0503020204020204" pitchFamily="34" charset="-122"/>
                <a:ea typeface="Microsoft YaHei" panose="020B0503020204020204" pitchFamily="34" charset="-122"/>
              </a:rPr>
              <a:t>*</a:t>
            </a:r>
            <a:endParaRPr kumimoji="1" lang="zh-CN" altLang="en-US" sz="3200" dirty="0">
              <a:solidFill>
                <a:srgbClr val="1856FF"/>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D96E8FE0-7A79-076F-2E32-48DC36099F82}"/>
              </a:ext>
            </a:extLst>
          </p:cNvPr>
          <p:cNvSpPr txBox="1"/>
          <p:nvPr/>
        </p:nvSpPr>
        <p:spPr>
          <a:xfrm>
            <a:off x="9179233" y="3613733"/>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4" name="表格 3">
            <a:extLst>
              <a:ext uri="{FF2B5EF4-FFF2-40B4-BE49-F238E27FC236}">
                <a16:creationId xmlns:a16="http://schemas.microsoft.com/office/drawing/2014/main" id="{48D24BAC-9585-381F-D742-AE665472D81E}"/>
              </a:ext>
            </a:extLst>
          </p:cNvPr>
          <p:cNvGraphicFramePr>
            <a:graphicFrameLocks noGrp="1"/>
          </p:cNvGraphicFramePr>
          <p:nvPr>
            <p:extLst>
              <p:ext uri="{D42A27DB-BD31-4B8C-83A1-F6EECF244321}">
                <p14:modId xmlns:p14="http://schemas.microsoft.com/office/powerpoint/2010/main" val="900930569"/>
              </p:ext>
            </p:extLst>
          </p:nvPr>
        </p:nvGraphicFramePr>
        <p:xfrm>
          <a:off x="7500755" y="3335343"/>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cxnSp>
        <p:nvCxnSpPr>
          <p:cNvPr id="9" name="直線單箭頭接點 35">
            <a:extLst>
              <a:ext uri="{FF2B5EF4-FFF2-40B4-BE49-F238E27FC236}">
                <a16:creationId xmlns:a16="http://schemas.microsoft.com/office/drawing/2014/main" id="{498BC8D6-380A-BD3C-2289-2E9E9AC0C149}"/>
              </a:ext>
            </a:extLst>
          </p:cNvPr>
          <p:cNvCxnSpPr/>
          <p:nvPr/>
        </p:nvCxnSpPr>
        <p:spPr>
          <a:xfrm>
            <a:off x="3319307" y="3927561"/>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6F7F569-4687-9B21-4EA3-363B58D2F1B1}"/>
                  </a:ext>
                </a:extLst>
              </p:cNvPr>
              <p:cNvSpPr txBox="1"/>
              <p:nvPr/>
            </p:nvSpPr>
            <p:spPr>
              <a:xfrm>
                <a:off x="863848" y="5873166"/>
                <a:ext cx="10482390" cy="461665"/>
              </a:xfrm>
              <a:prstGeom prst="rect">
                <a:avLst/>
              </a:prstGeom>
              <a:noFill/>
            </p:spPr>
            <p:txBody>
              <a:bodyPr wrap="square">
                <a:spAutoFit/>
              </a:bodyPr>
              <a:lstStyle/>
              <a:p>
                <a:pPr algn="ctr"/>
                <a14:m>
                  <m:oMath xmlns:m="http://schemas.openxmlformats.org/officeDocument/2006/math">
                    <m:r>
                      <a:rPr lang="en-US" altLang="zh-CN" sz="2400" b="0" i="1" smtClean="0">
                        <a:solidFill>
                          <a:srgbClr val="1856FF"/>
                        </a:solidFill>
                        <a:latin typeface="Cambria Math" panose="02040503050406030204" pitchFamily="18" charset="0"/>
                        <a:ea typeface="微软雅黑" panose="020B0503020204020204" pitchFamily="34" charset="-122"/>
                      </a:rPr>
                      <m:t>𝐹</m:t>
                    </m:r>
                    <m:d>
                      <m:dPr>
                        <m:begChr m:val="["/>
                        <m:endChr m:val="]"/>
                        <m:ctrlPr>
                          <a:rPr lang="en-US" altLang="zh-TW" sz="2400" b="0" i="1" smtClean="0">
                            <a:solidFill>
                              <a:srgbClr val="1856FF"/>
                            </a:solidFill>
                            <a:latin typeface="Cambria Math" panose="02040503050406030204" pitchFamily="18" charset="0"/>
                            <a:ea typeface="微软雅黑" panose="020B0503020204020204" pitchFamily="34" charset="-122"/>
                          </a:rPr>
                        </m:ctrlPr>
                      </m:dPr>
                      <m:e>
                        <m:r>
                          <a:rPr lang="en-US" altLang="zh-TW" sz="2400" b="0" i="1" smtClean="0">
                            <a:solidFill>
                              <a:srgbClr val="1856FF"/>
                            </a:solidFill>
                            <a:latin typeface="Cambria Math" charset="0"/>
                            <a:ea typeface="微软雅黑" panose="020B0503020204020204" pitchFamily="34" charset="-122"/>
                          </a:rPr>
                          <m:t>0,0</m:t>
                        </m:r>
                      </m:e>
                    </m:d>
                    <m:r>
                      <a:rPr lang="en-US" altLang="zh-TW" sz="2400" b="0" i="1" smtClean="0">
                        <a:solidFill>
                          <a:srgbClr val="1856FF"/>
                        </a:solidFill>
                        <a:latin typeface="Cambria Math" charset="0"/>
                        <a:ea typeface="微软雅黑" panose="020B0503020204020204" pitchFamily="34" charset="-122"/>
                      </a:rPr>
                      <m:t>=0∗1+0∗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+0∗0+</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+0∗0+0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TW" sz="2400" i="1">
                        <a:solidFill>
                          <a:srgbClr val="1856FF"/>
                        </a:solidFill>
                        <a:latin typeface="Cambria Math" charset="0"/>
                        <a:ea typeface="微软雅黑" panose="020B0503020204020204" pitchFamily="34" charset="-122"/>
                      </a:rPr>
                      <m:t>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TW" sz="2400" i="1">
                        <a:solidFill>
                          <a:srgbClr val="1856FF"/>
                        </a:solidFill>
                        <a:latin typeface="Cambria Math" charset="0"/>
                        <a:ea typeface="微软雅黑" panose="020B0503020204020204" pitchFamily="34" charset="-122"/>
                      </a:rPr>
                      <m:t>1</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1=2</m:t>
                    </m:r>
                  </m:oMath>
                </a14:m>
                <a:endParaRPr lang="en-US" altLang="zh-CN" sz="2400" dirty="0">
                  <a:solidFill>
                    <a:srgbClr val="1856FF"/>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A6F7F569-4687-9B21-4EA3-363B58D2F1B1}"/>
                  </a:ext>
                </a:extLst>
              </p:cNvPr>
              <p:cNvSpPr txBox="1">
                <a:spLocks noRot="1" noChangeAspect="1" noMove="1" noResize="1" noEditPoints="1" noAdjustHandles="1" noChangeArrowheads="1" noChangeShapeType="1" noTextEdit="1"/>
              </p:cNvSpPr>
              <p:nvPr/>
            </p:nvSpPr>
            <p:spPr>
              <a:xfrm>
                <a:off x="863848" y="5873166"/>
                <a:ext cx="10482390" cy="461665"/>
              </a:xfrm>
              <a:prstGeom prst="rect">
                <a:avLst/>
              </a:prstGeom>
              <a:blipFill>
                <a:blip r:embed="rId3"/>
                <a:stretch>
                  <a:fillRect t="-10526" b="-28947"/>
                </a:stretch>
              </a:blipFill>
            </p:spPr>
            <p:txBody>
              <a:bodyPr/>
              <a:lstStyle/>
              <a:p>
                <a:r>
                  <a:rPr lang="zh-CN" altLang="en-US">
                    <a:noFill/>
                  </a:rPr>
                  <a:t> </a:t>
                </a:r>
              </a:p>
            </p:txBody>
          </p:sp>
        </mc:Fallback>
      </mc:AlternateContent>
      <p:sp>
        <p:nvSpPr>
          <p:cNvPr id="12" name="右箭头 38">
            <a:extLst>
              <a:ext uri="{FF2B5EF4-FFF2-40B4-BE49-F238E27FC236}">
                <a16:creationId xmlns:a16="http://schemas.microsoft.com/office/drawing/2014/main" id="{209EC22C-31CD-81D6-0131-16AB3166F960}"/>
              </a:ext>
            </a:extLst>
          </p:cNvPr>
          <p:cNvSpPr/>
          <p:nvPr/>
        </p:nvSpPr>
        <p:spPr>
          <a:xfrm rot="5400000">
            <a:off x="6709899" y="4583457"/>
            <a:ext cx="433835" cy="197428"/>
          </a:xfrm>
          <a:prstGeom prst="rightArrow">
            <a:avLst/>
          </a:prstGeom>
          <a:solidFill>
            <a:srgbClr val="18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3" name="表格 12">
            <a:extLst>
              <a:ext uri="{FF2B5EF4-FFF2-40B4-BE49-F238E27FC236}">
                <a16:creationId xmlns:a16="http://schemas.microsoft.com/office/drawing/2014/main" id="{C988B10E-7DC7-9522-9B00-175C000F3877}"/>
              </a:ext>
            </a:extLst>
          </p:cNvPr>
          <p:cNvGraphicFramePr>
            <a:graphicFrameLocks noGrp="1"/>
          </p:cNvGraphicFramePr>
          <p:nvPr>
            <p:extLst>
              <p:ext uri="{D42A27DB-BD31-4B8C-83A1-F6EECF244321}">
                <p14:modId xmlns:p14="http://schemas.microsoft.com/office/powerpoint/2010/main" val="862541973"/>
              </p:ext>
            </p:extLst>
          </p:nvPr>
        </p:nvGraphicFramePr>
        <p:xfrm>
          <a:off x="749412" y="2823091"/>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14" name="表格 13">
            <a:extLst>
              <a:ext uri="{FF2B5EF4-FFF2-40B4-BE49-F238E27FC236}">
                <a16:creationId xmlns:a16="http://schemas.microsoft.com/office/drawing/2014/main" id="{AF6C4025-079A-274E-9BD2-7A73252FB504}"/>
              </a:ext>
            </a:extLst>
          </p:cNvPr>
          <p:cNvGraphicFramePr>
            <a:graphicFrameLocks noGrp="1"/>
          </p:cNvGraphicFramePr>
          <p:nvPr>
            <p:extLst>
              <p:ext uri="{D42A27DB-BD31-4B8C-83A1-F6EECF244321}">
                <p14:modId xmlns:p14="http://schemas.microsoft.com/office/powerpoint/2010/main" val="3938269095"/>
              </p:ext>
            </p:extLst>
          </p:nvPr>
        </p:nvGraphicFramePr>
        <p:xfrm>
          <a:off x="4141469" y="2823091"/>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graphicFrame>
        <p:nvGraphicFramePr>
          <p:cNvPr id="15" name="表格 14">
            <a:extLst>
              <a:ext uri="{FF2B5EF4-FFF2-40B4-BE49-F238E27FC236}">
                <a16:creationId xmlns:a16="http://schemas.microsoft.com/office/drawing/2014/main" id="{6BC35E9D-6177-A022-B7A3-B37965A59189}"/>
              </a:ext>
            </a:extLst>
          </p:cNvPr>
          <p:cNvGraphicFramePr>
            <a:graphicFrameLocks noGrp="1"/>
          </p:cNvGraphicFramePr>
          <p:nvPr>
            <p:extLst>
              <p:ext uri="{D42A27DB-BD31-4B8C-83A1-F6EECF244321}">
                <p14:modId xmlns:p14="http://schemas.microsoft.com/office/powerpoint/2010/main" val="1699867804"/>
              </p:ext>
            </p:extLst>
          </p:nvPr>
        </p:nvGraphicFramePr>
        <p:xfrm>
          <a:off x="9944448" y="2947358"/>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278462"/>
                  </a:ext>
                </a:extLst>
              </a:tr>
            </a:tbl>
          </a:graphicData>
        </a:graphic>
      </p:graphicFrame>
      <p:sp>
        <p:nvSpPr>
          <p:cNvPr id="20" name="文字方塊 55">
            <a:extLst>
              <a:ext uri="{FF2B5EF4-FFF2-40B4-BE49-F238E27FC236}">
                <a16:creationId xmlns:a16="http://schemas.microsoft.com/office/drawing/2014/main" id="{18949301-58AF-12F7-9FD8-B61A67A43B62}"/>
              </a:ext>
            </a:extLst>
          </p:cNvPr>
          <p:cNvSpPr txBox="1"/>
          <p:nvPr/>
        </p:nvSpPr>
        <p:spPr>
          <a:xfrm>
            <a:off x="4063775" y="2078049"/>
            <a:ext cx="215999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 image </a:t>
            </a:r>
            <a:endParaRPr lang="en-US" altLang="zh-TW" sz="2000" dirty="0">
              <a:latin typeface="微软雅黑" panose="020B0503020204020204" pitchFamily="34" charset="-122"/>
              <a:ea typeface="微软雅黑" panose="020B0503020204020204" pitchFamily="34" charset="-122"/>
            </a:endParaRPr>
          </a:p>
        </p:txBody>
      </p:sp>
      <p:sp>
        <p:nvSpPr>
          <p:cNvPr id="21" name="文字方塊 55">
            <a:extLst>
              <a:ext uri="{FF2B5EF4-FFF2-40B4-BE49-F238E27FC236}">
                <a16:creationId xmlns:a16="http://schemas.microsoft.com/office/drawing/2014/main" id="{8A137942-37BF-739D-5A63-266EFDB56C95}"/>
              </a:ext>
            </a:extLst>
          </p:cNvPr>
          <p:cNvSpPr txBox="1"/>
          <p:nvPr/>
        </p:nvSpPr>
        <p:spPr>
          <a:xfrm>
            <a:off x="6587015" y="2078967"/>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Convolution kernel</a:t>
            </a:r>
            <a:endParaRPr lang="zh-TW" altLang="en-US" sz="2000" dirty="0">
              <a:latin typeface="微软雅黑" panose="020B0503020204020204" pitchFamily="34" charset="-122"/>
              <a:ea typeface="微软雅黑" panose="020B0503020204020204" pitchFamily="34" charset="-122"/>
            </a:endParaRPr>
          </a:p>
        </p:txBody>
      </p:sp>
      <p:sp>
        <p:nvSpPr>
          <p:cNvPr id="22" name="文字方塊 55">
            <a:extLst>
              <a:ext uri="{FF2B5EF4-FFF2-40B4-BE49-F238E27FC236}">
                <a16:creationId xmlns:a16="http://schemas.microsoft.com/office/drawing/2014/main" id="{CD148466-9DFF-6802-5359-D564554AEB20}"/>
              </a:ext>
            </a:extLst>
          </p:cNvPr>
          <p:cNvSpPr txBox="1"/>
          <p:nvPr/>
        </p:nvSpPr>
        <p:spPr>
          <a:xfrm>
            <a:off x="9917898" y="2081609"/>
            <a:ext cx="1732644"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Feature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
        <p:nvSpPr>
          <p:cNvPr id="23" name="文本框 22">
            <a:extLst>
              <a:ext uri="{FF2B5EF4-FFF2-40B4-BE49-F238E27FC236}">
                <a16:creationId xmlns:a16="http://schemas.microsoft.com/office/drawing/2014/main" id="{8BE173EC-2C32-41F6-403D-15B1F3B39006}"/>
              </a:ext>
            </a:extLst>
          </p:cNvPr>
          <p:cNvSpPr txBox="1"/>
          <p:nvPr/>
        </p:nvSpPr>
        <p:spPr>
          <a:xfrm>
            <a:off x="4721859" y="5171829"/>
            <a:ext cx="4639475" cy="369332"/>
          </a:xfrm>
          <a:prstGeom prst="rect">
            <a:avLst/>
          </a:prstGeom>
          <a:noFill/>
        </p:spPr>
        <p:txBody>
          <a:bodyPr wrap="none" rtlCol="0">
            <a:spAutoFit/>
          </a:bodyPr>
          <a:lstStyle/>
          <a:p>
            <a:r>
              <a:rPr kumimoji="1" lang="en-US" altLang="zh-CN" dirty="0">
                <a:solidFill>
                  <a:srgbClr val="1856FF"/>
                </a:solidFill>
                <a:latin typeface="Microsoft YaHei" charset="-122"/>
                <a:ea typeface="Microsoft YaHei" charset="-122"/>
                <a:cs typeface="Microsoft YaHei" charset="-122"/>
              </a:rPr>
              <a:t>Convolution operation </a:t>
            </a:r>
            <a:r>
              <a:rPr kumimoji="1" lang="zh-CN" altLang="en-US" dirty="0">
                <a:solidFill>
                  <a:srgbClr val="1856FF"/>
                </a:solidFill>
                <a:latin typeface="Microsoft YaHei" charset="-122"/>
                <a:ea typeface="Microsoft YaHei" charset="-122"/>
                <a:cs typeface="Microsoft YaHei" charset="-122"/>
              </a:rPr>
              <a:t>（</a:t>
            </a:r>
            <a:r>
              <a:rPr kumimoji="1" lang="en-US" altLang="zh-CN" dirty="0">
                <a:solidFill>
                  <a:srgbClr val="1856FF"/>
                </a:solidFill>
                <a:latin typeface="Microsoft YaHei" charset="-122"/>
                <a:ea typeface="Microsoft YaHei" charset="-122"/>
                <a:cs typeface="Microsoft YaHei" charset="-122"/>
              </a:rPr>
              <a:t> dot product </a:t>
            </a:r>
            <a:r>
              <a:rPr kumimoji="1" lang="zh-CN" altLang="en-US" dirty="0">
                <a:solidFill>
                  <a:srgbClr val="1856FF"/>
                </a:solidFill>
                <a:latin typeface="Microsoft YaHei" charset="-122"/>
                <a:ea typeface="Microsoft YaHei" charset="-122"/>
                <a:cs typeface="Microsoft YaHei" charset="-122"/>
              </a:rPr>
              <a:t>）</a:t>
            </a:r>
          </a:p>
        </p:txBody>
      </p:sp>
      <p:sp>
        <p:nvSpPr>
          <p:cNvPr id="5" name="矩形 4">
            <a:extLst>
              <a:ext uri="{FF2B5EF4-FFF2-40B4-BE49-F238E27FC236}">
                <a16:creationId xmlns:a16="http://schemas.microsoft.com/office/drawing/2014/main" id="{C67BF170-5902-F1B4-0A44-5C51C661E6B9}"/>
              </a:ext>
            </a:extLst>
          </p:cNvPr>
          <p:cNvSpPr/>
          <p:nvPr/>
        </p:nvSpPr>
        <p:spPr>
          <a:xfrm>
            <a:off x="664776" y="951448"/>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4133E309-F2DF-DB4B-A2D1-338A49415DC9}"/>
              </a:ext>
            </a:extLst>
          </p:cNvPr>
          <p:cNvSpPr txBox="1"/>
          <p:nvPr/>
        </p:nvSpPr>
        <p:spPr>
          <a:xfrm>
            <a:off x="664777" y="958122"/>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582883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文本框 1">
            <a:extLst>
              <a:ext uri="{FF2B5EF4-FFF2-40B4-BE49-F238E27FC236}">
                <a16:creationId xmlns:a16="http://schemas.microsoft.com/office/drawing/2014/main" id="{8615454F-C341-13EF-8CC2-0E0AE13033BF}"/>
              </a:ext>
            </a:extLst>
          </p:cNvPr>
          <p:cNvSpPr txBox="1"/>
          <p:nvPr/>
        </p:nvSpPr>
        <p:spPr>
          <a:xfrm>
            <a:off x="6908049" y="3564927"/>
            <a:ext cx="372218" cy="584775"/>
          </a:xfrm>
          <a:prstGeom prst="rect">
            <a:avLst/>
          </a:prstGeom>
          <a:noFill/>
        </p:spPr>
        <p:txBody>
          <a:bodyPr wrap="none" rtlCol="0">
            <a:spAutoFit/>
          </a:bodyPr>
          <a:lstStyle/>
          <a:p>
            <a:r>
              <a:rPr kumimoji="1" lang="en-US" altLang="zh-CN" sz="3200" dirty="0">
                <a:solidFill>
                  <a:srgbClr val="1856FF"/>
                </a:solidFill>
                <a:latin typeface="Microsoft YaHei" panose="020B0503020204020204" pitchFamily="34" charset="-122"/>
                <a:ea typeface="Microsoft YaHei" panose="020B0503020204020204" pitchFamily="34" charset="-122"/>
              </a:rPr>
              <a:t>*</a:t>
            </a:r>
            <a:endParaRPr kumimoji="1" lang="zh-CN" altLang="en-US" sz="3200" dirty="0">
              <a:solidFill>
                <a:srgbClr val="1856FF"/>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303969C-C59B-1578-0FDE-EE611CED1E79}"/>
              </a:ext>
            </a:extLst>
          </p:cNvPr>
          <p:cNvSpPr txBox="1"/>
          <p:nvPr/>
        </p:nvSpPr>
        <p:spPr>
          <a:xfrm>
            <a:off x="9346574" y="3446391"/>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4" name="表格 3">
            <a:extLst>
              <a:ext uri="{FF2B5EF4-FFF2-40B4-BE49-F238E27FC236}">
                <a16:creationId xmlns:a16="http://schemas.microsoft.com/office/drawing/2014/main" id="{42C49714-3842-C6FD-F48E-E99F24F4123B}"/>
              </a:ext>
            </a:extLst>
          </p:cNvPr>
          <p:cNvGraphicFramePr>
            <a:graphicFrameLocks noGrp="1"/>
          </p:cNvGraphicFramePr>
          <p:nvPr>
            <p:extLst>
              <p:ext uri="{D42A27DB-BD31-4B8C-83A1-F6EECF244321}">
                <p14:modId xmlns:p14="http://schemas.microsoft.com/office/powerpoint/2010/main" val="3046674265"/>
              </p:ext>
            </p:extLst>
          </p:nvPr>
        </p:nvGraphicFramePr>
        <p:xfrm>
          <a:off x="7668096" y="3168001"/>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cxnSp>
        <p:nvCxnSpPr>
          <p:cNvPr id="9" name="直線單箭頭接點 35">
            <a:extLst>
              <a:ext uri="{FF2B5EF4-FFF2-40B4-BE49-F238E27FC236}">
                <a16:creationId xmlns:a16="http://schemas.microsoft.com/office/drawing/2014/main" id="{5511AFE2-AC4A-AE94-FFB1-EC1173E50A4D}"/>
              </a:ext>
            </a:extLst>
          </p:cNvPr>
          <p:cNvCxnSpPr/>
          <p:nvPr/>
        </p:nvCxnSpPr>
        <p:spPr>
          <a:xfrm>
            <a:off x="3486648" y="3760219"/>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E445305-67B5-DBBA-78C6-2DA7C94CC57C}"/>
                  </a:ext>
                </a:extLst>
              </p:cNvPr>
              <p:cNvSpPr txBox="1"/>
              <p:nvPr/>
            </p:nvSpPr>
            <p:spPr>
              <a:xfrm>
                <a:off x="1031189" y="5705824"/>
                <a:ext cx="10482390" cy="461665"/>
              </a:xfrm>
              <a:prstGeom prst="rect">
                <a:avLst/>
              </a:prstGeom>
              <a:noFill/>
            </p:spPr>
            <p:txBody>
              <a:bodyPr wrap="square">
                <a:spAutoFit/>
              </a:bodyPr>
              <a:lstStyle/>
              <a:p>
                <a:pPr algn="ctr"/>
                <a14:m>
                  <m:oMath xmlns:m="http://schemas.openxmlformats.org/officeDocument/2006/math">
                    <m:r>
                      <a:rPr lang="en-US" altLang="zh-CN" sz="2400" b="0" i="1" smtClean="0">
                        <a:solidFill>
                          <a:srgbClr val="1856FF"/>
                        </a:solidFill>
                        <a:latin typeface="Cambria Math" panose="02040503050406030204" pitchFamily="18" charset="0"/>
                        <a:ea typeface="微软雅黑" panose="020B0503020204020204" pitchFamily="34" charset="-122"/>
                      </a:rPr>
                      <m:t>𝐹</m:t>
                    </m:r>
                    <m:d>
                      <m:dPr>
                        <m:begChr m:val="["/>
                        <m:endChr m:val="]"/>
                        <m:ctrlPr>
                          <a:rPr lang="en-US" altLang="zh-TW" sz="2400" b="0" i="1" smtClean="0">
                            <a:solidFill>
                              <a:srgbClr val="1856FF"/>
                            </a:solidFill>
                            <a:latin typeface="Cambria Math" panose="02040503050406030204" pitchFamily="18" charset="0"/>
                            <a:ea typeface="微软雅黑" panose="020B0503020204020204" pitchFamily="34" charset="-122"/>
                          </a:rPr>
                        </m:ctrlPr>
                      </m:dPr>
                      <m:e>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1</m:t>
                        </m:r>
                      </m:e>
                    </m:d>
                    <m:r>
                      <a:rPr lang="en-US" altLang="zh-TW" sz="2400" b="0" i="1" smtClean="0">
                        <a:solidFill>
                          <a:srgbClr val="1856FF"/>
                        </a:solidFill>
                        <a:latin typeface="Cambria Math" charset="0"/>
                        <a:ea typeface="微软雅黑" panose="020B0503020204020204" pitchFamily="34" charset="-122"/>
                      </a:rPr>
                      <m:t>=0∗1+0∗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+0∗0+0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solidFill>
                          <a:srgbClr val="1856FF"/>
                        </a:solidFill>
                        <a:latin typeface="Cambria Math" panose="02040503050406030204" pitchFamily="18" charset="0"/>
                        <a:ea typeface="微软雅黑" panose="020B0503020204020204" pitchFamily="34" charset="-122"/>
                      </a:rPr>
                      <m:t>1</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solidFill>
                          <a:srgbClr val="1856FF"/>
                        </a:solidFill>
                        <a:latin typeface="Cambria Math" panose="02040503050406030204" pitchFamily="18" charset="0"/>
                        <a:ea typeface="微软雅黑" panose="020B0503020204020204" pitchFamily="34" charset="-122"/>
                      </a:rPr>
                      <m:t>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1=0</m:t>
                    </m:r>
                  </m:oMath>
                </a14:m>
                <a:endParaRPr lang="en-US" altLang="zh-CN" sz="2400" dirty="0">
                  <a:solidFill>
                    <a:srgbClr val="1856FF"/>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DE445305-67B5-DBBA-78C6-2DA7C94CC57C}"/>
                  </a:ext>
                </a:extLst>
              </p:cNvPr>
              <p:cNvSpPr txBox="1">
                <a:spLocks noRot="1" noChangeAspect="1" noMove="1" noResize="1" noEditPoints="1" noAdjustHandles="1" noChangeArrowheads="1" noChangeShapeType="1" noTextEdit="1"/>
              </p:cNvSpPr>
              <p:nvPr/>
            </p:nvSpPr>
            <p:spPr>
              <a:xfrm>
                <a:off x="1031189" y="5705824"/>
                <a:ext cx="10482390" cy="461665"/>
              </a:xfrm>
              <a:prstGeom prst="rect">
                <a:avLst/>
              </a:prstGeom>
              <a:blipFill>
                <a:blip r:embed="rId3"/>
                <a:stretch>
                  <a:fillRect t="-10526" b="-28947"/>
                </a:stretch>
              </a:blipFill>
            </p:spPr>
            <p:txBody>
              <a:bodyPr/>
              <a:lstStyle/>
              <a:p>
                <a:r>
                  <a:rPr lang="zh-CN" altLang="en-US">
                    <a:noFill/>
                  </a:rPr>
                  <a:t> </a:t>
                </a:r>
              </a:p>
            </p:txBody>
          </p:sp>
        </mc:Fallback>
      </mc:AlternateContent>
      <p:graphicFrame>
        <p:nvGraphicFramePr>
          <p:cNvPr id="11" name="表格 10">
            <a:extLst>
              <a:ext uri="{FF2B5EF4-FFF2-40B4-BE49-F238E27FC236}">
                <a16:creationId xmlns:a16="http://schemas.microsoft.com/office/drawing/2014/main" id="{9354D90F-CB7A-C670-C598-97DB6226B240}"/>
              </a:ext>
            </a:extLst>
          </p:cNvPr>
          <p:cNvGraphicFramePr>
            <a:graphicFrameLocks noGrp="1"/>
          </p:cNvGraphicFramePr>
          <p:nvPr>
            <p:extLst>
              <p:ext uri="{D42A27DB-BD31-4B8C-83A1-F6EECF244321}">
                <p14:modId xmlns:p14="http://schemas.microsoft.com/office/powerpoint/2010/main" val="3429380110"/>
              </p:ext>
            </p:extLst>
          </p:nvPr>
        </p:nvGraphicFramePr>
        <p:xfrm>
          <a:off x="916753" y="2655749"/>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12" name="表格 11">
            <a:extLst>
              <a:ext uri="{FF2B5EF4-FFF2-40B4-BE49-F238E27FC236}">
                <a16:creationId xmlns:a16="http://schemas.microsoft.com/office/drawing/2014/main" id="{73CABCB3-DC16-5BEB-C630-C0ED44D0A526}"/>
              </a:ext>
            </a:extLst>
          </p:cNvPr>
          <p:cNvGraphicFramePr>
            <a:graphicFrameLocks noGrp="1"/>
          </p:cNvGraphicFramePr>
          <p:nvPr>
            <p:extLst>
              <p:ext uri="{D42A27DB-BD31-4B8C-83A1-F6EECF244321}">
                <p14:modId xmlns:p14="http://schemas.microsoft.com/office/powerpoint/2010/main" val="1109824664"/>
              </p:ext>
            </p:extLst>
          </p:nvPr>
        </p:nvGraphicFramePr>
        <p:xfrm>
          <a:off x="4308810" y="2655749"/>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graphicFrame>
        <p:nvGraphicFramePr>
          <p:cNvPr id="13" name="表格 12">
            <a:extLst>
              <a:ext uri="{FF2B5EF4-FFF2-40B4-BE49-F238E27FC236}">
                <a16:creationId xmlns:a16="http://schemas.microsoft.com/office/drawing/2014/main" id="{AB0E5B14-1B81-0800-EC2D-A292E2CB12CC}"/>
              </a:ext>
            </a:extLst>
          </p:cNvPr>
          <p:cNvGraphicFramePr>
            <a:graphicFrameLocks noGrp="1"/>
          </p:cNvGraphicFramePr>
          <p:nvPr>
            <p:extLst>
              <p:ext uri="{D42A27DB-BD31-4B8C-83A1-F6EECF244321}">
                <p14:modId xmlns:p14="http://schemas.microsoft.com/office/powerpoint/2010/main" val="4290062975"/>
              </p:ext>
            </p:extLst>
          </p:nvPr>
        </p:nvGraphicFramePr>
        <p:xfrm>
          <a:off x="10111789" y="2780016"/>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278462"/>
                  </a:ext>
                </a:extLst>
              </a:tr>
            </a:tbl>
          </a:graphicData>
        </a:graphic>
      </p:graphicFrame>
      <p:sp>
        <p:nvSpPr>
          <p:cNvPr id="18" name="文字方塊 55">
            <a:extLst>
              <a:ext uri="{FF2B5EF4-FFF2-40B4-BE49-F238E27FC236}">
                <a16:creationId xmlns:a16="http://schemas.microsoft.com/office/drawing/2014/main" id="{1A75A407-88A4-6708-1BE6-6E84616A2F55}"/>
              </a:ext>
            </a:extLst>
          </p:cNvPr>
          <p:cNvSpPr txBox="1"/>
          <p:nvPr/>
        </p:nvSpPr>
        <p:spPr>
          <a:xfrm>
            <a:off x="4063775" y="2078049"/>
            <a:ext cx="215999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 image </a:t>
            </a:r>
            <a:endParaRPr lang="en-US" altLang="zh-TW" sz="2000" dirty="0">
              <a:latin typeface="微软雅黑" panose="020B0503020204020204" pitchFamily="34" charset="-122"/>
              <a:ea typeface="微软雅黑" panose="020B0503020204020204" pitchFamily="34" charset="-122"/>
            </a:endParaRPr>
          </a:p>
        </p:txBody>
      </p:sp>
      <p:sp>
        <p:nvSpPr>
          <p:cNvPr id="19" name="文字方塊 55">
            <a:extLst>
              <a:ext uri="{FF2B5EF4-FFF2-40B4-BE49-F238E27FC236}">
                <a16:creationId xmlns:a16="http://schemas.microsoft.com/office/drawing/2014/main" id="{EE250F99-33E3-0432-47F7-6397FA4CFD09}"/>
              </a:ext>
            </a:extLst>
          </p:cNvPr>
          <p:cNvSpPr txBox="1"/>
          <p:nvPr/>
        </p:nvSpPr>
        <p:spPr>
          <a:xfrm>
            <a:off x="6832050" y="2078049"/>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Convolution kernel</a:t>
            </a:r>
            <a:endParaRPr lang="zh-TW" altLang="en-US" sz="2000" dirty="0">
              <a:latin typeface="微软雅黑" panose="020B0503020204020204" pitchFamily="34" charset="-122"/>
              <a:ea typeface="微软雅黑" panose="020B0503020204020204" pitchFamily="34" charset="-122"/>
            </a:endParaRPr>
          </a:p>
        </p:txBody>
      </p:sp>
      <p:sp>
        <p:nvSpPr>
          <p:cNvPr id="20" name="文字方塊 55">
            <a:extLst>
              <a:ext uri="{FF2B5EF4-FFF2-40B4-BE49-F238E27FC236}">
                <a16:creationId xmlns:a16="http://schemas.microsoft.com/office/drawing/2014/main" id="{3181984C-04C0-F592-4699-60ED55060984}"/>
              </a:ext>
            </a:extLst>
          </p:cNvPr>
          <p:cNvSpPr txBox="1"/>
          <p:nvPr/>
        </p:nvSpPr>
        <p:spPr>
          <a:xfrm>
            <a:off x="10162933" y="2078049"/>
            <a:ext cx="1732644"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Feature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
        <p:nvSpPr>
          <p:cNvPr id="5" name="矩形 4">
            <a:extLst>
              <a:ext uri="{FF2B5EF4-FFF2-40B4-BE49-F238E27FC236}">
                <a16:creationId xmlns:a16="http://schemas.microsoft.com/office/drawing/2014/main" id="{DB0597BA-FAEA-28DB-646E-2C1E4EC2A0F2}"/>
              </a:ext>
            </a:extLst>
          </p:cNvPr>
          <p:cNvSpPr/>
          <p:nvPr/>
        </p:nvSpPr>
        <p:spPr>
          <a:xfrm>
            <a:off x="664776" y="951448"/>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D85A45A7-DE3A-5725-77B5-2920A0EDCFEF}"/>
              </a:ext>
            </a:extLst>
          </p:cNvPr>
          <p:cNvSpPr txBox="1"/>
          <p:nvPr/>
        </p:nvSpPr>
        <p:spPr>
          <a:xfrm>
            <a:off x="664777" y="958122"/>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03410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文本框 1">
            <a:extLst>
              <a:ext uri="{FF2B5EF4-FFF2-40B4-BE49-F238E27FC236}">
                <a16:creationId xmlns:a16="http://schemas.microsoft.com/office/drawing/2014/main" id="{C259D289-944D-A674-D04F-D33F772DA667}"/>
              </a:ext>
            </a:extLst>
          </p:cNvPr>
          <p:cNvSpPr txBox="1"/>
          <p:nvPr/>
        </p:nvSpPr>
        <p:spPr>
          <a:xfrm>
            <a:off x="6763666" y="3594811"/>
            <a:ext cx="372218" cy="584775"/>
          </a:xfrm>
          <a:prstGeom prst="rect">
            <a:avLst/>
          </a:prstGeom>
          <a:noFill/>
        </p:spPr>
        <p:txBody>
          <a:bodyPr wrap="none" rtlCol="0">
            <a:spAutoFit/>
          </a:bodyPr>
          <a:lstStyle/>
          <a:p>
            <a:r>
              <a:rPr kumimoji="1" lang="en-US" altLang="zh-CN" sz="3200" dirty="0">
                <a:solidFill>
                  <a:srgbClr val="1856FF"/>
                </a:solidFill>
                <a:latin typeface="Microsoft YaHei" panose="020B0503020204020204" pitchFamily="34" charset="-122"/>
                <a:ea typeface="Microsoft YaHei" panose="020B0503020204020204" pitchFamily="34" charset="-122"/>
              </a:rPr>
              <a:t>*</a:t>
            </a:r>
            <a:endParaRPr kumimoji="1" lang="zh-CN" altLang="en-US" sz="3200" dirty="0">
              <a:solidFill>
                <a:srgbClr val="1856FF"/>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F3BAE759-A973-BD0B-E850-4085D365A63F}"/>
              </a:ext>
            </a:extLst>
          </p:cNvPr>
          <p:cNvSpPr txBox="1"/>
          <p:nvPr/>
        </p:nvSpPr>
        <p:spPr>
          <a:xfrm>
            <a:off x="9202191" y="3476275"/>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4" name="表格 3">
            <a:extLst>
              <a:ext uri="{FF2B5EF4-FFF2-40B4-BE49-F238E27FC236}">
                <a16:creationId xmlns:a16="http://schemas.microsoft.com/office/drawing/2014/main" id="{F1A5C8E2-5556-A346-0927-8AF111E085D1}"/>
              </a:ext>
            </a:extLst>
          </p:cNvPr>
          <p:cNvGraphicFramePr>
            <a:graphicFrameLocks noGrp="1"/>
          </p:cNvGraphicFramePr>
          <p:nvPr>
            <p:extLst>
              <p:ext uri="{D42A27DB-BD31-4B8C-83A1-F6EECF244321}">
                <p14:modId xmlns:p14="http://schemas.microsoft.com/office/powerpoint/2010/main" val="2038114913"/>
              </p:ext>
            </p:extLst>
          </p:nvPr>
        </p:nvGraphicFramePr>
        <p:xfrm>
          <a:off x="7523713" y="3197885"/>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cxnSp>
        <p:nvCxnSpPr>
          <p:cNvPr id="9" name="直線單箭頭接點 35">
            <a:extLst>
              <a:ext uri="{FF2B5EF4-FFF2-40B4-BE49-F238E27FC236}">
                <a16:creationId xmlns:a16="http://schemas.microsoft.com/office/drawing/2014/main" id="{DE6B8E03-82D9-5915-14BF-BBFFB40B0080}"/>
              </a:ext>
            </a:extLst>
          </p:cNvPr>
          <p:cNvCxnSpPr/>
          <p:nvPr/>
        </p:nvCxnSpPr>
        <p:spPr>
          <a:xfrm>
            <a:off x="3342265" y="3790103"/>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9CD574-28C5-D586-D668-A86F7218E0AE}"/>
                  </a:ext>
                </a:extLst>
              </p:cNvPr>
              <p:cNvSpPr txBox="1"/>
              <p:nvPr/>
            </p:nvSpPr>
            <p:spPr>
              <a:xfrm>
                <a:off x="886806" y="5735708"/>
                <a:ext cx="10482390" cy="461665"/>
              </a:xfrm>
              <a:prstGeom prst="rect">
                <a:avLst/>
              </a:prstGeom>
              <a:noFill/>
            </p:spPr>
            <p:txBody>
              <a:bodyPr wrap="square">
                <a:spAutoFit/>
              </a:bodyPr>
              <a:lstStyle/>
              <a:p>
                <a:pPr algn="ctr"/>
                <a14:m>
                  <m:oMath xmlns:m="http://schemas.openxmlformats.org/officeDocument/2006/math">
                    <m:r>
                      <a:rPr lang="en-US" altLang="zh-CN" sz="2400" b="0" i="1" smtClean="0">
                        <a:solidFill>
                          <a:srgbClr val="1856FF"/>
                        </a:solidFill>
                        <a:latin typeface="Cambria Math" panose="02040503050406030204" pitchFamily="18" charset="0"/>
                        <a:ea typeface="微软雅黑" panose="020B0503020204020204" pitchFamily="34" charset="-122"/>
                      </a:rPr>
                      <m:t>𝐹</m:t>
                    </m:r>
                    <m:d>
                      <m:dPr>
                        <m:begChr m:val="["/>
                        <m:endChr m:val="]"/>
                        <m:ctrlPr>
                          <a:rPr lang="en-US" altLang="zh-TW" sz="2400" b="0" i="1" smtClean="0">
                            <a:solidFill>
                              <a:srgbClr val="1856FF"/>
                            </a:solidFill>
                            <a:latin typeface="Cambria Math" panose="02040503050406030204" pitchFamily="18" charset="0"/>
                            <a:ea typeface="微软雅黑" panose="020B0503020204020204" pitchFamily="34" charset="-122"/>
                          </a:rPr>
                        </m:ctrlPr>
                      </m:dPr>
                      <m:e>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2</m:t>
                        </m:r>
                      </m:e>
                    </m:d>
                    <m:r>
                      <a:rPr lang="en-US" altLang="zh-TW" sz="2400" b="0" i="1" smtClean="0">
                        <a:solidFill>
                          <a:srgbClr val="1856FF"/>
                        </a:solidFill>
                        <a:latin typeface="Cambria Math" charset="0"/>
                        <a:ea typeface="微软雅黑" panose="020B0503020204020204" pitchFamily="34" charset="-122"/>
                      </a:rPr>
                      <m:t>=0∗1+0∗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+0∗0+</m:t>
                    </m:r>
                    <m:r>
                      <a:rPr lang="en-US" altLang="zh-CN" sz="2400" b="0" i="0" smtClean="0">
                        <a:solidFill>
                          <a:srgbClr val="1856FF"/>
                        </a:solidFill>
                        <a:latin typeface="Cambria Math" panose="02040503050406030204" pitchFamily="18" charset="0"/>
                        <a:ea typeface="微软雅黑" panose="020B0503020204020204" pitchFamily="34" charset="-122"/>
                      </a:rPr>
                      <m:t>1</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dirty="0">
                        <a:solidFill>
                          <a:srgbClr val="1856FF"/>
                        </a:solidFill>
                        <a:latin typeface="Cambria Math" panose="02040503050406030204" pitchFamily="18" charset="0"/>
                        <a:ea typeface="微软雅黑" panose="020B0503020204020204" pitchFamily="34" charset="-122"/>
                      </a:rPr>
                      <m:t>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dirty="0">
                        <a:solidFill>
                          <a:srgbClr val="1856FF"/>
                        </a:solidFill>
                        <a:latin typeface="Cambria Math" panose="02040503050406030204" pitchFamily="18" charset="0"/>
                        <a:ea typeface="微软雅黑" panose="020B0503020204020204" pitchFamily="34" charset="-122"/>
                      </a:rPr>
                      <m:t>1</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1=1</m:t>
                    </m:r>
                  </m:oMath>
                </a14:m>
                <a:endParaRPr lang="en-US" altLang="zh-CN" sz="2400" dirty="0">
                  <a:solidFill>
                    <a:srgbClr val="1856FF"/>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A59CD574-28C5-D586-D668-A86F7218E0AE}"/>
                  </a:ext>
                </a:extLst>
              </p:cNvPr>
              <p:cNvSpPr txBox="1">
                <a:spLocks noRot="1" noChangeAspect="1" noMove="1" noResize="1" noEditPoints="1" noAdjustHandles="1" noChangeArrowheads="1" noChangeShapeType="1" noTextEdit="1"/>
              </p:cNvSpPr>
              <p:nvPr/>
            </p:nvSpPr>
            <p:spPr>
              <a:xfrm>
                <a:off x="886806" y="5735708"/>
                <a:ext cx="10482390" cy="461665"/>
              </a:xfrm>
              <a:prstGeom prst="rect">
                <a:avLst/>
              </a:prstGeom>
              <a:blipFill>
                <a:blip r:embed="rId3"/>
                <a:stretch>
                  <a:fillRect t="-10526" b="-28947"/>
                </a:stretch>
              </a:blipFill>
            </p:spPr>
            <p:txBody>
              <a:bodyPr/>
              <a:lstStyle/>
              <a:p>
                <a:r>
                  <a:rPr lang="zh-CN" altLang="en-US">
                    <a:noFill/>
                  </a:rPr>
                  <a:t> </a:t>
                </a:r>
              </a:p>
            </p:txBody>
          </p:sp>
        </mc:Fallback>
      </mc:AlternateContent>
      <p:graphicFrame>
        <p:nvGraphicFramePr>
          <p:cNvPr id="11" name="表格 10">
            <a:extLst>
              <a:ext uri="{FF2B5EF4-FFF2-40B4-BE49-F238E27FC236}">
                <a16:creationId xmlns:a16="http://schemas.microsoft.com/office/drawing/2014/main" id="{D8BD40FF-7487-240C-736D-6BEC4F2FBDC4}"/>
              </a:ext>
            </a:extLst>
          </p:cNvPr>
          <p:cNvGraphicFramePr>
            <a:graphicFrameLocks noGrp="1"/>
          </p:cNvGraphicFramePr>
          <p:nvPr>
            <p:extLst>
              <p:ext uri="{D42A27DB-BD31-4B8C-83A1-F6EECF244321}">
                <p14:modId xmlns:p14="http://schemas.microsoft.com/office/powerpoint/2010/main" val="4017844853"/>
              </p:ext>
            </p:extLst>
          </p:nvPr>
        </p:nvGraphicFramePr>
        <p:xfrm>
          <a:off x="772370" y="2685633"/>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12" name="表格 11">
            <a:extLst>
              <a:ext uri="{FF2B5EF4-FFF2-40B4-BE49-F238E27FC236}">
                <a16:creationId xmlns:a16="http://schemas.microsoft.com/office/drawing/2014/main" id="{BCD561E4-62D2-9172-F4F7-E92AC1DDEE8B}"/>
              </a:ext>
            </a:extLst>
          </p:cNvPr>
          <p:cNvGraphicFramePr>
            <a:graphicFrameLocks noGrp="1"/>
          </p:cNvGraphicFramePr>
          <p:nvPr>
            <p:extLst>
              <p:ext uri="{D42A27DB-BD31-4B8C-83A1-F6EECF244321}">
                <p14:modId xmlns:p14="http://schemas.microsoft.com/office/powerpoint/2010/main" val="1284772494"/>
              </p:ext>
            </p:extLst>
          </p:nvPr>
        </p:nvGraphicFramePr>
        <p:xfrm>
          <a:off x="4164427" y="2685633"/>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graphicFrame>
        <p:nvGraphicFramePr>
          <p:cNvPr id="13" name="表格 12">
            <a:extLst>
              <a:ext uri="{FF2B5EF4-FFF2-40B4-BE49-F238E27FC236}">
                <a16:creationId xmlns:a16="http://schemas.microsoft.com/office/drawing/2014/main" id="{3675FB18-2F2E-EEE1-70DA-F1AA8F02BFAE}"/>
              </a:ext>
            </a:extLst>
          </p:cNvPr>
          <p:cNvGraphicFramePr>
            <a:graphicFrameLocks noGrp="1"/>
          </p:cNvGraphicFramePr>
          <p:nvPr>
            <p:extLst>
              <p:ext uri="{D42A27DB-BD31-4B8C-83A1-F6EECF244321}">
                <p14:modId xmlns:p14="http://schemas.microsoft.com/office/powerpoint/2010/main" val="2189947975"/>
              </p:ext>
            </p:extLst>
          </p:nvPr>
        </p:nvGraphicFramePr>
        <p:xfrm>
          <a:off x="9967406" y="2809900"/>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278462"/>
                  </a:ext>
                </a:extLst>
              </a:tr>
            </a:tbl>
          </a:graphicData>
        </a:graphic>
      </p:graphicFrame>
      <p:sp>
        <p:nvSpPr>
          <p:cNvPr id="18" name="文字方塊 55">
            <a:extLst>
              <a:ext uri="{FF2B5EF4-FFF2-40B4-BE49-F238E27FC236}">
                <a16:creationId xmlns:a16="http://schemas.microsoft.com/office/drawing/2014/main" id="{2367E306-99BA-BAE2-3B07-EEBE4B7DC6BD}"/>
              </a:ext>
            </a:extLst>
          </p:cNvPr>
          <p:cNvSpPr txBox="1"/>
          <p:nvPr/>
        </p:nvSpPr>
        <p:spPr>
          <a:xfrm>
            <a:off x="4063775" y="2078049"/>
            <a:ext cx="215999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 image </a:t>
            </a:r>
            <a:endParaRPr lang="en-US" altLang="zh-TW" sz="2000" dirty="0">
              <a:latin typeface="微软雅黑" panose="020B0503020204020204" pitchFamily="34" charset="-122"/>
              <a:ea typeface="微软雅黑" panose="020B0503020204020204" pitchFamily="34" charset="-122"/>
            </a:endParaRPr>
          </a:p>
        </p:txBody>
      </p:sp>
      <p:sp>
        <p:nvSpPr>
          <p:cNvPr id="19" name="文字方塊 55">
            <a:extLst>
              <a:ext uri="{FF2B5EF4-FFF2-40B4-BE49-F238E27FC236}">
                <a16:creationId xmlns:a16="http://schemas.microsoft.com/office/drawing/2014/main" id="{7DC04141-0FB2-B406-552F-159A8461F2CC}"/>
              </a:ext>
            </a:extLst>
          </p:cNvPr>
          <p:cNvSpPr txBox="1"/>
          <p:nvPr/>
        </p:nvSpPr>
        <p:spPr>
          <a:xfrm>
            <a:off x="6832050" y="2078049"/>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Convolution kernel</a:t>
            </a:r>
            <a:endParaRPr lang="zh-TW" altLang="en-US" sz="2000" dirty="0">
              <a:latin typeface="微软雅黑" panose="020B0503020204020204" pitchFamily="34" charset="-122"/>
              <a:ea typeface="微软雅黑" panose="020B0503020204020204" pitchFamily="34" charset="-122"/>
            </a:endParaRPr>
          </a:p>
        </p:txBody>
      </p:sp>
      <p:sp>
        <p:nvSpPr>
          <p:cNvPr id="20" name="文字方塊 55">
            <a:extLst>
              <a:ext uri="{FF2B5EF4-FFF2-40B4-BE49-F238E27FC236}">
                <a16:creationId xmlns:a16="http://schemas.microsoft.com/office/drawing/2014/main" id="{70BDDF80-75D4-AE1F-FFB9-24B2A5730BD6}"/>
              </a:ext>
            </a:extLst>
          </p:cNvPr>
          <p:cNvSpPr txBox="1"/>
          <p:nvPr/>
        </p:nvSpPr>
        <p:spPr>
          <a:xfrm>
            <a:off x="10162933" y="2078049"/>
            <a:ext cx="1732644"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Feature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
        <p:nvSpPr>
          <p:cNvPr id="5" name="矩形 4">
            <a:extLst>
              <a:ext uri="{FF2B5EF4-FFF2-40B4-BE49-F238E27FC236}">
                <a16:creationId xmlns:a16="http://schemas.microsoft.com/office/drawing/2014/main" id="{F550ABCC-D3CB-74B5-F1D2-4BC4C181959E}"/>
              </a:ext>
            </a:extLst>
          </p:cNvPr>
          <p:cNvSpPr/>
          <p:nvPr/>
        </p:nvSpPr>
        <p:spPr>
          <a:xfrm>
            <a:off x="664776" y="951448"/>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56DE4806-D02C-EC33-B84E-18D7353F51D7}"/>
              </a:ext>
            </a:extLst>
          </p:cNvPr>
          <p:cNvSpPr txBox="1"/>
          <p:nvPr/>
        </p:nvSpPr>
        <p:spPr>
          <a:xfrm>
            <a:off x="664777" y="958122"/>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230122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文本框 1">
            <a:extLst>
              <a:ext uri="{FF2B5EF4-FFF2-40B4-BE49-F238E27FC236}">
                <a16:creationId xmlns:a16="http://schemas.microsoft.com/office/drawing/2014/main" id="{A9AE025A-5401-084A-8258-EA6A90FFDE0D}"/>
              </a:ext>
            </a:extLst>
          </p:cNvPr>
          <p:cNvSpPr txBox="1"/>
          <p:nvPr/>
        </p:nvSpPr>
        <p:spPr>
          <a:xfrm>
            <a:off x="6763666" y="3696410"/>
            <a:ext cx="372218" cy="584775"/>
          </a:xfrm>
          <a:prstGeom prst="rect">
            <a:avLst/>
          </a:prstGeom>
          <a:noFill/>
        </p:spPr>
        <p:txBody>
          <a:bodyPr wrap="none" rtlCol="0">
            <a:spAutoFit/>
          </a:bodyPr>
          <a:lstStyle/>
          <a:p>
            <a:r>
              <a:rPr kumimoji="1" lang="en-US" altLang="zh-CN" sz="3200" dirty="0">
                <a:solidFill>
                  <a:srgbClr val="1856FF"/>
                </a:solidFill>
                <a:latin typeface="Microsoft YaHei" panose="020B0503020204020204" pitchFamily="34" charset="-122"/>
                <a:ea typeface="Microsoft YaHei" panose="020B0503020204020204" pitchFamily="34" charset="-122"/>
              </a:rPr>
              <a:t>*</a:t>
            </a:r>
            <a:endParaRPr kumimoji="1" lang="zh-CN" altLang="en-US" sz="3200" dirty="0">
              <a:solidFill>
                <a:srgbClr val="1856FF"/>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D9316F43-DB4C-DFF1-751F-59FF997ECD00}"/>
              </a:ext>
            </a:extLst>
          </p:cNvPr>
          <p:cNvSpPr txBox="1"/>
          <p:nvPr/>
        </p:nvSpPr>
        <p:spPr>
          <a:xfrm>
            <a:off x="9202191" y="3577874"/>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4" name="表格 3">
            <a:extLst>
              <a:ext uri="{FF2B5EF4-FFF2-40B4-BE49-F238E27FC236}">
                <a16:creationId xmlns:a16="http://schemas.microsoft.com/office/drawing/2014/main" id="{A2A79C95-B8D3-0AF7-0238-26FDA481C0C9}"/>
              </a:ext>
            </a:extLst>
          </p:cNvPr>
          <p:cNvGraphicFramePr>
            <a:graphicFrameLocks noGrp="1"/>
          </p:cNvGraphicFramePr>
          <p:nvPr>
            <p:extLst>
              <p:ext uri="{D42A27DB-BD31-4B8C-83A1-F6EECF244321}">
                <p14:modId xmlns:p14="http://schemas.microsoft.com/office/powerpoint/2010/main" val="2945209915"/>
              </p:ext>
            </p:extLst>
          </p:nvPr>
        </p:nvGraphicFramePr>
        <p:xfrm>
          <a:off x="7523713" y="3299484"/>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5" name="表格 4">
            <a:extLst>
              <a:ext uri="{FF2B5EF4-FFF2-40B4-BE49-F238E27FC236}">
                <a16:creationId xmlns:a16="http://schemas.microsoft.com/office/drawing/2014/main" id="{D94BA5FF-EFC2-3950-A7AB-086A74A325AB}"/>
              </a:ext>
            </a:extLst>
          </p:cNvPr>
          <p:cNvGraphicFramePr>
            <a:graphicFrameLocks noGrp="1"/>
          </p:cNvGraphicFramePr>
          <p:nvPr>
            <p:extLst>
              <p:ext uri="{D42A27DB-BD31-4B8C-83A1-F6EECF244321}">
                <p14:modId xmlns:p14="http://schemas.microsoft.com/office/powerpoint/2010/main" val="2297657245"/>
              </p:ext>
            </p:extLst>
          </p:nvPr>
        </p:nvGraphicFramePr>
        <p:xfrm>
          <a:off x="9967406" y="2911499"/>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278462"/>
                  </a:ext>
                </a:extLst>
              </a:tr>
            </a:tbl>
          </a:graphicData>
        </a:graphic>
      </p:graphicFrame>
      <p:cxnSp>
        <p:nvCxnSpPr>
          <p:cNvPr id="10" name="直線單箭頭接點 35">
            <a:extLst>
              <a:ext uri="{FF2B5EF4-FFF2-40B4-BE49-F238E27FC236}">
                <a16:creationId xmlns:a16="http://schemas.microsoft.com/office/drawing/2014/main" id="{555EEFA2-A46E-BCE4-2D6B-A205DFD811B1}"/>
              </a:ext>
            </a:extLst>
          </p:cNvPr>
          <p:cNvCxnSpPr/>
          <p:nvPr/>
        </p:nvCxnSpPr>
        <p:spPr>
          <a:xfrm>
            <a:off x="3342265" y="3891702"/>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F8FDD-8E21-08C5-D24E-0316E3BF74BF}"/>
                  </a:ext>
                </a:extLst>
              </p:cNvPr>
              <p:cNvSpPr txBox="1"/>
              <p:nvPr/>
            </p:nvSpPr>
            <p:spPr>
              <a:xfrm>
                <a:off x="886806" y="5837307"/>
                <a:ext cx="10482390" cy="461665"/>
              </a:xfrm>
              <a:prstGeom prst="rect">
                <a:avLst/>
              </a:prstGeom>
              <a:noFill/>
            </p:spPr>
            <p:txBody>
              <a:bodyPr wrap="square">
                <a:spAutoFit/>
              </a:bodyPr>
              <a:lstStyle/>
              <a:p>
                <a:pPr algn="ctr"/>
                <a14:m>
                  <m:oMath xmlns:m="http://schemas.openxmlformats.org/officeDocument/2006/math">
                    <m:r>
                      <a:rPr lang="en-US" altLang="zh-CN" sz="2400" b="0" i="1" smtClean="0">
                        <a:solidFill>
                          <a:srgbClr val="1856FF"/>
                        </a:solidFill>
                        <a:latin typeface="Cambria Math" panose="02040503050406030204" pitchFamily="18" charset="0"/>
                        <a:ea typeface="微软雅黑" panose="020B0503020204020204" pitchFamily="34" charset="-122"/>
                      </a:rPr>
                      <m:t>𝐹</m:t>
                    </m:r>
                    <m:d>
                      <m:dPr>
                        <m:begChr m:val="["/>
                        <m:endChr m:val="]"/>
                        <m:ctrlPr>
                          <a:rPr lang="en-US" altLang="zh-TW" sz="2400" b="0" i="1" smtClean="0">
                            <a:solidFill>
                              <a:srgbClr val="1856FF"/>
                            </a:solidFill>
                            <a:latin typeface="Cambria Math" panose="02040503050406030204" pitchFamily="18" charset="0"/>
                            <a:ea typeface="微软雅黑" panose="020B0503020204020204" pitchFamily="34" charset="-122"/>
                          </a:rPr>
                        </m:ctrlPr>
                      </m:dPr>
                      <m:e>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3</m:t>
                        </m:r>
                      </m:e>
                    </m:d>
                    <m:r>
                      <a:rPr lang="en-US" altLang="zh-TW" sz="2400" b="0" i="1" smtClean="0">
                        <a:solidFill>
                          <a:srgbClr val="1856FF"/>
                        </a:solidFill>
                        <a:latin typeface="Cambria Math" charset="0"/>
                        <a:ea typeface="微软雅黑" panose="020B0503020204020204" pitchFamily="34" charset="-122"/>
                      </a:rPr>
                      <m:t>=0∗1+0∗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∗0+</m:t>
                    </m:r>
                    <m:r>
                      <a:rPr lang="en-US" altLang="zh-CN" sz="2400" b="0" i="0" smtClean="0">
                        <a:solidFill>
                          <a:srgbClr val="1856FF"/>
                        </a:solidFill>
                        <a:latin typeface="Cambria Math" panose="02040503050406030204" pitchFamily="18" charset="0"/>
                        <a:ea typeface="微软雅黑" panose="020B0503020204020204" pitchFamily="34" charset="-122"/>
                      </a:rPr>
                      <m:t>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dirty="0">
                        <a:solidFill>
                          <a:srgbClr val="1856FF"/>
                        </a:solidFill>
                        <a:latin typeface="Cambria Math" panose="02040503050406030204" pitchFamily="18" charset="0"/>
                        <a:ea typeface="微软雅黑" panose="020B0503020204020204" pitchFamily="34" charset="-122"/>
                      </a:rPr>
                      <m:t>1</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dirty="0">
                        <a:solidFill>
                          <a:srgbClr val="1856FF"/>
                        </a:solidFill>
                        <a:latin typeface="Cambria Math" panose="02040503050406030204" pitchFamily="18" charset="0"/>
                        <a:ea typeface="微软雅黑" panose="020B0503020204020204" pitchFamily="34" charset="-122"/>
                      </a:rPr>
                      <m:t>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1=0</m:t>
                    </m:r>
                  </m:oMath>
                </a14:m>
                <a:endParaRPr lang="en-US" altLang="zh-CN" sz="2400" dirty="0">
                  <a:solidFill>
                    <a:srgbClr val="1856FF"/>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76CF8FDD-8E21-08C5-D24E-0316E3BF74BF}"/>
                  </a:ext>
                </a:extLst>
              </p:cNvPr>
              <p:cNvSpPr txBox="1">
                <a:spLocks noRot="1" noChangeAspect="1" noMove="1" noResize="1" noEditPoints="1" noAdjustHandles="1" noChangeArrowheads="1" noChangeShapeType="1" noTextEdit="1"/>
              </p:cNvSpPr>
              <p:nvPr/>
            </p:nvSpPr>
            <p:spPr>
              <a:xfrm>
                <a:off x="886806" y="5837307"/>
                <a:ext cx="10482390" cy="461665"/>
              </a:xfrm>
              <a:prstGeom prst="rect">
                <a:avLst/>
              </a:prstGeom>
              <a:blipFill>
                <a:blip r:embed="rId3"/>
                <a:stretch>
                  <a:fillRect t="-10667" b="-30667"/>
                </a:stretch>
              </a:blipFill>
            </p:spPr>
            <p:txBody>
              <a:bodyPr/>
              <a:lstStyle/>
              <a:p>
                <a:r>
                  <a:rPr lang="zh-CN" altLang="en-US">
                    <a:noFill/>
                  </a:rPr>
                  <a:t> </a:t>
                </a:r>
              </a:p>
            </p:txBody>
          </p:sp>
        </mc:Fallback>
      </mc:AlternateContent>
      <p:graphicFrame>
        <p:nvGraphicFramePr>
          <p:cNvPr id="12" name="表格 11">
            <a:extLst>
              <a:ext uri="{FF2B5EF4-FFF2-40B4-BE49-F238E27FC236}">
                <a16:creationId xmlns:a16="http://schemas.microsoft.com/office/drawing/2014/main" id="{AA389E41-1D78-9DD1-8CBA-C1CA9C20ACDC}"/>
              </a:ext>
            </a:extLst>
          </p:cNvPr>
          <p:cNvGraphicFramePr>
            <a:graphicFrameLocks noGrp="1"/>
          </p:cNvGraphicFramePr>
          <p:nvPr>
            <p:extLst>
              <p:ext uri="{D42A27DB-BD31-4B8C-83A1-F6EECF244321}">
                <p14:modId xmlns:p14="http://schemas.microsoft.com/office/powerpoint/2010/main" val="337814064"/>
              </p:ext>
            </p:extLst>
          </p:nvPr>
        </p:nvGraphicFramePr>
        <p:xfrm>
          <a:off x="772370" y="2787232"/>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13" name="表格 12">
            <a:extLst>
              <a:ext uri="{FF2B5EF4-FFF2-40B4-BE49-F238E27FC236}">
                <a16:creationId xmlns:a16="http://schemas.microsoft.com/office/drawing/2014/main" id="{CAAE9F3B-7BC9-DE52-2640-3378AA14D25A}"/>
              </a:ext>
            </a:extLst>
          </p:cNvPr>
          <p:cNvGraphicFramePr>
            <a:graphicFrameLocks noGrp="1"/>
          </p:cNvGraphicFramePr>
          <p:nvPr>
            <p:extLst>
              <p:ext uri="{D42A27DB-BD31-4B8C-83A1-F6EECF244321}">
                <p14:modId xmlns:p14="http://schemas.microsoft.com/office/powerpoint/2010/main" val="1580726703"/>
              </p:ext>
            </p:extLst>
          </p:nvPr>
        </p:nvGraphicFramePr>
        <p:xfrm>
          <a:off x="4164427" y="2787232"/>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sp>
        <p:nvSpPr>
          <p:cNvPr id="18" name="文字方塊 55">
            <a:extLst>
              <a:ext uri="{FF2B5EF4-FFF2-40B4-BE49-F238E27FC236}">
                <a16:creationId xmlns:a16="http://schemas.microsoft.com/office/drawing/2014/main" id="{38B35588-FA6F-79D5-D839-4513181E7AB9}"/>
              </a:ext>
            </a:extLst>
          </p:cNvPr>
          <p:cNvSpPr txBox="1"/>
          <p:nvPr/>
        </p:nvSpPr>
        <p:spPr>
          <a:xfrm>
            <a:off x="4063775" y="2135924"/>
            <a:ext cx="215999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 image </a:t>
            </a:r>
            <a:endParaRPr lang="en-US" altLang="zh-TW" sz="2000" dirty="0">
              <a:latin typeface="微软雅黑" panose="020B0503020204020204" pitchFamily="34" charset="-122"/>
              <a:ea typeface="微软雅黑" panose="020B0503020204020204" pitchFamily="34" charset="-122"/>
            </a:endParaRPr>
          </a:p>
        </p:txBody>
      </p:sp>
      <p:sp>
        <p:nvSpPr>
          <p:cNvPr id="19" name="文字方塊 55">
            <a:extLst>
              <a:ext uri="{FF2B5EF4-FFF2-40B4-BE49-F238E27FC236}">
                <a16:creationId xmlns:a16="http://schemas.microsoft.com/office/drawing/2014/main" id="{79AB7926-31FC-A41D-3C7D-D93D695A9415}"/>
              </a:ext>
            </a:extLst>
          </p:cNvPr>
          <p:cNvSpPr txBox="1"/>
          <p:nvPr/>
        </p:nvSpPr>
        <p:spPr>
          <a:xfrm>
            <a:off x="6832050" y="2135924"/>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Convolution kernel</a:t>
            </a:r>
            <a:endParaRPr lang="zh-TW" altLang="en-US" sz="2000" dirty="0">
              <a:latin typeface="微软雅黑" panose="020B0503020204020204" pitchFamily="34" charset="-122"/>
              <a:ea typeface="微软雅黑" panose="020B0503020204020204" pitchFamily="34" charset="-122"/>
            </a:endParaRPr>
          </a:p>
        </p:txBody>
      </p:sp>
      <p:sp>
        <p:nvSpPr>
          <p:cNvPr id="20" name="文字方塊 55">
            <a:extLst>
              <a:ext uri="{FF2B5EF4-FFF2-40B4-BE49-F238E27FC236}">
                <a16:creationId xmlns:a16="http://schemas.microsoft.com/office/drawing/2014/main" id="{BFBD998C-4152-B231-D6CD-A9333589A822}"/>
              </a:ext>
            </a:extLst>
          </p:cNvPr>
          <p:cNvSpPr txBox="1"/>
          <p:nvPr/>
        </p:nvSpPr>
        <p:spPr>
          <a:xfrm>
            <a:off x="10162933" y="2135924"/>
            <a:ext cx="1732644"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Feature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
        <p:nvSpPr>
          <p:cNvPr id="6" name="矩形 5">
            <a:extLst>
              <a:ext uri="{FF2B5EF4-FFF2-40B4-BE49-F238E27FC236}">
                <a16:creationId xmlns:a16="http://schemas.microsoft.com/office/drawing/2014/main" id="{6F37E193-EE56-B239-E071-8D11A5B98B8B}"/>
              </a:ext>
            </a:extLst>
          </p:cNvPr>
          <p:cNvSpPr/>
          <p:nvPr/>
        </p:nvSpPr>
        <p:spPr>
          <a:xfrm>
            <a:off x="664776" y="951448"/>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6CBE5CBE-3446-FE68-F8C0-64E00BDCCCA3}"/>
              </a:ext>
            </a:extLst>
          </p:cNvPr>
          <p:cNvSpPr txBox="1"/>
          <p:nvPr/>
        </p:nvSpPr>
        <p:spPr>
          <a:xfrm>
            <a:off x="664777" y="958122"/>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679807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文本框 1">
            <a:extLst>
              <a:ext uri="{FF2B5EF4-FFF2-40B4-BE49-F238E27FC236}">
                <a16:creationId xmlns:a16="http://schemas.microsoft.com/office/drawing/2014/main" id="{DBEA4606-7055-EB61-181B-924E5149385F}"/>
              </a:ext>
            </a:extLst>
          </p:cNvPr>
          <p:cNvSpPr txBox="1"/>
          <p:nvPr/>
        </p:nvSpPr>
        <p:spPr>
          <a:xfrm>
            <a:off x="6769642" y="3415516"/>
            <a:ext cx="372218" cy="584775"/>
          </a:xfrm>
          <a:prstGeom prst="rect">
            <a:avLst/>
          </a:prstGeom>
          <a:noFill/>
        </p:spPr>
        <p:txBody>
          <a:bodyPr wrap="none" rtlCol="0">
            <a:spAutoFit/>
          </a:bodyPr>
          <a:lstStyle/>
          <a:p>
            <a:r>
              <a:rPr kumimoji="1" lang="en-US" altLang="zh-CN" sz="3200" dirty="0">
                <a:solidFill>
                  <a:srgbClr val="1856FF"/>
                </a:solidFill>
                <a:latin typeface="Microsoft YaHei" panose="020B0503020204020204" pitchFamily="34" charset="-122"/>
                <a:ea typeface="Microsoft YaHei" panose="020B0503020204020204" pitchFamily="34" charset="-122"/>
              </a:rPr>
              <a:t>*</a:t>
            </a:r>
            <a:endParaRPr kumimoji="1" lang="zh-CN" altLang="en-US" sz="3200" dirty="0">
              <a:solidFill>
                <a:srgbClr val="1856FF"/>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FB95AF36-6799-8F8C-63D5-3D7481A55B21}"/>
              </a:ext>
            </a:extLst>
          </p:cNvPr>
          <p:cNvSpPr txBox="1"/>
          <p:nvPr/>
        </p:nvSpPr>
        <p:spPr>
          <a:xfrm>
            <a:off x="9208167" y="3296980"/>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4" name="表格 3">
            <a:extLst>
              <a:ext uri="{FF2B5EF4-FFF2-40B4-BE49-F238E27FC236}">
                <a16:creationId xmlns:a16="http://schemas.microsoft.com/office/drawing/2014/main" id="{45F565AB-E0DD-794C-0BE7-B6E9DB26F12B}"/>
              </a:ext>
            </a:extLst>
          </p:cNvPr>
          <p:cNvGraphicFramePr>
            <a:graphicFrameLocks noGrp="1"/>
          </p:cNvGraphicFramePr>
          <p:nvPr>
            <p:extLst>
              <p:ext uri="{D42A27DB-BD31-4B8C-83A1-F6EECF244321}">
                <p14:modId xmlns:p14="http://schemas.microsoft.com/office/powerpoint/2010/main" val="307034630"/>
              </p:ext>
            </p:extLst>
          </p:nvPr>
        </p:nvGraphicFramePr>
        <p:xfrm>
          <a:off x="7529689" y="3018590"/>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5" name="表格 4">
            <a:extLst>
              <a:ext uri="{FF2B5EF4-FFF2-40B4-BE49-F238E27FC236}">
                <a16:creationId xmlns:a16="http://schemas.microsoft.com/office/drawing/2014/main" id="{06DAF049-854D-094E-1AC2-E02CFAFE0A35}"/>
              </a:ext>
            </a:extLst>
          </p:cNvPr>
          <p:cNvGraphicFramePr>
            <a:graphicFrameLocks noGrp="1"/>
          </p:cNvGraphicFramePr>
          <p:nvPr>
            <p:extLst>
              <p:ext uri="{D42A27DB-BD31-4B8C-83A1-F6EECF244321}">
                <p14:modId xmlns:p14="http://schemas.microsoft.com/office/powerpoint/2010/main" val="3899480349"/>
              </p:ext>
            </p:extLst>
          </p:nvPr>
        </p:nvGraphicFramePr>
        <p:xfrm>
          <a:off x="9973382" y="2630605"/>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278462"/>
                  </a:ext>
                </a:extLst>
              </a:tr>
            </a:tbl>
          </a:graphicData>
        </a:graphic>
      </p:graphicFrame>
      <p:cxnSp>
        <p:nvCxnSpPr>
          <p:cNvPr id="10" name="直線單箭頭接點 35">
            <a:extLst>
              <a:ext uri="{FF2B5EF4-FFF2-40B4-BE49-F238E27FC236}">
                <a16:creationId xmlns:a16="http://schemas.microsoft.com/office/drawing/2014/main" id="{D03AD05F-0CE4-42C4-4CDB-F15C499FB869}"/>
              </a:ext>
            </a:extLst>
          </p:cNvPr>
          <p:cNvCxnSpPr/>
          <p:nvPr/>
        </p:nvCxnSpPr>
        <p:spPr>
          <a:xfrm>
            <a:off x="3348241" y="3610808"/>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1B1C41F-7466-F05B-D8B5-9FD71A5F46D5}"/>
                  </a:ext>
                </a:extLst>
              </p:cNvPr>
              <p:cNvSpPr txBox="1"/>
              <p:nvPr/>
            </p:nvSpPr>
            <p:spPr>
              <a:xfrm>
                <a:off x="902003" y="4935103"/>
                <a:ext cx="10482390" cy="461665"/>
              </a:xfrm>
              <a:prstGeom prst="rect">
                <a:avLst/>
              </a:prstGeom>
              <a:noFill/>
            </p:spPr>
            <p:txBody>
              <a:bodyPr wrap="square">
                <a:spAutoFit/>
              </a:bodyPr>
              <a:lstStyle/>
              <a:p>
                <a:pPr algn="ctr"/>
                <a14:m>
                  <m:oMath xmlns:m="http://schemas.openxmlformats.org/officeDocument/2006/math">
                    <m:r>
                      <a:rPr lang="en-US" altLang="zh-CN" sz="2400" b="0" i="1" smtClean="0">
                        <a:solidFill>
                          <a:srgbClr val="1856FF"/>
                        </a:solidFill>
                        <a:latin typeface="Cambria Math" panose="02040503050406030204" pitchFamily="18" charset="0"/>
                        <a:ea typeface="微软雅黑" panose="020B0503020204020204" pitchFamily="34" charset="-122"/>
                      </a:rPr>
                      <m:t>𝐹</m:t>
                    </m:r>
                    <m:d>
                      <m:dPr>
                        <m:begChr m:val="["/>
                        <m:endChr m:val="]"/>
                        <m:ctrlPr>
                          <a:rPr lang="en-US" altLang="zh-TW" sz="2400" b="0" i="1" smtClean="0">
                            <a:solidFill>
                              <a:srgbClr val="1856FF"/>
                            </a:solidFill>
                            <a:latin typeface="Cambria Math" panose="02040503050406030204" pitchFamily="18" charset="0"/>
                            <a:ea typeface="微软雅黑" panose="020B0503020204020204" pitchFamily="34" charset="-122"/>
                          </a:rPr>
                        </m:ctrlPr>
                      </m:dPr>
                      <m:e>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4</m:t>
                        </m:r>
                      </m:e>
                    </m:d>
                    <m:r>
                      <a:rPr lang="en-US" altLang="zh-TW" sz="2400" b="0" i="1" smtClean="0">
                        <a:solidFill>
                          <a:srgbClr val="1856FF"/>
                        </a:solidFill>
                        <a:latin typeface="Cambria Math" charset="0"/>
                        <a:ea typeface="微软雅黑" panose="020B0503020204020204" pitchFamily="34" charset="-122"/>
                      </a:rPr>
                      <m:t>=0∗1+0∗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m:t>
                    </m:r>
                    <m:r>
                      <a:rPr lang="en-US" altLang="zh-CN" sz="2400" b="0" i="0" smtClean="0">
                        <a:solidFill>
                          <a:srgbClr val="1856FF"/>
                        </a:solidFill>
                        <a:latin typeface="Cambria Math" panose="02040503050406030204" pitchFamily="18" charset="0"/>
                        <a:ea typeface="微软雅黑" panose="020B0503020204020204" pitchFamily="34" charset="-122"/>
                      </a:rPr>
                      <m:t>1</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dirty="0">
                        <a:solidFill>
                          <a:srgbClr val="1856FF"/>
                        </a:solidFill>
                        <a:latin typeface="Cambria Math" panose="02040503050406030204" pitchFamily="18" charset="0"/>
                        <a:ea typeface="微软雅黑" panose="020B0503020204020204" pitchFamily="34" charset="-122"/>
                      </a:rPr>
                      <m:t>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dirty="0">
                        <a:solidFill>
                          <a:srgbClr val="1856FF"/>
                        </a:solidFill>
                        <a:latin typeface="Cambria Math" panose="02040503050406030204" pitchFamily="18" charset="0"/>
                        <a:ea typeface="微软雅黑" panose="020B0503020204020204" pitchFamily="34" charset="-122"/>
                      </a:rPr>
                      <m:t>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1=1</m:t>
                    </m:r>
                  </m:oMath>
                </a14:m>
                <a:endParaRPr lang="en-US" altLang="zh-CN" sz="2400" dirty="0">
                  <a:solidFill>
                    <a:srgbClr val="1856FF"/>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01B1C41F-7466-F05B-D8B5-9FD71A5F46D5}"/>
                  </a:ext>
                </a:extLst>
              </p:cNvPr>
              <p:cNvSpPr txBox="1">
                <a:spLocks noRot="1" noChangeAspect="1" noMove="1" noResize="1" noEditPoints="1" noAdjustHandles="1" noChangeArrowheads="1" noChangeShapeType="1" noTextEdit="1"/>
              </p:cNvSpPr>
              <p:nvPr/>
            </p:nvSpPr>
            <p:spPr>
              <a:xfrm>
                <a:off x="902003" y="4935103"/>
                <a:ext cx="10482390" cy="461665"/>
              </a:xfrm>
              <a:prstGeom prst="rect">
                <a:avLst/>
              </a:prstGeom>
              <a:blipFill>
                <a:blip r:embed="rId3"/>
                <a:stretch>
                  <a:fillRect t="-10667" b="-30667"/>
                </a:stretch>
              </a:blipFill>
            </p:spPr>
            <p:txBody>
              <a:bodyPr/>
              <a:lstStyle/>
              <a:p>
                <a:r>
                  <a:rPr lang="zh-CN" altLang="en-US">
                    <a:noFill/>
                  </a:rPr>
                  <a:t> </a:t>
                </a:r>
              </a:p>
            </p:txBody>
          </p:sp>
        </mc:Fallback>
      </mc:AlternateContent>
      <p:graphicFrame>
        <p:nvGraphicFramePr>
          <p:cNvPr id="12" name="表格 11">
            <a:extLst>
              <a:ext uri="{FF2B5EF4-FFF2-40B4-BE49-F238E27FC236}">
                <a16:creationId xmlns:a16="http://schemas.microsoft.com/office/drawing/2014/main" id="{8FF38120-E355-43D6-8E0F-31652D43EC64}"/>
              </a:ext>
            </a:extLst>
          </p:cNvPr>
          <p:cNvGraphicFramePr>
            <a:graphicFrameLocks noGrp="1"/>
          </p:cNvGraphicFramePr>
          <p:nvPr>
            <p:extLst>
              <p:ext uri="{D42A27DB-BD31-4B8C-83A1-F6EECF244321}">
                <p14:modId xmlns:p14="http://schemas.microsoft.com/office/powerpoint/2010/main" val="1429072093"/>
              </p:ext>
            </p:extLst>
          </p:nvPr>
        </p:nvGraphicFramePr>
        <p:xfrm>
          <a:off x="778346" y="2506338"/>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13" name="表格 12">
            <a:extLst>
              <a:ext uri="{FF2B5EF4-FFF2-40B4-BE49-F238E27FC236}">
                <a16:creationId xmlns:a16="http://schemas.microsoft.com/office/drawing/2014/main" id="{72C4F704-E141-9853-812B-B2B5EE31368D}"/>
              </a:ext>
            </a:extLst>
          </p:cNvPr>
          <p:cNvGraphicFramePr>
            <a:graphicFrameLocks noGrp="1"/>
          </p:cNvGraphicFramePr>
          <p:nvPr>
            <p:extLst>
              <p:ext uri="{D42A27DB-BD31-4B8C-83A1-F6EECF244321}">
                <p14:modId xmlns:p14="http://schemas.microsoft.com/office/powerpoint/2010/main" val="1487722558"/>
              </p:ext>
            </p:extLst>
          </p:nvPr>
        </p:nvGraphicFramePr>
        <p:xfrm>
          <a:off x="4170403" y="2506338"/>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sp>
        <p:nvSpPr>
          <p:cNvPr id="18" name="文字方塊 55">
            <a:extLst>
              <a:ext uri="{FF2B5EF4-FFF2-40B4-BE49-F238E27FC236}">
                <a16:creationId xmlns:a16="http://schemas.microsoft.com/office/drawing/2014/main" id="{BAF3D80F-CFB2-6AAA-4995-6873EC1E74E5}"/>
              </a:ext>
            </a:extLst>
          </p:cNvPr>
          <p:cNvSpPr txBox="1"/>
          <p:nvPr/>
        </p:nvSpPr>
        <p:spPr>
          <a:xfrm>
            <a:off x="4063775" y="2014004"/>
            <a:ext cx="215999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 image </a:t>
            </a:r>
            <a:endParaRPr lang="en-US" altLang="zh-TW" sz="2000" dirty="0">
              <a:latin typeface="微软雅黑" panose="020B0503020204020204" pitchFamily="34" charset="-122"/>
              <a:ea typeface="微软雅黑" panose="020B0503020204020204" pitchFamily="34" charset="-122"/>
            </a:endParaRPr>
          </a:p>
        </p:txBody>
      </p:sp>
      <p:sp>
        <p:nvSpPr>
          <p:cNvPr id="19" name="文字方塊 55">
            <a:extLst>
              <a:ext uri="{FF2B5EF4-FFF2-40B4-BE49-F238E27FC236}">
                <a16:creationId xmlns:a16="http://schemas.microsoft.com/office/drawing/2014/main" id="{436AE8EC-91B7-52D0-886D-3730526F1EEC}"/>
              </a:ext>
            </a:extLst>
          </p:cNvPr>
          <p:cNvSpPr txBox="1"/>
          <p:nvPr/>
        </p:nvSpPr>
        <p:spPr>
          <a:xfrm>
            <a:off x="6832050" y="2014004"/>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Convolution kernel</a:t>
            </a:r>
            <a:endParaRPr lang="zh-TW" altLang="en-US" sz="2000" dirty="0">
              <a:latin typeface="微软雅黑" panose="020B0503020204020204" pitchFamily="34" charset="-122"/>
              <a:ea typeface="微软雅黑" panose="020B0503020204020204" pitchFamily="34" charset="-122"/>
            </a:endParaRPr>
          </a:p>
        </p:txBody>
      </p:sp>
      <p:sp>
        <p:nvSpPr>
          <p:cNvPr id="20" name="文字方塊 55">
            <a:extLst>
              <a:ext uri="{FF2B5EF4-FFF2-40B4-BE49-F238E27FC236}">
                <a16:creationId xmlns:a16="http://schemas.microsoft.com/office/drawing/2014/main" id="{D8B32787-A50D-7EE4-82D5-F5595582C0DA}"/>
              </a:ext>
            </a:extLst>
          </p:cNvPr>
          <p:cNvSpPr txBox="1"/>
          <p:nvPr/>
        </p:nvSpPr>
        <p:spPr>
          <a:xfrm>
            <a:off x="10162933" y="2014004"/>
            <a:ext cx="1732644"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Feature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
        <p:nvSpPr>
          <p:cNvPr id="21" name="矩形 20">
            <a:extLst>
              <a:ext uri="{FF2B5EF4-FFF2-40B4-BE49-F238E27FC236}">
                <a16:creationId xmlns:a16="http://schemas.microsoft.com/office/drawing/2014/main" id="{20769E41-02A0-E230-DE64-F81675C426C3}"/>
              </a:ext>
            </a:extLst>
          </p:cNvPr>
          <p:cNvSpPr/>
          <p:nvPr/>
        </p:nvSpPr>
        <p:spPr>
          <a:xfrm>
            <a:off x="664776" y="951448"/>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2E984CE5-6A2B-E9E2-4268-903A60331AFD}"/>
              </a:ext>
            </a:extLst>
          </p:cNvPr>
          <p:cNvSpPr txBox="1"/>
          <p:nvPr/>
        </p:nvSpPr>
        <p:spPr>
          <a:xfrm>
            <a:off x="664777" y="958122"/>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844933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文本框 1">
            <a:extLst>
              <a:ext uri="{FF2B5EF4-FFF2-40B4-BE49-F238E27FC236}">
                <a16:creationId xmlns:a16="http://schemas.microsoft.com/office/drawing/2014/main" id="{B2237119-33B4-8023-14FE-F75C7F0CAD36}"/>
              </a:ext>
            </a:extLst>
          </p:cNvPr>
          <p:cNvSpPr txBox="1"/>
          <p:nvPr/>
        </p:nvSpPr>
        <p:spPr>
          <a:xfrm>
            <a:off x="6531532" y="3582857"/>
            <a:ext cx="372218" cy="584775"/>
          </a:xfrm>
          <a:prstGeom prst="rect">
            <a:avLst/>
          </a:prstGeom>
          <a:noFill/>
        </p:spPr>
        <p:txBody>
          <a:bodyPr wrap="none" rtlCol="0">
            <a:spAutoFit/>
          </a:bodyPr>
          <a:lstStyle/>
          <a:p>
            <a:r>
              <a:rPr kumimoji="1" lang="en-US" altLang="zh-CN" sz="3200" dirty="0">
                <a:solidFill>
                  <a:srgbClr val="1856FF"/>
                </a:solidFill>
                <a:latin typeface="Microsoft YaHei" panose="020B0503020204020204" pitchFamily="34" charset="-122"/>
                <a:ea typeface="Microsoft YaHei" panose="020B0503020204020204" pitchFamily="34" charset="-122"/>
              </a:rPr>
              <a:t>*</a:t>
            </a:r>
            <a:endParaRPr kumimoji="1" lang="zh-CN" altLang="en-US" sz="3200" dirty="0">
              <a:solidFill>
                <a:srgbClr val="1856FF"/>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78AC1C1-1A00-6042-2CF0-4FB52767B80B}"/>
              </a:ext>
            </a:extLst>
          </p:cNvPr>
          <p:cNvSpPr txBox="1"/>
          <p:nvPr/>
        </p:nvSpPr>
        <p:spPr>
          <a:xfrm>
            <a:off x="8970057" y="3464321"/>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4" name="表格 3">
            <a:extLst>
              <a:ext uri="{FF2B5EF4-FFF2-40B4-BE49-F238E27FC236}">
                <a16:creationId xmlns:a16="http://schemas.microsoft.com/office/drawing/2014/main" id="{BF5CDA74-6810-2F9E-82D2-9F6813BA4637}"/>
              </a:ext>
            </a:extLst>
          </p:cNvPr>
          <p:cNvGraphicFramePr>
            <a:graphicFrameLocks noGrp="1"/>
          </p:cNvGraphicFramePr>
          <p:nvPr>
            <p:extLst>
              <p:ext uri="{D42A27DB-BD31-4B8C-83A1-F6EECF244321}">
                <p14:modId xmlns:p14="http://schemas.microsoft.com/office/powerpoint/2010/main" val="1913412964"/>
              </p:ext>
            </p:extLst>
          </p:nvPr>
        </p:nvGraphicFramePr>
        <p:xfrm>
          <a:off x="7291579" y="3185931"/>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5" name="表格 4">
            <a:extLst>
              <a:ext uri="{FF2B5EF4-FFF2-40B4-BE49-F238E27FC236}">
                <a16:creationId xmlns:a16="http://schemas.microsoft.com/office/drawing/2014/main" id="{0A05869B-8F6E-0897-8BFE-D372761C807E}"/>
              </a:ext>
            </a:extLst>
          </p:cNvPr>
          <p:cNvGraphicFramePr>
            <a:graphicFrameLocks noGrp="1"/>
          </p:cNvGraphicFramePr>
          <p:nvPr>
            <p:extLst>
              <p:ext uri="{D42A27DB-BD31-4B8C-83A1-F6EECF244321}">
                <p14:modId xmlns:p14="http://schemas.microsoft.com/office/powerpoint/2010/main" val="2973812252"/>
              </p:ext>
            </p:extLst>
          </p:nvPr>
        </p:nvGraphicFramePr>
        <p:xfrm>
          <a:off x="9735272" y="2797946"/>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9998">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278462"/>
                  </a:ext>
                </a:extLst>
              </a:tr>
            </a:tbl>
          </a:graphicData>
        </a:graphic>
      </p:graphicFrame>
      <p:cxnSp>
        <p:nvCxnSpPr>
          <p:cNvPr id="10" name="直線單箭頭接點 35">
            <a:extLst>
              <a:ext uri="{FF2B5EF4-FFF2-40B4-BE49-F238E27FC236}">
                <a16:creationId xmlns:a16="http://schemas.microsoft.com/office/drawing/2014/main" id="{3290DDA1-35F0-90EF-C424-1B00902061DC}"/>
              </a:ext>
            </a:extLst>
          </p:cNvPr>
          <p:cNvCxnSpPr/>
          <p:nvPr/>
        </p:nvCxnSpPr>
        <p:spPr>
          <a:xfrm>
            <a:off x="3110131" y="3778149"/>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A3C2E08-221E-1DB0-4008-07101B5C738E}"/>
                  </a:ext>
                </a:extLst>
              </p:cNvPr>
              <p:cNvSpPr txBox="1"/>
              <p:nvPr/>
            </p:nvSpPr>
            <p:spPr>
              <a:xfrm>
                <a:off x="654672" y="5723754"/>
                <a:ext cx="10482390" cy="461665"/>
              </a:xfrm>
              <a:prstGeom prst="rect">
                <a:avLst/>
              </a:prstGeom>
              <a:noFill/>
            </p:spPr>
            <p:txBody>
              <a:bodyPr wrap="square">
                <a:spAutoFit/>
              </a:bodyPr>
              <a:lstStyle/>
              <a:p>
                <a:pPr algn="ctr"/>
                <a14:m>
                  <m:oMath xmlns:m="http://schemas.openxmlformats.org/officeDocument/2006/math">
                    <m:r>
                      <a:rPr lang="en-US" altLang="zh-CN" sz="2400" b="0" i="1" smtClean="0">
                        <a:solidFill>
                          <a:srgbClr val="1856FF"/>
                        </a:solidFill>
                        <a:latin typeface="Cambria Math" panose="02040503050406030204" pitchFamily="18" charset="0"/>
                        <a:ea typeface="微软雅黑" panose="020B0503020204020204" pitchFamily="34" charset="-122"/>
                      </a:rPr>
                      <m:t>𝐹</m:t>
                    </m:r>
                    <m:d>
                      <m:dPr>
                        <m:begChr m:val="["/>
                        <m:endChr m:val="]"/>
                        <m:ctrlPr>
                          <a:rPr lang="en-US" altLang="zh-TW" sz="2400" b="0" i="1" smtClean="0">
                            <a:solidFill>
                              <a:srgbClr val="1856FF"/>
                            </a:solidFill>
                            <a:latin typeface="Cambria Math" panose="02040503050406030204" pitchFamily="18" charset="0"/>
                            <a:ea typeface="微软雅黑" panose="020B0503020204020204" pitchFamily="34" charset="-122"/>
                          </a:rPr>
                        </m:ctrlPr>
                      </m:dPr>
                      <m:e>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0</m:t>
                        </m:r>
                      </m:e>
                    </m:d>
                    <m:r>
                      <a:rPr lang="en-US" altLang="zh-TW" sz="2400" b="0" i="1" smtClean="0">
                        <a:solidFill>
                          <a:srgbClr val="1856FF"/>
                        </a:solidFill>
                        <a:latin typeface="Cambria Math" charset="0"/>
                        <a:ea typeface="微软雅黑" panose="020B0503020204020204" pitchFamily="34" charset="-122"/>
                      </a:rPr>
                      <m:t>=0∗1+</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∗0+</m:t>
                    </m:r>
                    <m:r>
                      <a:rPr lang="en-US" altLang="zh-CN" sz="2400" b="0" i="1" smtClean="0">
                        <a:solidFill>
                          <a:srgbClr val="1856FF"/>
                        </a:solidFill>
                        <a:latin typeface="Cambria Math" panose="02040503050406030204" pitchFamily="18" charset="0"/>
                        <a:ea typeface="微软雅黑" panose="020B0503020204020204" pitchFamily="34" charset="-122"/>
                      </a:rPr>
                      <m:t>0</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m:t>
                    </m:r>
                    <m:r>
                      <a:rPr lang="en-US" altLang="zh-CN" sz="2400" b="0" i="1" smtClean="0">
                        <a:solidFill>
                          <a:srgbClr val="1856FF"/>
                        </a:solidFill>
                        <a:latin typeface="Cambria Math" panose="02040503050406030204" pitchFamily="18" charset="0"/>
                        <a:ea typeface="微软雅黑" panose="020B0503020204020204" pitchFamily="34" charset="-122"/>
                      </a:rPr>
                      <m:t>1</m:t>
                    </m:r>
                    <m:r>
                      <a:rPr lang="en-US" altLang="zh-TW" sz="2400" b="0" i="1" smtClean="0">
                        <a:solidFill>
                          <a:srgbClr val="1856FF"/>
                        </a:solidFill>
                        <a:latin typeface="Cambria Math" charset="0"/>
                        <a:ea typeface="微软雅黑" panose="020B0503020204020204" pitchFamily="34" charset="-122"/>
                      </a:rPr>
                      <m:t>∗0+</m:t>
                    </m:r>
                    <m:r>
                      <a:rPr lang="en-US" altLang="zh-CN" sz="2400" b="0" i="0" smtClean="0">
                        <a:solidFill>
                          <a:srgbClr val="1856FF"/>
                        </a:solidFill>
                        <a:latin typeface="Cambria Math" panose="02040503050406030204" pitchFamily="18" charset="0"/>
                        <a:ea typeface="微软雅黑" panose="020B0503020204020204" pitchFamily="34" charset="-122"/>
                      </a:rPr>
                      <m:t>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dirty="0">
                        <a:solidFill>
                          <a:srgbClr val="1856FF"/>
                        </a:solidFill>
                        <a:latin typeface="Cambria Math" panose="02040503050406030204" pitchFamily="18" charset="0"/>
                        <a:ea typeface="微软雅黑" panose="020B0503020204020204" pitchFamily="34" charset="-122"/>
                      </a:rPr>
                      <m:t>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0</m:t>
                    </m:r>
                  </m:oMath>
                </a14:m>
                <a:r>
                  <a:rPr lang="en-US" altLang="zh-TW" sz="2400" dirty="0">
                    <a:solidFill>
                      <a:srgbClr val="1856FF"/>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dirty="0">
                        <a:solidFill>
                          <a:srgbClr val="1856FF"/>
                        </a:solidFill>
                        <a:latin typeface="Cambria Math" panose="02040503050406030204" pitchFamily="18" charset="0"/>
                        <a:ea typeface="微软雅黑" panose="020B0503020204020204" pitchFamily="34" charset="-122"/>
                      </a:rPr>
                      <m:t>0</m:t>
                    </m:r>
                    <m:r>
                      <a:rPr lang="zh-CN" altLang="en-US" sz="2400" b="0" i="0" smtClean="0">
                        <a:solidFill>
                          <a:srgbClr val="1856FF"/>
                        </a:solidFill>
                        <a:latin typeface="Cambria Math" panose="02040503050406030204" pitchFamily="18" charset="0"/>
                        <a:ea typeface="微软雅黑" panose="020B0503020204020204" pitchFamily="34" charset="-122"/>
                      </a:rPr>
                      <m:t>∗</m:t>
                    </m:r>
                    <m:r>
                      <a:rPr lang="en-US" altLang="zh-CN" sz="2400" b="0" i="0" smtClean="0">
                        <a:solidFill>
                          <a:srgbClr val="1856FF"/>
                        </a:solidFill>
                        <a:latin typeface="Cambria Math" panose="02040503050406030204" pitchFamily="18" charset="0"/>
                        <a:ea typeface="微软雅黑" panose="020B0503020204020204" pitchFamily="34" charset="-122"/>
                      </a:rPr>
                      <m:t>1=0</m:t>
                    </m:r>
                  </m:oMath>
                </a14:m>
                <a:endParaRPr lang="en-US" altLang="zh-CN" sz="2400" dirty="0">
                  <a:solidFill>
                    <a:srgbClr val="1856FF"/>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3A3C2E08-221E-1DB0-4008-07101B5C738E}"/>
                  </a:ext>
                </a:extLst>
              </p:cNvPr>
              <p:cNvSpPr txBox="1">
                <a:spLocks noRot="1" noChangeAspect="1" noMove="1" noResize="1" noEditPoints="1" noAdjustHandles="1" noChangeArrowheads="1" noChangeShapeType="1" noTextEdit="1"/>
              </p:cNvSpPr>
              <p:nvPr/>
            </p:nvSpPr>
            <p:spPr>
              <a:xfrm>
                <a:off x="654672" y="5723754"/>
                <a:ext cx="10482390" cy="461665"/>
              </a:xfrm>
              <a:prstGeom prst="rect">
                <a:avLst/>
              </a:prstGeom>
              <a:blipFill>
                <a:blip r:embed="rId3"/>
                <a:stretch>
                  <a:fillRect t="-10526" b="-28947"/>
                </a:stretch>
              </a:blipFill>
            </p:spPr>
            <p:txBody>
              <a:bodyPr/>
              <a:lstStyle/>
              <a:p>
                <a:r>
                  <a:rPr lang="zh-CN" altLang="en-US">
                    <a:noFill/>
                  </a:rPr>
                  <a:t> </a:t>
                </a:r>
              </a:p>
            </p:txBody>
          </p:sp>
        </mc:Fallback>
      </mc:AlternateContent>
      <p:graphicFrame>
        <p:nvGraphicFramePr>
          <p:cNvPr id="12" name="表格 11">
            <a:extLst>
              <a:ext uri="{FF2B5EF4-FFF2-40B4-BE49-F238E27FC236}">
                <a16:creationId xmlns:a16="http://schemas.microsoft.com/office/drawing/2014/main" id="{ACF04803-FB25-C812-BE6A-5066ED3BA711}"/>
              </a:ext>
            </a:extLst>
          </p:cNvPr>
          <p:cNvGraphicFramePr>
            <a:graphicFrameLocks noGrp="1"/>
          </p:cNvGraphicFramePr>
          <p:nvPr>
            <p:extLst>
              <p:ext uri="{D42A27DB-BD31-4B8C-83A1-F6EECF244321}">
                <p14:modId xmlns:p14="http://schemas.microsoft.com/office/powerpoint/2010/main" val="3529466022"/>
              </p:ext>
            </p:extLst>
          </p:nvPr>
        </p:nvGraphicFramePr>
        <p:xfrm>
          <a:off x="540236" y="2673679"/>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13" name="表格 12">
            <a:extLst>
              <a:ext uri="{FF2B5EF4-FFF2-40B4-BE49-F238E27FC236}">
                <a16:creationId xmlns:a16="http://schemas.microsoft.com/office/drawing/2014/main" id="{473EB4C3-676A-85F9-B495-7F785F116F77}"/>
              </a:ext>
            </a:extLst>
          </p:cNvPr>
          <p:cNvGraphicFramePr>
            <a:graphicFrameLocks noGrp="1"/>
          </p:cNvGraphicFramePr>
          <p:nvPr>
            <p:extLst>
              <p:ext uri="{D42A27DB-BD31-4B8C-83A1-F6EECF244321}">
                <p14:modId xmlns:p14="http://schemas.microsoft.com/office/powerpoint/2010/main" val="2864969250"/>
              </p:ext>
            </p:extLst>
          </p:nvPr>
        </p:nvGraphicFramePr>
        <p:xfrm>
          <a:off x="3932293" y="2673679"/>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sp>
        <p:nvSpPr>
          <p:cNvPr id="16" name="文字方塊 55">
            <a:extLst>
              <a:ext uri="{FF2B5EF4-FFF2-40B4-BE49-F238E27FC236}">
                <a16:creationId xmlns:a16="http://schemas.microsoft.com/office/drawing/2014/main" id="{B8767D20-6ED0-907E-6465-E96B36C11513}"/>
              </a:ext>
            </a:extLst>
          </p:cNvPr>
          <p:cNvSpPr txBox="1"/>
          <p:nvPr/>
        </p:nvSpPr>
        <p:spPr>
          <a:xfrm>
            <a:off x="4063775" y="2135924"/>
            <a:ext cx="215999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 image </a:t>
            </a:r>
            <a:endParaRPr lang="en-US" altLang="zh-TW" sz="2000" dirty="0">
              <a:latin typeface="微软雅黑" panose="020B0503020204020204" pitchFamily="34" charset="-122"/>
              <a:ea typeface="微软雅黑" panose="020B0503020204020204" pitchFamily="34" charset="-122"/>
            </a:endParaRPr>
          </a:p>
        </p:txBody>
      </p:sp>
      <p:sp>
        <p:nvSpPr>
          <p:cNvPr id="17" name="文字方塊 55">
            <a:extLst>
              <a:ext uri="{FF2B5EF4-FFF2-40B4-BE49-F238E27FC236}">
                <a16:creationId xmlns:a16="http://schemas.microsoft.com/office/drawing/2014/main" id="{CEF23275-A2E4-50E4-5619-A4C556B42189}"/>
              </a:ext>
            </a:extLst>
          </p:cNvPr>
          <p:cNvSpPr txBox="1"/>
          <p:nvPr/>
        </p:nvSpPr>
        <p:spPr>
          <a:xfrm>
            <a:off x="6832050" y="2135924"/>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Convolution kernel</a:t>
            </a:r>
            <a:endParaRPr lang="zh-TW" altLang="en-US" sz="2000" dirty="0">
              <a:latin typeface="微软雅黑" panose="020B0503020204020204" pitchFamily="34" charset="-122"/>
              <a:ea typeface="微软雅黑" panose="020B0503020204020204" pitchFamily="34" charset="-122"/>
            </a:endParaRPr>
          </a:p>
        </p:txBody>
      </p:sp>
      <p:sp>
        <p:nvSpPr>
          <p:cNvPr id="18" name="文字方塊 55">
            <a:extLst>
              <a:ext uri="{FF2B5EF4-FFF2-40B4-BE49-F238E27FC236}">
                <a16:creationId xmlns:a16="http://schemas.microsoft.com/office/drawing/2014/main" id="{4040410C-8BD6-A97D-E516-66338843B5EE}"/>
              </a:ext>
            </a:extLst>
          </p:cNvPr>
          <p:cNvSpPr txBox="1"/>
          <p:nvPr/>
        </p:nvSpPr>
        <p:spPr>
          <a:xfrm>
            <a:off x="10162933" y="2135924"/>
            <a:ext cx="1732644"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Feature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
        <p:nvSpPr>
          <p:cNvPr id="21" name="矩形 20">
            <a:extLst>
              <a:ext uri="{FF2B5EF4-FFF2-40B4-BE49-F238E27FC236}">
                <a16:creationId xmlns:a16="http://schemas.microsoft.com/office/drawing/2014/main" id="{5EEFD578-C2B6-F297-2236-8DA2DE969AE8}"/>
              </a:ext>
            </a:extLst>
          </p:cNvPr>
          <p:cNvSpPr/>
          <p:nvPr/>
        </p:nvSpPr>
        <p:spPr>
          <a:xfrm>
            <a:off x="664776" y="951448"/>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32421C19-3AC2-C9CB-B0AA-1FFD072883A3}"/>
              </a:ext>
            </a:extLst>
          </p:cNvPr>
          <p:cNvSpPr txBox="1"/>
          <p:nvPr/>
        </p:nvSpPr>
        <p:spPr>
          <a:xfrm>
            <a:off x="664777" y="958122"/>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768857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3" name="组合 2">
            <a:extLst>
              <a:ext uri="{FF2B5EF4-FFF2-40B4-BE49-F238E27FC236}">
                <a16:creationId xmlns:a16="http://schemas.microsoft.com/office/drawing/2014/main" id="{D2729D34-6EC4-8C97-8E4B-D1C9D811B3ED}"/>
              </a:ext>
            </a:extLst>
          </p:cNvPr>
          <p:cNvGrpSpPr/>
          <p:nvPr/>
        </p:nvGrpSpPr>
        <p:grpSpPr>
          <a:xfrm>
            <a:off x="1353806" y="2597459"/>
            <a:ext cx="9484388" cy="1663082"/>
            <a:chOff x="3804285" y="2595880"/>
            <a:chExt cx="9484388" cy="1663082"/>
          </a:xfrm>
        </p:grpSpPr>
        <p:sp>
          <p:nvSpPr>
            <p:cNvPr id="4" name="文本框 3">
              <a:extLst>
                <a:ext uri="{FF2B5EF4-FFF2-40B4-BE49-F238E27FC236}">
                  <a16:creationId xmlns:a16="http://schemas.microsoft.com/office/drawing/2014/main" id="{4031C998-81BE-5B50-7A8A-120EFEA30312}"/>
                </a:ext>
              </a:extLst>
            </p:cNvPr>
            <p:cNvSpPr txBox="1"/>
            <p:nvPr/>
          </p:nvSpPr>
          <p:spPr>
            <a:xfrm>
              <a:off x="6137385" y="2781634"/>
              <a:ext cx="7151288" cy="1477328"/>
            </a:xfrm>
            <a:prstGeom prst="rect">
              <a:avLst/>
            </a:prstGeom>
            <a:noFill/>
          </p:spPr>
          <p:txBody>
            <a:bodyPr wrap="square" rtlCol="0">
              <a:spAutoFit/>
            </a:bodyPr>
            <a:lstStyle/>
            <a:p>
              <a:pPr algn="ctr">
                <a:lnSpc>
                  <a:spcPct val="100000"/>
                </a:lnSpc>
              </a:pPr>
              <a:r>
                <a:rPr kumimoji="1" lang="en-US" altLang="zh-CN" sz="4500" b="1" dirty="0">
                  <a:solidFill>
                    <a:srgbClr val="0847FF"/>
                  </a:solidFill>
                  <a:latin typeface="微软雅黑" panose="020B0503020204020204" pitchFamily="34" charset="-122"/>
                  <a:ea typeface="微软雅黑" panose="020B0503020204020204" pitchFamily="34" charset="-122"/>
                  <a:sym typeface="+mn-ea"/>
                </a:rPr>
                <a:t>Origin of Convolutional Neural Networks</a:t>
              </a:r>
              <a:endParaRPr kumimoji="1" lang="zh-CN" altLang="en-US" sz="4500" b="1" dirty="0">
                <a:solidFill>
                  <a:srgbClr val="0847FF"/>
                </a:solidFill>
                <a:latin typeface="微软雅黑" panose="020B0503020204020204" pitchFamily="34" charset="-122"/>
                <a:ea typeface="微软雅黑" panose="020B0503020204020204" pitchFamily="34" charset="-122"/>
                <a:sym typeface="+mn-ea"/>
              </a:endParaRPr>
            </a:p>
          </p:txBody>
        </p:sp>
        <p:pic>
          <p:nvPicPr>
            <p:cNvPr id="27" name="图片 26" descr="11">
              <a:extLst>
                <a:ext uri="{FF2B5EF4-FFF2-40B4-BE49-F238E27FC236}">
                  <a16:creationId xmlns:a16="http://schemas.microsoft.com/office/drawing/2014/main" id="{E2DCDA32-4A55-8BCB-0FFA-CCD7B79B34A3}"/>
                </a:ext>
              </a:extLst>
            </p:cNvPr>
            <p:cNvPicPr>
              <a:picLocks noChangeAspect="1"/>
            </p:cNvPicPr>
            <p:nvPr/>
          </p:nvPicPr>
          <p:blipFill>
            <a:blip r:embed="rId3"/>
            <a:stretch>
              <a:fillRect/>
            </a:stretch>
          </p:blipFill>
          <p:spPr>
            <a:xfrm>
              <a:off x="3804285" y="2595880"/>
              <a:ext cx="1374140" cy="1497965"/>
            </a:xfrm>
            <a:prstGeom prst="rect">
              <a:avLst/>
            </a:prstGeom>
          </p:spPr>
        </p:pic>
        <p:pic>
          <p:nvPicPr>
            <p:cNvPr id="28" name="图片 27" descr="22">
              <a:extLst>
                <a:ext uri="{FF2B5EF4-FFF2-40B4-BE49-F238E27FC236}">
                  <a16:creationId xmlns:a16="http://schemas.microsoft.com/office/drawing/2014/main" id="{6B5451E8-E226-3E4C-DF16-7FEE4E7ED591}"/>
                </a:ext>
              </a:extLst>
            </p:cNvPr>
            <p:cNvPicPr>
              <a:picLocks noChangeAspect="1"/>
            </p:cNvPicPr>
            <p:nvPr/>
          </p:nvPicPr>
          <p:blipFill>
            <a:blip r:embed="rId4"/>
            <a:stretch>
              <a:fillRect/>
            </a:stretch>
          </p:blipFill>
          <p:spPr>
            <a:xfrm>
              <a:off x="4877435" y="3100070"/>
              <a:ext cx="861695" cy="537845"/>
            </a:xfrm>
            <a:prstGeom prst="rect">
              <a:avLst/>
            </a:prstGeom>
          </p:spPr>
        </p:pic>
      </p:grpSp>
    </p:spTree>
    <p:extLst>
      <p:ext uri="{BB962C8B-B14F-4D97-AF65-F5344CB8AC3E}">
        <p14:creationId xmlns:p14="http://schemas.microsoft.com/office/powerpoint/2010/main" val="3622602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文本框 1">
            <a:extLst>
              <a:ext uri="{FF2B5EF4-FFF2-40B4-BE49-F238E27FC236}">
                <a16:creationId xmlns:a16="http://schemas.microsoft.com/office/drawing/2014/main" id="{45E4026D-756A-0C5E-43DE-9598A4F5E7C6}"/>
              </a:ext>
            </a:extLst>
          </p:cNvPr>
          <p:cNvSpPr txBox="1"/>
          <p:nvPr/>
        </p:nvSpPr>
        <p:spPr>
          <a:xfrm>
            <a:off x="6651061" y="3708363"/>
            <a:ext cx="372218" cy="584775"/>
          </a:xfrm>
          <a:prstGeom prst="rect">
            <a:avLst/>
          </a:prstGeom>
          <a:noFill/>
        </p:spPr>
        <p:txBody>
          <a:bodyPr wrap="none" rtlCol="0">
            <a:spAutoFit/>
          </a:bodyPr>
          <a:lstStyle/>
          <a:p>
            <a:r>
              <a:rPr kumimoji="1" lang="en-US" altLang="zh-CN" sz="3200" dirty="0">
                <a:solidFill>
                  <a:srgbClr val="1856FF"/>
                </a:solidFill>
                <a:latin typeface="Microsoft YaHei" panose="020B0503020204020204" pitchFamily="34" charset="-122"/>
                <a:ea typeface="Microsoft YaHei" panose="020B0503020204020204" pitchFamily="34" charset="-122"/>
              </a:rPr>
              <a:t>*</a:t>
            </a:r>
            <a:endParaRPr kumimoji="1" lang="zh-CN" altLang="en-US" sz="3200" dirty="0">
              <a:solidFill>
                <a:srgbClr val="1856FF"/>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7D2E7632-83D2-EF6D-D52B-C61E8DA1BBF3}"/>
              </a:ext>
            </a:extLst>
          </p:cNvPr>
          <p:cNvSpPr txBox="1"/>
          <p:nvPr/>
        </p:nvSpPr>
        <p:spPr>
          <a:xfrm>
            <a:off x="9089586" y="3589827"/>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4" name="表格 3">
            <a:extLst>
              <a:ext uri="{FF2B5EF4-FFF2-40B4-BE49-F238E27FC236}">
                <a16:creationId xmlns:a16="http://schemas.microsoft.com/office/drawing/2014/main" id="{64C8FE27-F2B2-24B3-09C0-8E0C5B325D51}"/>
              </a:ext>
            </a:extLst>
          </p:cNvPr>
          <p:cNvGraphicFramePr>
            <a:graphicFrameLocks noGrp="1"/>
          </p:cNvGraphicFramePr>
          <p:nvPr>
            <p:extLst>
              <p:ext uri="{D42A27DB-BD31-4B8C-83A1-F6EECF244321}">
                <p14:modId xmlns:p14="http://schemas.microsoft.com/office/powerpoint/2010/main" val="1067828633"/>
              </p:ext>
            </p:extLst>
          </p:nvPr>
        </p:nvGraphicFramePr>
        <p:xfrm>
          <a:off x="7411108" y="3311437"/>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5" name="表格 4">
            <a:extLst>
              <a:ext uri="{FF2B5EF4-FFF2-40B4-BE49-F238E27FC236}">
                <a16:creationId xmlns:a16="http://schemas.microsoft.com/office/drawing/2014/main" id="{F9AF380A-431C-C815-EFE5-9B48A9623B44}"/>
              </a:ext>
            </a:extLst>
          </p:cNvPr>
          <p:cNvGraphicFramePr>
            <a:graphicFrameLocks noGrp="1"/>
          </p:cNvGraphicFramePr>
          <p:nvPr>
            <p:extLst>
              <p:ext uri="{D42A27DB-BD31-4B8C-83A1-F6EECF244321}">
                <p14:modId xmlns:p14="http://schemas.microsoft.com/office/powerpoint/2010/main" val="3970432270"/>
              </p:ext>
            </p:extLst>
          </p:nvPr>
        </p:nvGraphicFramePr>
        <p:xfrm>
          <a:off x="9854801" y="2923452"/>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278462"/>
                  </a:ext>
                </a:extLst>
              </a:tr>
            </a:tbl>
          </a:graphicData>
        </a:graphic>
      </p:graphicFrame>
      <p:cxnSp>
        <p:nvCxnSpPr>
          <p:cNvPr id="10" name="直線單箭頭接點 35">
            <a:extLst>
              <a:ext uri="{FF2B5EF4-FFF2-40B4-BE49-F238E27FC236}">
                <a16:creationId xmlns:a16="http://schemas.microsoft.com/office/drawing/2014/main" id="{4C888BAC-9B81-450F-1DD6-D63DA358A244}"/>
              </a:ext>
            </a:extLst>
          </p:cNvPr>
          <p:cNvCxnSpPr/>
          <p:nvPr/>
        </p:nvCxnSpPr>
        <p:spPr>
          <a:xfrm>
            <a:off x="3229660" y="3903655"/>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表格 10">
            <a:extLst>
              <a:ext uri="{FF2B5EF4-FFF2-40B4-BE49-F238E27FC236}">
                <a16:creationId xmlns:a16="http://schemas.microsoft.com/office/drawing/2014/main" id="{7BE26FF8-8079-73D8-6593-6DB374B9BB7C}"/>
              </a:ext>
            </a:extLst>
          </p:cNvPr>
          <p:cNvGraphicFramePr>
            <a:graphicFrameLocks noGrp="1"/>
          </p:cNvGraphicFramePr>
          <p:nvPr>
            <p:extLst>
              <p:ext uri="{D42A27DB-BD31-4B8C-83A1-F6EECF244321}">
                <p14:modId xmlns:p14="http://schemas.microsoft.com/office/powerpoint/2010/main" val="3425012998"/>
              </p:ext>
            </p:extLst>
          </p:nvPr>
        </p:nvGraphicFramePr>
        <p:xfrm>
          <a:off x="659765" y="2799185"/>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12" name="表格 11">
            <a:extLst>
              <a:ext uri="{FF2B5EF4-FFF2-40B4-BE49-F238E27FC236}">
                <a16:creationId xmlns:a16="http://schemas.microsoft.com/office/drawing/2014/main" id="{C8EB2542-FB1D-5543-C78B-BBA5A3B1BF35}"/>
              </a:ext>
            </a:extLst>
          </p:cNvPr>
          <p:cNvGraphicFramePr>
            <a:graphicFrameLocks noGrp="1"/>
          </p:cNvGraphicFramePr>
          <p:nvPr>
            <p:extLst>
              <p:ext uri="{D42A27DB-BD31-4B8C-83A1-F6EECF244321}">
                <p14:modId xmlns:p14="http://schemas.microsoft.com/office/powerpoint/2010/main" val="2798225958"/>
              </p:ext>
            </p:extLst>
          </p:nvPr>
        </p:nvGraphicFramePr>
        <p:xfrm>
          <a:off x="4051822" y="2799185"/>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sp>
        <p:nvSpPr>
          <p:cNvPr id="17" name="矩形 16">
            <a:extLst>
              <a:ext uri="{FF2B5EF4-FFF2-40B4-BE49-F238E27FC236}">
                <a16:creationId xmlns:a16="http://schemas.microsoft.com/office/drawing/2014/main" id="{1E8DFBA2-5887-49FE-D7E5-64DEAD1C9924}"/>
              </a:ext>
            </a:extLst>
          </p:cNvPr>
          <p:cNvSpPr/>
          <p:nvPr/>
        </p:nvSpPr>
        <p:spPr>
          <a:xfrm>
            <a:off x="664776" y="951448"/>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93FD4472-DD58-BBF3-6F4B-01422D66DFB5}"/>
              </a:ext>
            </a:extLst>
          </p:cNvPr>
          <p:cNvSpPr txBox="1"/>
          <p:nvPr/>
        </p:nvSpPr>
        <p:spPr>
          <a:xfrm>
            <a:off x="664777" y="958122"/>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19" name="文字方塊 55">
            <a:extLst>
              <a:ext uri="{FF2B5EF4-FFF2-40B4-BE49-F238E27FC236}">
                <a16:creationId xmlns:a16="http://schemas.microsoft.com/office/drawing/2014/main" id="{06E3DAB5-5E01-49BE-29EB-4C3366048746}"/>
              </a:ext>
            </a:extLst>
          </p:cNvPr>
          <p:cNvSpPr txBox="1"/>
          <p:nvPr/>
        </p:nvSpPr>
        <p:spPr>
          <a:xfrm>
            <a:off x="3933421" y="2156244"/>
            <a:ext cx="215999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 image </a:t>
            </a:r>
            <a:endParaRPr lang="en-US" altLang="zh-TW" sz="2000" dirty="0">
              <a:latin typeface="微软雅黑" panose="020B0503020204020204" pitchFamily="34" charset="-122"/>
              <a:ea typeface="微软雅黑" panose="020B0503020204020204" pitchFamily="34" charset="-122"/>
            </a:endParaRPr>
          </a:p>
        </p:txBody>
      </p:sp>
      <p:sp>
        <p:nvSpPr>
          <p:cNvPr id="20" name="文字方塊 55">
            <a:extLst>
              <a:ext uri="{FF2B5EF4-FFF2-40B4-BE49-F238E27FC236}">
                <a16:creationId xmlns:a16="http://schemas.microsoft.com/office/drawing/2014/main" id="{63C7E306-0242-9B61-7F6F-47D81439BF6E}"/>
              </a:ext>
            </a:extLst>
          </p:cNvPr>
          <p:cNvSpPr txBox="1"/>
          <p:nvPr/>
        </p:nvSpPr>
        <p:spPr>
          <a:xfrm>
            <a:off x="6701696" y="2156244"/>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Convolution kernel</a:t>
            </a:r>
            <a:endParaRPr lang="zh-TW" altLang="en-US" sz="2000" dirty="0">
              <a:latin typeface="微软雅黑" panose="020B0503020204020204" pitchFamily="34" charset="-122"/>
              <a:ea typeface="微软雅黑" panose="020B0503020204020204" pitchFamily="34" charset="-122"/>
            </a:endParaRPr>
          </a:p>
        </p:txBody>
      </p:sp>
      <p:sp>
        <p:nvSpPr>
          <p:cNvPr id="21" name="文字方塊 55">
            <a:extLst>
              <a:ext uri="{FF2B5EF4-FFF2-40B4-BE49-F238E27FC236}">
                <a16:creationId xmlns:a16="http://schemas.microsoft.com/office/drawing/2014/main" id="{34BE3E4B-F413-B0B2-7BE0-2DFD5C760332}"/>
              </a:ext>
            </a:extLst>
          </p:cNvPr>
          <p:cNvSpPr txBox="1"/>
          <p:nvPr/>
        </p:nvSpPr>
        <p:spPr>
          <a:xfrm>
            <a:off x="10032579" y="2156244"/>
            <a:ext cx="1732644"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Feature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Tree>
    <p:extLst>
      <p:ext uri="{BB962C8B-B14F-4D97-AF65-F5344CB8AC3E}">
        <p14:creationId xmlns:p14="http://schemas.microsoft.com/office/powerpoint/2010/main" val="3435527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aphicFrame>
        <p:nvGraphicFramePr>
          <p:cNvPr id="2" name="表格 1">
            <a:extLst>
              <a:ext uri="{FF2B5EF4-FFF2-40B4-BE49-F238E27FC236}">
                <a16:creationId xmlns:a16="http://schemas.microsoft.com/office/drawing/2014/main" id="{91F8DA76-A88C-E50B-6423-A07106449BF2}"/>
              </a:ext>
            </a:extLst>
          </p:cNvPr>
          <p:cNvGraphicFramePr>
            <a:graphicFrameLocks noGrp="1"/>
          </p:cNvGraphicFramePr>
          <p:nvPr>
            <p:extLst>
              <p:ext uri="{D42A27DB-BD31-4B8C-83A1-F6EECF244321}">
                <p14:modId xmlns:p14="http://schemas.microsoft.com/office/powerpoint/2010/main" val="1762064427"/>
              </p:ext>
            </p:extLst>
          </p:nvPr>
        </p:nvGraphicFramePr>
        <p:xfrm>
          <a:off x="9856215" y="1954748"/>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18E"/>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2"/>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223278462"/>
                  </a:ext>
                </a:extLst>
              </a:tr>
            </a:tbl>
          </a:graphicData>
        </a:graphic>
      </p:graphicFrame>
      <p:sp>
        <p:nvSpPr>
          <p:cNvPr id="3" name="文本框 2">
            <a:extLst>
              <a:ext uri="{FF2B5EF4-FFF2-40B4-BE49-F238E27FC236}">
                <a16:creationId xmlns:a16="http://schemas.microsoft.com/office/drawing/2014/main" id="{AF4F4773-1463-E54A-8686-35E3CBC02E30}"/>
              </a:ext>
            </a:extLst>
          </p:cNvPr>
          <p:cNvSpPr txBox="1"/>
          <p:nvPr/>
        </p:nvSpPr>
        <p:spPr>
          <a:xfrm>
            <a:off x="6652475" y="2739659"/>
            <a:ext cx="372218" cy="584775"/>
          </a:xfrm>
          <a:prstGeom prst="rect">
            <a:avLst/>
          </a:prstGeom>
          <a:noFill/>
        </p:spPr>
        <p:txBody>
          <a:bodyPr wrap="none" rtlCol="0">
            <a:spAutoFit/>
          </a:bodyPr>
          <a:lstStyle/>
          <a:p>
            <a:r>
              <a:rPr kumimoji="1" lang="en-US" altLang="zh-CN" sz="3200" dirty="0">
                <a:latin typeface="Microsoft YaHei" panose="020B0503020204020204" pitchFamily="34" charset="-122"/>
                <a:ea typeface="Microsoft YaHei" panose="020B0503020204020204" pitchFamily="34" charset="-122"/>
              </a:rPr>
              <a:t>*</a:t>
            </a:r>
            <a:endParaRPr kumimoji="1" lang="zh-CN" altLang="en-US" sz="32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3D33C3AA-2B18-275D-390E-ABF650903257}"/>
              </a:ext>
            </a:extLst>
          </p:cNvPr>
          <p:cNvSpPr txBox="1"/>
          <p:nvPr/>
        </p:nvSpPr>
        <p:spPr>
          <a:xfrm>
            <a:off x="9091000" y="2621123"/>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5" name="表格 4">
            <a:extLst>
              <a:ext uri="{FF2B5EF4-FFF2-40B4-BE49-F238E27FC236}">
                <a16:creationId xmlns:a16="http://schemas.microsoft.com/office/drawing/2014/main" id="{61BBA88C-CC85-F9F8-4DB6-7AF3105E229A}"/>
              </a:ext>
            </a:extLst>
          </p:cNvPr>
          <p:cNvGraphicFramePr>
            <a:graphicFrameLocks noGrp="1"/>
          </p:cNvGraphicFramePr>
          <p:nvPr>
            <p:extLst>
              <p:ext uri="{D42A27DB-BD31-4B8C-83A1-F6EECF244321}">
                <p14:modId xmlns:p14="http://schemas.microsoft.com/office/powerpoint/2010/main" val="313546921"/>
              </p:ext>
            </p:extLst>
          </p:nvPr>
        </p:nvGraphicFramePr>
        <p:xfrm>
          <a:off x="7412522" y="2342733"/>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cxnSp>
        <p:nvCxnSpPr>
          <p:cNvPr id="10" name="直線單箭頭接點 35">
            <a:extLst>
              <a:ext uri="{FF2B5EF4-FFF2-40B4-BE49-F238E27FC236}">
                <a16:creationId xmlns:a16="http://schemas.microsoft.com/office/drawing/2014/main" id="{9894E937-EB86-84A3-FD25-A9738C43C54B}"/>
              </a:ext>
            </a:extLst>
          </p:cNvPr>
          <p:cNvCxnSpPr/>
          <p:nvPr/>
        </p:nvCxnSpPr>
        <p:spPr>
          <a:xfrm>
            <a:off x="3231074" y="2934951"/>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表格 10">
            <a:extLst>
              <a:ext uri="{FF2B5EF4-FFF2-40B4-BE49-F238E27FC236}">
                <a16:creationId xmlns:a16="http://schemas.microsoft.com/office/drawing/2014/main" id="{18C5A717-6807-1CBC-5666-00D440470BCB}"/>
              </a:ext>
            </a:extLst>
          </p:cNvPr>
          <p:cNvGraphicFramePr>
            <a:graphicFrameLocks noGrp="1"/>
          </p:cNvGraphicFramePr>
          <p:nvPr>
            <p:extLst>
              <p:ext uri="{D42A27DB-BD31-4B8C-83A1-F6EECF244321}">
                <p14:modId xmlns:p14="http://schemas.microsoft.com/office/powerpoint/2010/main" val="1699919725"/>
              </p:ext>
            </p:extLst>
          </p:nvPr>
        </p:nvGraphicFramePr>
        <p:xfrm>
          <a:off x="661179" y="1830481"/>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sp>
        <p:nvSpPr>
          <p:cNvPr id="12" name="文本框 11">
            <a:extLst>
              <a:ext uri="{FF2B5EF4-FFF2-40B4-BE49-F238E27FC236}">
                <a16:creationId xmlns:a16="http://schemas.microsoft.com/office/drawing/2014/main" id="{761ADA50-CDA0-4171-F386-D8A2ECA0B776}"/>
              </a:ext>
            </a:extLst>
          </p:cNvPr>
          <p:cNvSpPr txBox="1"/>
          <p:nvPr/>
        </p:nvSpPr>
        <p:spPr>
          <a:xfrm>
            <a:off x="3737188" y="4170366"/>
            <a:ext cx="8075494" cy="369332"/>
          </a:xfrm>
          <a:prstGeom prst="rect">
            <a:avLst/>
          </a:prstGeom>
          <a:noFill/>
        </p:spPr>
        <p:txBody>
          <a:bodyPr wrap="square" rtlCol="0">
            <a:spAutoFit/>
          </a:bodyPr>
          <a:lstStyle/>
          <a:p>
            <a:r>
              <a:rPr kumimoji="1" lang="en-US" altLang="zh-CN" b="1" i="1" dirty="0">
                <a:solidFill>
                  <a:srgbClr val="1856FF"/>
                </a:solidFill>
                <a:latin typeface="Microsoft YaHei" charset="-122"/>
                <a:ea typeface="Microsoft YaHei" charset="-122"/>
                <a:cs typeface="Microsoft YaHei" charset="-122"/>
              </a:rPr>
              <a:t>Convolutional kernel for extracting the “lower right line” feature</a:t>
            </a:r>
            <a:endParaRPr kumimoji="1" lang="zh-CN" altLang="en-US" b="1" i="1" dirty="0">
              <a:solidFill>
                <a:srgbClr val="1856FF"/>
              </a:solidFill>
              <a:latin typeface="Microsoft YaHei" charset="-122"/>
              <a:ea typeface="Microsoft YaHei" charset="-122"/>
              <a:cs typeface="Microsoft YaHei" charset="-122"/>
            </a:endParaRPr>
          </a:p>
        </p:txBody>
      </p:sp>
      <p:sp>
        <p:nvSpPr>
          <p:cNvPr id="13" name="文本框 12">
            <a:extLst>
              <a:ext uri="{FF2B5EF4-FFF2-40B4-BE49-F238E27FC236}">
                <a16:creationId xmlns:a16="http://schemas.microsoft.com/office/drawing/2014/main" id="{9460528B-3312-904B-968B-D183AD410C0D}"/>
              </a:ext>
            </a:extLst>
          </p:cNvPr>
          <p:cNvSpPr txBox="1"/>
          <p:nvPr/>
        </p:nvSpPr>
        <p:spPr>
          <a:xfrm>
            <a:off x="723820" y="4894354"/>
            <a:ext cx="11299372" cy="961289"/>
          </a:xfrm>
          <a:prstGeom prst="rect">
            <a:avLst/>
          </a:prstGeom>
          <a:noFill/>
        </p:spPr>
        <p:txBody>
          <a:bodyPr wrap="square" rtlCol="0">
            <a:spAutoFit/>
          </a:bodyPr>
          <a:lstStyle/>
          <a:p>
            <a:pPr>
              <a:lnSpc>
                <a:spcPct val="150000"/>
              </a:lnSpc>
            </a:pPr>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Convolutional kernels, also known as filters, extract corresponding spatial features through dot product operations with input images .</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4" name="表格 13">
            <a:extLst>
              <a:ext uri="{FF2B5EF4-FFF2-40B4-BE49-F238E27FC236}">
                <a16:creationId xmlns:a16="http://schemas.microsoft.com/office/drawing/2014/main" id="{ABC92B53-B75D-AA02-2560-256715A1240D}"/>
              </a:ext>
            </a:extLst>
          </p:cNvPr>
          <p:cNvGraphicFramePr>
            <a:graphicFrameLocks noGrp="1"/>
          </p:cNvGraphicFramePr>
          <p:nvPr>
            <p:extLst>
              <p:ext uri="{D42A27DB-BD31-4B8C-83A1-F6EECF244321}">
                <p14:modId xmlns:p14="http://schemas.microsoft.com/office/powerpoint/2010/main" val="4156820311"/>
              </p:ext>
            </p:extLst>
          </p:nvPr>
        </p:nvGraphicFramePr>
        <p:xfrm>
          <a:off x="4053236" y="1830481"/>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grpSp>
        <p:nvGrpSpPr>
          <p:cNvPr id="15" name="组合 14">
            <a:extLst>
              <a:ext uri="{FF2B5EF4-FFF2-40B4-BE49-F238E27FC236}">
                <a16:creationId xmlns:a16="http://schemas.microsoft.com/office/drawing/2014/main" id="{958726B5-779E-73FA-F87C-8865DE329E59}"/>
              </a:ext>
            </a:extLst>
          </p:cNvPr>
          <p:cNvGrpSpPr/>
          <p:nvPr/>
        </p:nvGrpSpPr>
        <p:grpSpPr>
          <a:xfrm>
            <a:off x="803509" y="4598670"/>
            <a:ext cx="3028823" cy="400110"/>
            <a:chOff x="562610" y="1297624"/>
            <a:chExt cx="3028823" cy="400110"/>
          </a:xfrm>
        </p:grpSpPr>
        <p:sp>
          <p:nvSpPr>
            <p:cNvPr id="16" name="文本框 15">
              <a:extLst>
                <a:ext uri="{FF2B5EF4-FFF2-40B4-BE49-F238E27FC236}">
                  <a16:creationId xmlns:a16="http://schemas.microsoft.com/office/drawing/2014/main" id="{D7A153A0-3817-7220-46F2-B936ACF0705A}"/>
                </a:ext>
              </a:extLst>
            </p:cNvPr>
            <p:cNvSpPr txBox="1"/>
            <p:nvPr/>
          </p:nvSpPr>
          <p:spPr>
            <a:xfrm>
              <a:off x="843281" y="1297624"/>
              <a:ext cx="2748152" cy="400110"/>
            </a:xfrm>
            <a:prstGeom prst="rect">
              <a:avLst/>
            </a:prstGeom>
            <a:noFill/>
          </p:spPr>
          <p:txBody>
            <a:bodyPr wrap="square" rtlCol="0">
              <a:spAutoFit/>
            </a:bodyPr>
            <a:lstStyle/>
            <a:p>
              <a:r>
                <a:rPr lang="en-US" altLang="zh-CN" sz="2000" kern="100" dirty="0">
                  <a:solidFill>
                    <a:srgbClr val="1856FF"/>
                  </a:solidFill>
                  <a:latin typeface="微软雅黑" panose="020B0503020204020204" pitchFamily="34" charset="-122"/>
                  <a:ea typeface="微软雅黑" panose="020B0503020204020204" pitchFamily="34" charset="-122"/>
                </a:rPr>
                <a:t>Convolutional kernel </a:t>
              </a:r>
              <a:endParaRPr altLang="zh-CN" sz="2000" kern="100" dirty="0">
                <a:solidFill>
                  <a:srgbClr val="1856FF"/>
                </a:solidFill>
                <a:latin typeface="微软雅黑" panose="020B0503020204020204" pitchFamily="34" charset="-122"/>
                <a:ea typeface="微软雅黑" panose="020B0503020204020204" pitchFamily="34" charset="-122"/>
                <a:sym typeface="+mn-ea"/>
              </a:endParaRPr>
            </a:p>
          </p:txBody>
        </p:sp>
        <p:pic>
          <p:nvPicPr>
            <p:cNvPr id="17" name="图片 16" descr="00">
              <a:extLst>
                <a:ext uri="{FF2B5EF4-FFF2-40B4-BE49-F238E27FC236}">
                  <a16:creationId xmlns:a16="http://schemas.microsoft.com/office/drawing/2014/main" id="{21B150BC-1315-749A-6F1F-425268FCED07}"/>
                </a:ext>
              </a:extLst>
            </p:cNvPr>
            <p:cNvPicPr>
              <a:picLocks noChangeAspect="1"/>
            </p:cNvPicPr>
            <p:nvPr/>
          </p:nvPicPr>
          <p:blipFill>
            <a:blip r:embed="rId3"/>
            <a:stretch>
              <a:fillRect/>
            </a:stretch>
          </p:blipFill>
          <p:spPr>
            <a:xfrm>
              <a:off x="562610" y="1457960"/>
              <a:ext cx="205105" cy="138430"/>
            </a:xfrm>
            <a:prstGeom prst="rect">
              <a:avLst/>
            </a:prstGeom>
          </p:spPr>
        </p:pic>
      </p:grpSp>
      <p:sp>
        <p:nvSpPr>
          <p:cNvPr id="22" name="矩形 21">
            <a:extLst>
              <a:ext uri="{FF2B5EF4-FFF2-40B4-BE49-F238E27FC236}">
                <a16:creationId xmlns:a16="http://schemas.microsoft.com/office/drawing/2014/main" id="{D46978FC-0703-9972-4E28-DADAE64A2F63}"/>
              </a:ext>
            </a:extLst>
          </p:cNvPr>
          <p:cNvSpPr/>
          <p:nvPr/>
        </p:nvSpPr>
        <p:spPr>
          <a:xfrm>
            <a:off x="617323" y="668331"/>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E22FD2D7-D456-AD20-1A00-26880B13F45D}"/>
              </a:ext>
            </a:extLst>
          </p:cNvPr>
          <p:cNvSpPr txBox="1"/>
          <p:nvPr/>
        </p:nvSpPr>
        <p:spPr>
          <a:xfrm>
            <a:off x="617324" y="675005"/>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字方塊 55">
            <a:extLst>
              <a:ext uri="{FF2B5EF4-FFF2-40B4-BE49-F238E27FC236}">
                <a16:creationId xmlns:a16="http://schemas.microsoft.com/office/drawing/2014/main" id="{9EFFEC27-5665-3099-06F8-0ED9F25FB543}"/>
              </a:ext>
            </a:extLst>
          </p:cNvPr>
          <p:cNvSpPr txBox="1"/>
          <p:nvPr/>
        </p:nvSpPr>
        <p:spPr>
          <a:xfrm>
            <a:off x="4035307" y="1346514"/>
            <a:ext cx="215999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 image </a:t>
            </a:r>
            <a:endParaRPr lang="en-US" altLang="zh-TW" sz="2000" dirty="0">
              <a:latin typeface="微软雅黑" panose="020B0503020204020204" pitchFamily="34" charset="-122"/>
              <a:ea typeface="微软雅黑" panose="020B0503020204020204" pitchFamily="34" charset="-122"/>
            </a:endParaRPr>
          </a:p>
        </p:txBody>
      </p:sp>
      <p:sp>
        <p:nvSpPr>
          <p:cNvPr id="25" name="文字方塊 55">
            <a:extLst>
              <a:ext uri="{FF2B5EF4-FFF2-40B4-BE49-F238E27FC236}">
                <a16:creationId xmlns:a16="http://schemas.microsoft.com/office/drawing/2014/main" id="{4F30338D-5C39-9ED6-99DD-3D8461A8C4EC}"/>
              </a:ext>
            </a:extLst>
          </p:cNvPr>
          <p:cNvSpPr txBox="1"/>
          <p:nvPr/>
        </p:nvSpPr>
        <p:spPr>
          <a:xfrm>
            <a:off x="6803582" y="1346514"/>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Convolution kernel</a:t>
            </a:r>
            <a:endParaRPr lang="zh-TW" altLang="en-US" sz="2000" dirty="0">
              <a:latin typeface="微软雅黑" panose="020B0503020204020204" pitchFamily="34" charset="-122"/>
              <a:ea typeface="微软雅黑" panose="020B0503020204020204" pitchFamily="34" charset="-122"/>
            </a:endParaRPr>
          </a:p>
        </p:txBody>
      </p:sp>
      <p:sp>
        <p:nvSpPr>
          <p:cNvPr id="26" name="文字方塊 55">
            <a:extLst>
              <a:ext uri="{FF2B5EF4-FFF2-40B4-BE49-F238E27FC236}">
                <a16:creationId xmlns:a16="http://schemas.microsoft.com/office/drawing/2014/main" id="{5C7C3C0F-7F8F-234B-5067-D9BC53ABF77F}"/>
              </a:ext>
            </a:extLst>
          </p:cNvPr>
          <p:cNvSpPr txBox="1"/>
          <p:nvPr/>
        </p:nvSpPr>
        <p:spPr>
          <a:xfrm>
            <a:off x="9971905" y="1346514"/>
            <a:ext cx="1732644"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Feature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Tree>
    <p:extLst>
      <p:ext uri="{BB962C8B-B14F-4D97-AF65-F5344CB8AC3E}">
        <p14:creationId xmlns:p14="http://schemas.microsoft.com/office/powerpoint/2010/main" val="2657823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2" name="文本框 21">
            <a:extLst>
              <a:ext uri="{FF2B5EF4-FFF2-40B4-BE49-F238E27FC236}">
                <a16:creationId xmlns:a16="http://schemas.microsoft.com/office/drawing/2014/main" id="{708F0DA3-9578-9B35-4142-953C17C5923C}"/>
              </a:ext>
            </a:extLst>
          </p:cNvPr>
          <p:cNvSpPr txBox="1"/>
          <p:nvPr/>
        </p:nvSpPr>
        <p:spPr>
          <a:xfrm>
            <a:off x="6658511" y="2685319"/>
            <a:ext cx="372218" cy="584775"/>
          </a:xfrm>
          <a:prstGeom prst="rect">
            <a:avLst/>
          </a:prstGeom>
          <a:noFill/>
        </p:spPr>
        <p:txBody>
          <a:bodyPr wrap="none" rtlCol="0">
            <a:spAutoFit/>
          </a:bodyPr>
          <a:lstStyle/>
          <a:p>
            <a:r>
              <a:rPr kumimoji="1" lang="en-US" altLang="zh-CN" sz="3200" dirty="0">
                <a:latin typeface="Microsoft YaHei" panose="020B0503020204020204" pitchFamily="34" charset="-122"/>
                <a:ea typeface="Microsoft YaHei" panose="020B0503020204020204" pitchFamily="34" charset="-122"/>
              </a:rPr>
              <a:t>*</a:t>
            </a:r>
            <a:endParaRPr kumimoji="1" lang="zh-CN" altLang="en-US" sz="3200"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70E34C0D-D23F-4019-494C-A4F8974C8F82}"/>
              </a:ext>
            </a:extLst>
          </p:cNvPr>
          <p:cNvSpPr txBox="1"/>
          <p:nvPr/>
        </p:nvSpPr>
        <p:spPr>
          <a:xfrm>
            <a:off x="9119469" y="2566783"/>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26" name="表格 25">
            <a:extLst>
              <a:ext uri="{FF2B5EF4-FFF2-40B4-BE49-F238E27FC236}">
                <a16:creationId xmlns:a16="http://schemas.microsoft.com/office/drawing/2014/main" id="{E35F63F4-2A1E-5045-EE54-823E211BE0AA}"/>
              </a:ext>
            </a:extLst>
          </p:cNvPr>
          <p:cNvGraphicFramePr>
            <a:graphicFrameLocks noGrp="1"/>
          </p:cNvGraphicFramePr>
          <p:nvPr>
            <p:extLst>
              <p:ext uri="{D42A27DB-BD31-4B8C-83A1-F6EECF244321}">
                <p14:modId xmlns:p14="http://schemas.microsoft.com/office/powerpoint/2010/main" val="3277499905"/>
              </p:ext>
            </p:extLst>
          </p:nvPr>
        </p:nvGraphicFramePr>
        <p:xfrm>
          <a:off x="7440991" y="2288393"/>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30" name="表格 29">
            <a:extLst>
              <a:ext uri="{FF2B5EF4-FFF2-40B4-BE49-F238E27FC236}">
                <a16:creationId xmlns:a16="http://schemas.microsoft.com/office/drawing/2014/main" id="{EE139D18-4764-4BF7-6192-541E88F1304C}"/>
              </a:ext>
            </a:extLst>
          </p:cNvPr>
          <p:cNvGraphicFramePr>
            <a:graphicFrameLocks noGrp="1"/>
          </p:cNvGraphicFramePr>
          <p:nvPr>
            <p:extLst>
              <p:ext uri="{D42A27DB-BD31-4B8C-83A1-F6EECF244321}">
                <p14:modId xmlns:p14="http://schemas.microsoft.com/office/powerpoint/2010/main" val="1223444894"/>
              </p:ext>
            </p:extLst>
          </p:nvPr>
        </p:nvGraphicFramePr>
        <p:xfrm>
          <a:off x="9884684" y="1900408"/>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18E"/>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2"/>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223278462"/>
                  </a:ext>
                </a:extLst>
              </a:tr>
            </a:tbl>
          </a:graphicData>
        </a:graphic>
      </p:graphicFrame>
      <p:sp>
        <p:nvSpPr>
          <p:cNvPr id="31" name="文字方塊 55">
            <a:extLst>
              <a:ext uri="{FF2B5EF4-FFF2-40B4-BE49-F238E27FC236}">
                <a16:creationId xmlns:a16="http://schemas.microsoft.com/office/drawing/2014/main" id="{C2A3DABC-068A-94BC-AD35-BFF9FC7EF89E}"/>
              </a:ext>
            </a:extLst>
          </p:cNvPr>
          <p:cNvSpPr txBox="1"/>
          <p:nvPr/>
        </p:nvSpPr>
        <p:spPr>
          <a:xfrm>
            <a:off x="4310128" y="1263590"/>
            <a:ext cx="1703149"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a:t>
            </a:r>
            <a:r>
              <a:rPr lang="en-US" altLang="zh-TW" sz="2000" dirty="0">
                <a:latin typeface="微软雅黑" panose="020B0503020204020204" pitchFamily="34" charset="-122"/>
                <a:ea typeface="微软雅黑" panose="020B0503020204020204" pitchFamily="34" charset="-122"/>
              </a:rPr>
              <a:t>nput</a:t>
            </a:r>
          </a:p>
        </p:txBody>
      </p:sp>
      <p:sp>
        <p:nvSpPr>
          <p:cNvPr id="32" name="文字方塊 55">
            <a:extLst>
              <a:ext uri="{FF2B5EF4-FFF2-40B4-BE49-F238E27FC236}">
                <a16:creationId xmlns:a16="http://schemas.microsoft.com/office/drawing/2014/main" id="{5900C3EF-16FA-6F5D-17E3-2E9E1FAB10E7}"/>
              </a:ext>
            </a:extLst>
          </p:cNvPr>
          <p:cNvSpPr txBox="1"/>
          <p:nvPr/>
        </p:nvSpPr>
        <p:spPr>
          <a:xfrm>
            <a:off x="6604945" y="1269135"/>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kernel</a:t>
            </a:r>
          </a:p>
        </p:txBody>
      </p:sp>
      <p:sp>
        <p:nvSpPr>
          <p:cNvPr id="33" name="文字方塊 55">
            <a:extLst>
              <a:ext uri="{FF2B5EF4-FFF2-40B4-BE49-F238E27FC236}">
                <a16:creationId xmlns:a16="http://schemas.microsoft.com/office/drawing/2014/main" id="{728BC936-B758-115C-78C1-155936DF6C46}"/>
              </a:ext>
            </a:extLst>
          </p:cNvPr>
          <p:cNvSpPr txBox="1"/>
          <p:nvPr/>
        </p:nvSpPr>
        <p:spPr>
          <a:xfrm>
            <a:off x="9935828" y="1263590"/>
            <a:ext cx="1732644"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a:t>
            </a:r>
            <a:r>
              <a:rPr lang="en-US" altLang="zh-TW" sz="2000" dirty="0">
                <a:latin typeface="微软雅黑" panose="020B0503020204020204" pitchFamily="34" charset="-122"/>
                <a:ea typeface="微软雅黑" panose="020B0503020204020204" pitchFamily="34" charset="-122"/>
              </a:rPr>
              <a:t>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cxnSp>
        <p:nvCxnSpPr>
          <p:cNvPr id="35" name="直線單箭頭接點 35">
            <a:extLst>
              <a:ext uri="{FF2B5EF4-FFF2-40B4-BE49-F238E27FC236}">
                <a16:creationId xmlns:a16="http://schemas.microsoft.com/office/drawing/2014/main" id="{1B35CA3C-537D-3BDA-8BA2-7EF326060500}"/>
              </a:ext>
            </a:extLst>
          </p:cNvPr>
          <p:cNvCxnSpPr>
            <a:cxnSpLocks/>
          </p:cNvCxnSpPr>
          <p:nvPr/>
        </p:nvCxnSpPr>
        <p:spPr>
          <a:xfrm>
            <a:off x="3259543" y="2815297"/>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表格 39">
            <a:extLst>
              <a:ext uri="{FF2B5EF4-FFF2-40B4-BE49-F238E27FC236}">
                <a16:creationId xmlns:a16="http://schemas.microsoft.com/office/drawing/2014/main" id="{0A3C4BDD-7848-081B-0FBB-33B8F21AB539}"/>
              </a:ext>
            </a:extLst>
          </p:cNvPr>
          <p:cNvGraphicFramePr>
            <a:graphicFrameLocks noGrp="1"/>
          </p:cNvGraphicFramePr>
          <p:nvPr>
            <p:extLst>
              <p:ext uri="{D42A27DB-BD31-4B8C-83A1-F6EECF244321}">
                <p14:modId xmlns:p14="http://schemas.microsoft.com/office/powerpoint/2010/main" val="962850871"/>
              </p:ext>
            </p:extLst>
          </p:nvPr>
        </p:nvGraphicFramePr>
        <p:xfrm>
          <a:off x="689648" y="1776141"/>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41" name="表格 40">
            <a:extLst>
              <a:ext uri="{FF2B5EF4-FFF2-40B4-BE49-F238E27FC236}">
                <a16:creationId xmlns:a16="http://schemas.microsoft.com/office/drawing/2014/main" id="{8B128C79-1F2A-B2CB-AE12-223804A44857}"/>
              </a:ext>
            </a:extLst>
          </p:cNvPr>
          <p:cNvGraphicFramePr>
            <a:graphicFrameLocks noGrp="1"/>
          </p:cNvGraphicFramePr>
          <p:nvPr>
            <p:extLst>
              <p:ext uri="{D42A27DB-BD31-4B8C-83A1-F6EECF244321}">
                <p14:modId xmlns:p14="http://schemas.microsoft.com/office/powerpoint/2010/main" val="3742827399"/>
              </p:ext>
            </p:extLst>
          </p:nvPr>
        </p:nvGraphicFramePr>
        <p:xfrm>
          <a:off x="4081705" y="1776141"/>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graphicFrame>
        <p:nvGraphicFramePr>
          <p:cNvPr id="3" name="表格 2">
            <a:extLst>
              <a:ext uri="{FF2B5EF4-FFF2-40B4-BE49-F238E27FC236}">
                <a16:creationId xmlns:a16="http://schemas.microsoft.com/office/drawing/2014/main" id="{E8182337-CBBC-C1FD-279F-E926913925B3}"/>
              </a:ext>
            </a:extLst>
          </p:cNvPr>
          <p:cNvGraphicFramePr>
            <a:graphicFrameLocks noGrp="1"/>
          </p:cNvGraphicFramePr>
          <p:nvPr>
            <p:extLst>
              <p:ext uri="{D42A27DB-BD31-4B8C-83A1-F6EECF244321}">
                <p14:modId xmlns:p14="http://schemas.microsoft.com/office/powerpoint/2010/main" val="3965279882"/>
              </p:ext>
            </p:extLst>
          </p:nvPr>
        </p:nvGraphicFramePr>
        <p:xfrm>
          <a:off x="689648" y="4335189"/>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5" name="表格 4">
            <a:extLst>
              <a:ext uri="{FF2B5EF4-FFF2-40B4-BE49-F238E27FC236}">
                <a16:creationId xmlns:a16="http://schemas.microsoft.com/office/drawing/2014/main" id="{1D7D7F18-3B9A-6F70-ACA5-75A0469A101E}"/>
              </a:ext>
            </a:extLst>
          </p:cNvPr>
          <p:cNvGraphicFramePr>
            <a:graphicFrameLocks noGrp="1"/>
          </p:cNvGraphicFramePr>
          <p:nvPr>
            <p:extLst>
              <p:ext uri="{D42A27DB-BD31-4B8C-83A1-F6EECF244321}">
                <p14:modId xmlns:p14="http://schemas.microsoft.com/office/powerpoint/2010/main" val="680039969"/>
              </p:ext>
            </p:extLst>
          </p:nvPr>
        </p:nvGraphicFramePr>
        <p:xfrm>
          <a:off x="4081705" y="4335189"/>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sp>
        <p:nvSpPr>
          <p:cNvPr id="7" name="文本框 6">
            <a:extLst>
              <a:ext uri="{FF2B5EF4-FFF2-40B4-BE49-F238E27FC236}">
                <a16:creationId xmlns:a16="http://schemas.microsoft.com/office/drawing/2014/main" id="{03F15042-0A05-A80F-FF0B-712E632D0340}"/>
              </a:ext>
            </a:extLst>
          </p:cNvPr>
          <p:cNvSpPr txBox="1"/>
          <p:nvPr/>
        </p:nvSpPr>
        <p:spPr>
          <a:xfrm>
            <a:off x="6658511" y="5122796"/>
            <a:ext cx="372218" cy="584775"/>
          </a:xfrm>
          <a:prstGeom prst="rect">
            <a:avLst/>
          </a:prstGeom>
          <a:noFill/>
        </p:spPr>
        <p:txBody>
          <a:bodyPr wrap="none" rtlCol="0">
            <a:spAutoFit/>
          </a:bodyPr>
          <a:lstStyle/>
          <a:p>
            <a:r>
              <a:rPr kumimoji="1" lang="en-US" altLang="zh-CN" sz="3200" dirty="0">
                <a:latin typeface="Microsoft YaHei" panose="020B0503020204020204" pitchFamily="34" charset="-122"/>
                <a:ea typeface="Microsoft YaHei" panose="020B0503020204020204" pitchFamily="34" charset="-122"/>
              </a:rPr>
              <a:t>*</a:t>
            </a:r>
            <a:endParaRPr kumimoji="1" lang="zh-CN" altLang="en-US" sz="3200" dirty="0">
              <a:latin typeface="Microsoft YaHei" panose="020B0503020204020204" pitchFamily="34" charset="-122"/>
              <a:ea typeface="Microsoft YaHei" panose="020B0503020204020204" pitchFamily="34" charset="-122"/>
            </a:endParaRPr>
          </a:p>
        </p:txBody>
      </p:sp>
      <p:graphicFrame>
        <p:nvGraphicFramePr>
          <p:cNvPr id="2" name="表格 1">
            <a:extLst>
              <a:ext uri="{FF2B5EF4-FFF2-40B4-BE49-F238E27FC236}">
                <a16:creationId xmlns:a16="http://schemas.microsoft.com/office/drawing/2014/main" id="{28EC769E-E58E-CD7F-EC28-0E51455DD4EA}"/>
              </a:ext>
            </a:extLst>
          </p:cNvPr>
          <p:cNvGraphicFramePr>
            <a:graphicFrameLocks noGrp="1"/>
          </p:cNvGraphicFramePr>
          <p:nvPr>
            <p:extLst>
              <p:ext uri="{D42A27DB-BD31-4B8C-83A1-F6EECF244321}">
                <p14:modId xmlns:p14="http://schemas.microsoft.com/office/powerpoint/2010/main" val="843563306"/>
              </p:ext>
            </p:extLst>
          </p:nvPr>
        </p:nvGraphicFramePr>
        <p:xfrm>
          <a:off x="7473761" y="4875183"/>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0" name="表格 9">
            <a:extLst>
              <a:ext uri="{FF2B5EF4-FFF2-40B4-BE49-F238E27FC236}">
                <a16:creationId xmlns:a16="http://schemas.microsoft.com/office/drawing/2014/main" id="{FFDB090A-51A7-2239-F8BA-6C8A41C7549A}"/>
              </a:ext>
            </a:extLst>
          </p:cNvPr>
          <p:cNvGraphicFramePr>
            <a:graphicFrameLocks noGrp="1"/>
          </p:cNvGraphicFramePr>
          <p:nvPr>
            <p:extLst>
              <p:ext uri="{D42A27DB-BD31-4B8C-83A1-F6EECF244321}">
                <p14:modId xmlns:p14="http://schemas.microsoft.com/office/powerpoint/2010/main" val="50811968"/>
              </p:ext>
            </p:extLst>
          </p:nvPr>
        </p:nvGraphicFramePr>
        <p:xfrm>
          <a:off x="9884684" y="4467297"/>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359998">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1"/>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2"/>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223278462"/>
                  </a:ext>
                </a:extLst>
              </a:tr>
            </a:tbl>
          </a:graphicData>
        </a:graphic>
      </p:graphicFrame>
      <p:cxnSp>
        <p:nvCxnSpPr>
          <p:cNvPr id="13" name="直線單箭頭接點 35">
            <a:extLst>
              <a:ext uri="{FF2B5EF4-FFF2-40B4-BE49-F238E27FC236}">
                <a16:creationId xmlns:a16="http://schemas.microsoft.com/office/drawing/2014/main" id="{8469F500-8F8B-83CA-A64E-F0103210ACE2}"/>
              </a:ext>
            </a:extLst>
          </p:cNvPr>
          <p:cNvCxnSpPr>
            <a:cxnSpLocks/>
          </p:cNvCxnSpPr>
          <p:nvPr/>
        </p:nvCxnSpPr>
        <p:spPr>
          <a:xfrm>
            <a:off x="3259543" y="5373439"/>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22F6143-9189-B615-35B7-A7A2DAAF6BAF}"/>
              </a:ext>
            </a:extLst>
          </p:cNvPr>
          <p:cNvSpPr txBox="1"/>
          <p:nvPr/>
        </p:nvSpPr>
        <p:spPr>
          <a:xfrm>
            <a:off x="9119469" y="5105682"/>
            <a:ext cx="364202" cy="523220"/>
          </a:xfrm>
          <a:prstGeom prst="rect">
            <a:avLst/>
          </a:prstGeom>
          <a:noFill/>
        </p:spPr>
        <p:txBody>
          <a:bodyPr wrap="none" rtlCol="0">
            <a:spAutoFit/>
          </a:bodyPr>
          <a:lstStyle/>
          <a:p>
            <a:r>
              <a:rPr kumimoji="1" lang="en-US" altLang="zh-CN" sz="2800" dirty="0"/>
              <a:t>=</a:t>
            </a:r>
            <a:endParaRPr kumimoji="1" lang="zh-CN" altLang="en-US" sz="2800" dirty="0"/>
          </a:p>
        </p:txBody>
      </p:sp>
      <p:sp>
        <p:nvSpPr>
          <p:cNvPr id="12" name="矩形 11">
            <a:extLst>
              <a:ext uri="{FF2B5EF4-FFF2-40B4-BE49-F238E27FC236}">
                <a16:creationId xmlns:a16="http://schemas.microsoft.com/office/drawing/2014/main" id="{AFD459D6-7DE5-8521-3DA1-E238108A3A54}"/>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id="{BA16035C-01DD-DE95-87B9-E1819F447483}"/>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309885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2" name="文本框 21">
            <a:extLst>
              <a:ext uri="{FF2B5EF4-FFF2-40B4-BE49-F238E27FC236}">
                <a16:creationId xmlns:a16="http://schemas.microsoft.com/office/drawing/2014/main" id="{708F0DA3-9578-9B35-4142-953C17C5923C}"/>
              </a:ext>
            </a:extLst>
          </p:cNvPr>
          <p:cNvSpPr txBox="1"/>
          <p:nvPr/>
        </p:nvSpPr>
        <p:spPr>
          <a:xfrm>
            <a:off x="6592769" y="2673365"/>
            <a:ext cx="372218" cy="584775"/>
          </a:xfrm>
          <a:prstGeom prst="rect">
            <a:avLst/>
          </a:prstGeom>
          <a:noFill/>
        </p:spPr>
        <p:txBody>
          <a:bodyPr wrap="none" rtlCol="0">
            <a:spAutoFit/>
          </a:bodyPr>
          <a:lstStyle/>
          <a:p>
            <a:r>
              <a:rPr kumimoji="1" lang="en-US" altLang="zh-CN" sz="3200" dirty="0">
                <a:latin typeface="Microsoft YaHei" panose="020B0503020204020204" pitchFamily="34" charset="-122"/>
                <a:ea typeface="Microsoft YaHei" panose="020B0503020204020204" pitchFamily="34" charset="-122"/>
              </a:rPr>
              <a:t>*</a:t>
            </a:r>
            <a:endParaRPr kumimoji="1" lang="zh-CN" altLang="en-US" sz="3200"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70E34C0D-D23F-4019-494C-A4F8974C8F82}"/>
              </a:ext>
            </a:extLst>
          </p:cNvPr>
          <p:cNvSpPr txBox="1"/>
          <p:nvPr/>
        </p:nvSpPr>
        <p:spPr>
          <a:xfrm>
            <a:off x="9053727" y="2554829"/>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26" name="表格 25">
            <a:extLst>
              <a:ext uri="{FF2B5EF4-FFF2-40B4-BE49-F238E27FC236}">
                <a16:creationId xmlns:a16="http://schemas.microsoft.com/office/drawing/2014/main" id="{E35F63F4-2A1E-5045-EE54-823E211BE0AA}"/>
              </a:ext>
            </a:extLst>
          </p:cNvPr>
          <p:cNvGraphicFramePr>
            <a:graphicFrameLocks noGrp="1"/>
          </p:cNvGraphicFramePr>
          <p:nvPr>
            <p:extLst>
              <p:ext uri="{D42A27DB-BD31-4B8C-83A1-F6EECF244321}">
                <p14:modId xmlns:p14="http://schemas.microsoft.com/office/powerpoint/2010/main" val="2625346968"/>
              </p:ext>
            </p:extLst>
          </p:nvPr>
        </p:nvGraphicFramePr>
        <p:xfrm>
          <a:off x="7375249" y="2276439"/>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30" name="表格 29">
            <a:extLst>
              <a:ext uri="{FF2B5EF4-FFF2-40B4-BE49-F238E27FC236}">
                <a16:creationId xmlns:a16="http://schemas.microsoft.com/office/drawing/2014/main" id="{EE139D18-4764-4BF7-6192-541E88F1304C}"/>
              </a:ext>
            </a:extLst>
          </p:cNvPr>
          <p:cNvGraphicFramePr>
            <a:graphicFrameLocks noGrp="1"/>
          </p:cNvGraphicFramePr>
          <p:nvPr>
            <p:extLst>
              <p:ext uri="{D42A27DB-BD31-4B8C-83A1-F6EECF244321}">
                <p14:modId xmlns:p14="http://schemas.microsoft.com/office/powerpoint/2010/main" val="3206682265"/>
              </p:ext>
            </p:extLst>
          </p:nvPr>
        </p:nvGraphicFramePr>
        <p:xfrm>
          <a:off x="9818942" y="1888454"/>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18E"/>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2"/>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223278462"/>
                  </a:ext>
                </a:extLst>
              </a:tr>
            </a:tbl>
          </a:graphicData>
        </a:graphic>
      </p:graphicFrame>
      <p:sp>
        <p:nvSpPr>
          <p:cNvPr id="31" name="文字方塊 55">
            <a:extLst>
              <a:ext uri="{FF2B5EF4-FFF2-40B4-BE49-F238E27FC236}">
                <a16:creationId xmlns:a16="http://schemas.microsoft.com/office/drawing/2014/main" id="{C2A3DABC-068A-94BC-AD35-BFF9FC7EF89E}"/>
              </a:ext>
            </a:extLst>
          </p:cNvPr>
          <p:cNvSpPr txBox="1"/>
          <p:nvPr/>
        </p:nvSpPr>
        <p:spPr>
          <a:xfrm>
            <a:off x="4244386" y="1251636"/>
            <a:ext cx="1703149"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a:t>
            </a:r>
            <a:r>
              <a:rPr lang="en-US" altLang="zh-TW" sz="2000" dirty="0">
                <a:latin typeface="微软雅黑" panose="020B0503020204020204" pitchFamily="34" charset="-122"/>
                <a:ea typeface="微软雅黑" panose="020B0503020204020204" pitchFamily="34" charset="-122"/>
              </a:rPr>
              <a:t>nput</a:t>
            </a:r>
          </a:p>
        </p:txBody>
      </p:sp>
      <p:sp>
        <p:nvSpPr>
          <p:cNvPr id="32" name="文字方塊 55">
            <a:extLst>
              <a:ext uri="{FF2B5EF4-FFF2-40B4-BE49-F238E27FC236}">
                <a16:creationId xmlns:a16="http://schemas.microsoft.com/office/drawing/2014/main" id="{5900C3EF-16FA-6F5D-17E3-2E9E1FAB10E7}"/>
              </a:ext>
            </a:extLst>
          </p:cNvPr>
          <p:cNvSpPr txBox="1"/>
          <p:nvPr/>
        </p:nvSpPr>
        <p:spPr>
          <a:xfrm>
            <a:off x="6539203" y="1257181"/>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kernel</a:t>
            </a:r>
          </a:p>
        </p:txBody>
      </p:sp>
      <p:sp>
        <p:nvSpPr>
          <p:cNvPr id="33" name="文字方塊 55">
            <a:extLst>
              <a:ext uri="{FF2B5EF4-FFF2-40B4-BE49-F238E27FC236}">
                <a16:creationId xmlns:a16="http://schemas.microsoft.com/office/drawing/2014/main" id="{728BC936-B758-115C-78C1-155936DF6C46}"/>
              </a:ext>
            </a:extLst>
          </p:cNvPr>
          <p:cNvSpPr txBox="1"/>
          <p:nvPr/>
        </p:nvSpPr>
        <p:spPr>
          <a:xfrm>
            <a:off x="9870086" y="1251636"/>
            <a:ext cx="1732644"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a:t>
            </a:r>
            <a:r>
              <a:rPr lang="en-US" altLang="zh-TW" sz="2000" dirty="0">
                <a:latin typeface="微软雅黑" panose="020B0503020204020204" pitchFamily="34" charset="-122"/>
                <a:ea typeface="微软雅黑" panose="020B0503020204020204" pitchFamily="34" charset="-122"/>
              </a:rPr>
              <a:t>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cxnSp>
        <p:nvCxnSpPr>
          <p:cNvPr id="35" name="直線單箭頭接點 35">
            <a:extLst>
              <a:ext uri="{FF2B5EF4-FFF2-40B4-BE49-F238E27FC236}">
                <a16:creationId xmlns:a16="http://schemas.microsoft.com/office/drawing/2014/main" id="{1B35CA3C-537D-3BDA-8BA2-7EF326060500}"/>
              </a:ext>
            </a:extLst>
          </p:cNvPr>
          <p:cNvCxnSpPr>
            <a:cxnSpLocks/>
          </p:cNvCxnSpPr>
          <p:nvPr/>
        </p:nvCxnSpPr>
        <p:spPr>
          <a:xfrm>
            <a:off x="3193801" y="2803343"/>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表格 39">
            <a:extLst>
              <a:ext uri="{FF2B5EF4-FFF2-40B4-BE49-F238E27FC236}">
                <a16:creationId xmlns:a16="http://schemas.microsoft.com/office/drawing/2014/main" id="{0A3C4BDD-7848-081B-0FBB-33B8F21AB539}"/>
              </a:ext>
            </a:extLst>
          </p:cNvPr>
          <p:cNvGraphicFramePr>
            <a:graphicFrameLocks noGrp="1"/>
          </p:cNvGraphicFramePr>
          <p:nvPr>
            <p:extLst>
              <p:ext uri="{D42A27DB-BD31-4B8C-83A1-F6EECF244321}">
                <p14:modId xmlns:p14="http://schemas.microsoft.com/office/powerpoint/2010/main" val="788908707"/>
              </p:ext>
            </p:extLst>
          </p:nvPr>
        </p:nvGraphicFramePr>
        <p:xfrm>
          <a:off x="623906" y="1764187"/>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41" name="表格 40">
            <a:extLst>
              <a:ext uri="{FF2B5EF4-FFF2-40B4-BE49-F238E27FC236}">
                <a16:creationId xmlns:a16="http://schemas.microsoft.com/office/drawing/2014/main" id="{8B128C79-1F2A-B2CB-AE12-223804A44857}"/>
              </a:ext>
            </a:extLst>
          </p:cNvPr>
          <p:cNvGraphicFramePr>
            <a:graphicFrameLocks noGrp="1"/>
          </p:cNvGraphicFramePr>
          <p:nvPr>
            <p:extLst>
              <p:ext uri="{D42A27DB-BD31-4B8C-83A1-F6EECF244321}">
                <p14:modId xmlns:p14="http://schemas.microsoft.com/office/powerpoint/2010/main" val="2546062391"/>
              </p:ext>
            </p:extLst>
          </p:nvPr>
        </p:nvGraphicFramePr>
        <p:xfrm>
          <a:off x="4015963" y="1764187"/>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sp>
        <p:nvSpPr>
          <p:cNvPr id="7" name="文本框 6">
            <a:extLst>
              <a:ext uri="{FF2B5EF4-FFF2-40B4-BE49-F238E27FC236}">
                <a16:creationId xmlns:a16="http://schemas.microsoft.com/office/drawing/2014/main" id="{03F15042-0A05-A80F-FF0B-712E632D0340}"/>
              </a:ext>
            </a:extLst>
          </p:cNvPr>
          <p:cNvSpPr txBox="1"/>
          <p:nvPr/>
        </p:nvSpPr>
        <p:spPr>
          <a:xfrm>
            <a:off x="6592769" y="5110842"/>
            <a:ext cx="372218" cy="584775"/>
          </a:xfrm>
          <a:prstGeom prst="rect">
            <a:avLst/>
          </a:prstGeom>
          <a:noFill/>
        </p:spPr>
        <p:txBody>
          <a:bodyPr wrap="none" rtlCol="0">
            <a:spAutoFit/>
          </a:bodyPr>
          <a:lstStyle/>
          <a:p>
            <a:r>
              <a:rPr kumimoji="1" lang="en-US" altLang="zh-CN" sz="3200" dirty="0">
                <a:latin typeface="Microsoft YaHei" panose="020B0503020204020204" pitchFamily="34" charset="-122"/>
                <a:ea typeface="Microsoft YaHei" panose="020B0503020204020204" pitchFamily="34" charset="-122"/>
              </a:rPr>
              <a:t>*</a:t>
            </a:r>
            <a:endParaRPr kumimoji="1" lang="zh-CN" altLang="en-US" sz="3200" dirty="0">
              <a:latin typeface="Microsoft YaHei" panose="020B0503020204020204" pitchFamily="34" charset="-122"/>
              <a:ea typeface="Microsoft YaHei" panose="020B0503020204020204" pitchFamily="34" charset="-122"/>
            </a:endParaRPr>
          </a:p>
        </p:txBody>
      </p:sp>
      <p:graphicFrame>
        <p:nvGraphicFramePr>
          <p:cNvPr id="2" name="表格 1">
            <a:extLst>
              <a:ext uri="{FF2B5EF4-FFF2-40B4-BE49-F238E27FC236}">
                <a16:creationId xmlns:a16="http://schemas.microsoft.com/office/drawing/2014/main" id="{28EC769E-E58E-CD7F-EC28-0E51455DD4EA}"/>
              </a:ext>
            </a:extLst>
          </p:cNvPr>
          <p:cNvGraphicFramePr>
            <a:graphicFrameLocks noGrp="1"/>
          </p:cNvGraphicFramePr>
          <p:nvPr>
            <p:extLst>
              <p:ext uri="{D42A27DB-BD31-4B8C-83A1-F6EECF244321}">
                <p14:modId xmlns:p14="http://schemas.microsoft.com/office/powerpoint/2010/main" val="2518877432"/>
              </p:ext>
            </p:extLst>
          </p:nvPr>
        </p:nvGraphicFramePr>
        <p:xfrm>
          <a:off x="7408019" y="4863229"/>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cxnSp>
        <p:nvCxnSpPr>
          <p:cNvPr id="13" name="直線單箭頭接點 35">
            <a:extLst>
              <a:ext uri="{FF2B5EF4-FFF2-40B4-BE49-F238E27FC236}">
                <a16:creationId xmlns:a16="http://schemas.microsoft.com/office/drawing/2014/main" id="{8469F500-8F8B-83CA-A64E-F0103210ACE2}"/>
              </a:ext>
            </a:extLst>
          </p:cNvPr>
          <p:cNvCxnSpPr>
            <a:cxnSpLocks/>
          </p:cNvCxnSpPr>
          <p:nvPr/>
        </p:nvCxnSpPr>
        <p:spPr>
          <a:xfrm>
            <a:off x="3193801" y="5361485"/>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22F6143-9189-B615-35B7-A7A2DAAF6BAF}"/>
              </a:ext>
            </a:extLst>
          </p:cNvPr>
          <p:cNvSpPr txBox="1"/>
          <p:nvPr/>
        </p:nvSpPr>
        <p:spPr>
          <a:xfrm>
            <a:off x="9053727" y="5093728"/>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3" name="表格 2">
            <a:extLst>
              <a:ext uri="{FF2B5EF4-FFF2-40B4-BE49-F238E27FC236}">
                <a16:creationId xmlns:a16="http://schemas.microsoft.com/office/drawing/2014/main" id="{5F2C4A72-E35B-6CE4-1EC4-2B07CC477906}"/>
              </a:ext>
            </a:extLst>
          </p:cNvPr>
          <p:cNvGraphicFramePr>
            <a:graphicFrameLocks noGrp="1"/>
          </p:cNvGraphicFramePr>
          <p:nvPr>
            <p:extLst>
              <p:ext uri="{D42A27DB-BD31-4B8C-83A1-F6EECF244321}">
                <p14:modId xmlns:p14="http://schemas.microsoft.com/office/powerpoint/2010/main" val="3497095326"/>
              </p:ext>
            </p:extLst>
          </p:nvPr>
        </p:nvGraphicFramePr>
        <p:xfrm>
          <a:off x="623906" y="4320535"/>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6" name="表格 5">
            <a:extLst>
              <a:ext uri="{FF2B5EF4-FFF2-40B4-BE49-F238E27FC236}">
                <a16:creationId xmlns:a16="http://schemas.microsoft.com/office/drawing/2014/main" id="{38682F36-F8A6-8528-F9B8-47E4B9E6D36A}"/>
              </a:ext>
            </a:extLst>
          </p:cNvPr>
          <p:cNvGraphicFramePr>
            <a:graphicFrameLocks noGrp="1"/>
          </p:cNvGraphicFramePr>
          <p:nvPr>
            <p:extLst>
              <p:ext uri="{D42A27DB-BD31-4B8C-83A1-F6EECF244321}">
                <p14:modId xmlns:p14="http://schemas.microsoft.com/office/powerpoint/2010/main" val="2312665627"/>
              </p:ext>
            </p:extLst>
          </p:nvPr>
        </p:nvGraphicFramePr>
        <p:xfrm>
          <a:off x="4015963" y="4320542"/>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graphicFrame>
        <p:nvGraphicFramePr>
          <p:cNvPr id="12" name="表格 11">
            <a:extLst>
              <a:ext uri="{FF2B5EF4-FFF2-40B4-BE49-F238E27FC236}">
                <a16:creationId xmlns:a16="http://schemas.microsoft.com/office/drawing/2014/main" id="{B3035131-2A29-5324-5E57-CAFAF5DAACBD}"/>
              </a:ext>
            </a:extLst>
          </p:cNvPr>
          <p:cNvGraphicFramePr>
            <a:graphicFrameLocks noGrp="1"/>
          </p:cNvGraphicFramePr>
          <p:nvPr>
            <p:extLst>
              <p:ext uri="{D42A27DB-BD31-4B8C-83A1-F6EECF244321}">
                <p14:modId xmlns:p14="http://schemas.microsoft.com/office/powerpoint/2010/main" val="3153957468"/>
              </p:ext>
            </p:extLst>
          </p:nvPr>
        </p:nvGraphicFramePr>
        <p:xfrm>
          <a:off x="9818942" y="4455343"/>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2"/>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23278462"/>
                  </a:ext>
                </a:extLst>
              </a:tr>
            </a:tbl>
          </a:graphicData>
        </a:graphic>
      </p:graphicFrame>
      <p:sp>
        <p:nvSpPr>
          <p:cNvPr id="11" name="矩形 10">
            <a:extLst>
              <a:ext uri="{FF2B5EF4-FFF2-40B4-BE49-F238E27FC236}">
                <a16:creationId xmlns:a16="http://schemas.microsoft.com/office/drawing/2014/main" id="{446455E5-0519-5915-E853-5B1787E46273}"/>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id="{65EF984F-B7D0-BFC5-98CA-8C4217A22F1F}"/>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231640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aphicFrame>
        <p:nvGraphicFramePr>
          <p:cNvPr id="26" name="表格 25">
            <a:extLst>
              <a:ext uri="{FF2B5EF4-FFF2-40B4-BE49-F238E27FC236}">
                <a16:creationId xmlns:a16="http://schemas.microsoft.com/office/drawing/2014/main" id="{E35F63F4-2A1E-5045-EE54-823E211BE0AA}"/>
              </a:ext>
            </a:extLst>
          </p:cNvPr>
          <p:cNvGraphicFramePr>
            <a:graphicFrameLocks noGrp="1"/>
          </p:cNvGraphicFramePr>
          <p:nvPr>
            <p:extLst>
              <p:ext uri="{D42A27DB-BD31-4B8C-83A1-F6EECF244321}">
                <p14:modId xmlns:p14="http://schemas.microsoft.com/office/powerpoint/2010/main" val="2154139007"/>
              </p:ext>
            </p:extLst>
          </p:nvPr>
        </p:nvGraphicFramePr>
        <p:xfrm>
          <a:off x="2236627" y="2827173"/>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sp>
        <p:nvSpPr>
          <p:cNvPr id="3" name="文本框 2">
            <a:extLst>
              <a:ext uri="{FF2B5EF4-FFF2-40B4-BE49-F238E27FC236}">
                <a16:creationId xmlns:a16="http://schemas.microsoft.com/office/drawing/2014/main" id="{A4F7A02B-99BB-631C-C6B5-A5C5F347F930}"/>
              </a:ext>
            </a:extLst>
          </p:cNvPr>
          <p:cNvSpPr txBox="1"/>
          <p:nvPr/>
        </p:nvSpPr>
        <p:spPr>
          <a:xfrm>
            <a:off x="361813" y="1290442"/>
            <a:ext cx="11624063" cy="1422954"/>
          </a:xfrm>
          <a:prstGeom prst="rect">
            <a:avLst/>
          </a:prstGeom>
          <a:noFill/>
        </p:spPr>
        <p:txBody>
          <a:bodyPr wrap="square" rtlCol="0">
            <a:spAutoFit/>
          </a:bodyPr>
          <a:lstStyle/>
          <a:p>
            <a:pPr>
              <a:lnSpc>
                <a:spcPct val="150000"/>
              </a:lnSpc>
            </a:pPr>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Different convolutional kernels can extract different types of spatial features.</a:t>
            </a:r>
          </a:p>
          <a:p>
            <a:pPr>
              <a:lnSpc>
                <a:spcPct val="150000"/>
              </a:lnSpc>
            </a:pPr>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The style as well as the size of the convolution kernel can be customized, with the most common being sizes of 3x3 and 5x5.</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5" name="表格 4">
            <a:extLst>
              <a:ext uri="{FF2B5EF4-FFF2-40B4-BE49-F238E27FC236}">
                <a16:creationId xmlns:a16="http://schemas.microsoft.com/office/drawing/2014/main" id="{75BFC29F-5B36-CD81-833F-EAB00ABAAE30}"/>
              </a:ext>
            </a:extLst>
          </p:cNvPr>
          <p:cNvGraphicFramePr>
            <a:graphicFrameLocks noGrp="1"/>
          </p:cNvGraphicFramePr>
          <p:nvPr>
            <p:extLst>
              <p:ext uri="{D42A27DB-BD31-4B8C-83A1-F6EECF244321}">
                <p14:modId xmlns:p14="http://schemas.microsoft.com/office/powerpoint/2010/main" val="2861667128"/>
              </p:ext>
            </p:extLst>
          </p:nvPr>
        </p:nvGraphicFramePr>
        <p:xfrm>
          <a:off x="2236627" y="4703771"/>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sp>
        <p:nvSpPr>
          <p:cNvPr id="10" name="文本框 9">
            <a:extLst>
              <a:ext uri="{FF2B5EF4-FFF2-40B4-BE49-F238E27FC236}">
                <a16:creationId xmlns:a16="http://schemas.microsoft.com/office/drawing/2014/main" id="{B1A7DB12-2DEC-EC2A-B552-EA10AC602EB5}"/>
              </a:ext>
            </a:extLst>
          </p:cNvPr>
          <p:cNvSpPr txBox="1"/>
          <p:nvPr/>
        </p:nvSpPr>
        <p:spPr>
          <a:xfrm>
            <a:off x="818662" y="3955563"/>
            <a:ext cx="4165599" cy="646331"/>
          </a:xfrm>
          <a:prstGeom prst="rect">
            <a:avLst/>
          </a:prstGeom>
          <a:noFill/>
        </p:spPr>
        <p:txBody>
          <a:bodyPr wrap="square" rtlCol="0">
            <a:spAutoFit/>
          </a:bodyPr>
          <a:lstStyle/>
          <a:p>
            <a:r>
              <a:rPr kumimoji="1" lang="en-US" altLang="zh-CN" b="1" i="1" dirty="0">
                <a:solidFill>
                  <a:srgbClr val="1856FF"/>
                </a:solidFill>
                <a:latin typeface="Microsoft YaHei" charset="-122"/>
                <a:ea typeface="Microsoft YaHei" charset="-122"/>
                <a:cs typeface="Microsoft YaHei" charset="-122"/>
              </a:rPr>
              <a:t>Convolutional kernel that extracts the “lower right line feature”.</a:t>
            </a:r>
            <a:endParaRPr kumimoji="1" lang="zh-CN" altLang="en-US" b="1" i="1" dirty="0">
              <a:solidFill>
                <a:srgbClr val="1856FF"/>
              </a:solidFill>
              <a:latin typeface="Microsoft YaHei" charset="-122"/>
              <a:ea typeface="Microsoft YaHei" charset="-122"/>
              <a:cs typeface="Microsoft YaHei" charset="-122"/>
            </a:endParaRPr>
          </a:p>
        </p:txBody>
      </p:sp>
      <p:sp>
        <p:nvSpPr>
          <p:cNvPr id="16" name="文本框 15">
            <a:extLst>
              <a:ext uri="{FF2B5EF4-FFF2-40B4-BE49-F238E27FC236}">
                <a16:creationId xmlns:a16="http://schemas.microsoft.com/office/drawing/2014/main" id="{AE9BD7F5-7932-A539-9F10-33ECC91AE852}"/>
              </a:ext>
            </a:extLst>
          </p:cNvPr>
          <p:cNvSpPr txBox="1"/>
          <p:nvPr/>
        </p:nvSpPr>
        <p:spPr>
          <a:xfrm>
            <a:off x="818662" y="5829937"/>
            <a:ext cx="4330149" cy="646331"/>
          </a:xfrm>
          <a:prstGeom prst="rect">
            <a:avLst/>
          </a:prstGeom>
          <a:noFill/>
        </p:spPr>
        <p:txBody>
          <a:bodyPr wrap="square" rtlCol="0">
            <a:spAutoFit/>
          </a:bodyPr>
          <a:lstStyle/>
          <a:p>
            <a:r>
              <a:rPr kumimoji="1" lang="en-US" altLang="zh-CN" b="1" i="1" dirty="0">
                <a:solidFill>
                  <a:srgbClr val="1856FF"/>
                </a:solidFill>
                <a:latin typeface="Microsoft YaHei" charset="-122"/>
                <a:ea typeface="Microsoft YaHei" charset="-122"/>
                <a:cs typeface="Microsoft YaHei" charset="-122"/>
              </a:rPr>
              <a:t>Convolutional kernel that extracts the “upper right line feature”.</a:t>
            </a:r>
            <a:endParaRPr kumimoji="1" lang="zh-CN" altLang="en-US" b="1" i="1" dirty="0">
              <a:solidFill>
                <a:srgbClr val="1856FF"/>
              </a:solidFill>
              <a:latin typeface="Microsoft YaHei" charset="-122"/>
              <a:ea typeface="Microsoft YaHei" charset="-122"/>
              <a:cs typeface="Microsoft YaHei" charset="-122"/>
            </a:endParaRPr>
          </a:p>
        </p:txBody>
      </p:sp>
      <p:pic>
        <p:nvPicPr>
          <p:cNvPr id="17" name="Picture 4" descr="640?wx_fmt=jpeg">
            <a:extLst>
              <a:ext uri="{FF2B5EF4-FFF2-40B4-BE49-F238E27FC236}">
                <a16:creationId xmlns:a16="http://schemas.microsoft.com/office/drawing/2014/main" id="{0D1E4E64-EA24-5736-3E47-AB6192D34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514" y="3231705"/>
            <a:ext cx="4386943" cy="2325111"/>
          </a:xfrm>
          <a:prstGeom prst="rect">
            <a:avLst/>
          </a:prstGeom>
          <a:noFill/>
          <a:ln w="19050">
            <a:solidFill>
              <a:srgbClr val="1856FF"/>
            </a:solidFill>
          </a:ln>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B5E1E51C-843D-6B4B-23B2-1FD2534AF874}"/>
              </a:ext>
            </a:extLst>
          </p:cNvPr>
          <p:cNvSpPr txBox="1"/>
          <p:nvPr/>
        </p:nvSpPr>
        <p:spPr>
          <a:xfrm>
            <a:off x="7389241" y="5691674"/>
            <a:ext cx="3786216" cy="646331"/>
          </a:xfrm>
          <a:prstGeom prst="rect">
            <a:avLst/>
          </a:prstGeom>
          <a:noFill/>
        </p:spPr>
        <p:txBody>
          <a:bodyPr wrap="square" rtlCol="0">
            <a:spAutoFit/>
          </a:bodyPr>
          <a:lstStyle/>
          <a:p>
            <a:r>
              <a:rPr kumimoji="1" lang="en-US" altLang="zh-CN" b="1" i="1" dirty="0">
                <a:solidFill>
                  <a:srgbClr val="1856FF"/>
                </a:solidFill>
                <a:latin typeface="Microsoft YaHei" charset="-122"/>
                <a:ea typeface="Microsoft YaHei" charset="-122"/>
                <a:cs typeface="Microsoft YaHei" charset="-122"/>
              </a:rPr>
              <a:t>Convolutional kernel that extracts “contour feature”.</a:t>
            </a:r>
            <a:endParaRPr kumimoji="1" lang="zh-CN" altLang="en-US" b="1" i="1" dirty="0">
              <a:solidFill>
                <a:srgbClr val="1856FF"/>
              </a:solidFill>
              <a:latin typeface="Microsoft YaHei" charset="-122"/>
              <a:ea typeface="Microsoft YaHei" charset="-122"/>
              <a:cs typeface="Microsoft YaHei" charset="-122"/>
            </a:endParaRPr>
          </a:p>
        </p:txBody>
      </p:sp>
      <p:sp>
        <p:nvSpPr>
          <p:cNvPr id="9" name="矩形 8">
            <a:extLst>
              <a:ext uri="{FF2B5EF4-FFF2-40B4-BE49-F238E27FC236}">
                <a16:creationId xmlns:a16="http://schemas.microsoft.com/office/drawing/2014/main" id="{7B74FD85-E993-05E9-36D0-A771E4788646}"/>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1A63C10A-478E-BAEB-DFE1-D4C7D35C64D5}"/>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797072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2" name="文本框 21">
            <a:extLst>
              <a:ext uri="{FF2B5EF4-FFF2-40B4-BE49-F238E27FC236}">
                <a16:creationId xmlns:a16="http://schemas.microsoft.com/office/drawing/2014/main" id="{708F0DA3-9578-9B35-4142-953C17C5923C}"/>
              </a:ext>
            </a:extLst>
          </p:cNvPr>
          <p:cNvSpPr txBox="1"/>
          <p:nvPr/>
        </p:nvSpPr>
        <p:spPr>
          <a:xfrm>
            <a:off x="6591297" y="3364930"/>
            <a:ext cx="372218" cy="584775"/>
          </a:xfrm>
          <a:prstGeom prst="rect">
            <a:avLst/>
          </a:prstGeom>
          <a:noFill/>
        </p:spPr>
        <p:txBody>
          <a:bodyPr wrap="none" rtlCol="0">
            <a:spAutoFit/>
          </a:bodyPr>
          <a:lstStyle/>
          <a:p>
            <a:r>
              <a:rPr kumimoji="1" lang="en-US" altLang="zh-CN" sz="3200" dirty="0">
                <a:latin typeface="Microsoft YaHei" panose="020B0503020204020204" pitchFamily="34" charset="-122"/>
                <a:ea typeface="Microsoft YaHei" panose="020B0503020204020204" pitchFamily="34" charset="-122"/>
              </a:rPr>
              <a:t>*</a:t>
            </a:r>
            <a:endParaRPr kumimoji="1" lang="zh-CN" altLang="en-US" sz="3200"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70E34C0D-D23F-4019-494C-A4F8974C8F82}"/>
              </a:ext>
            </a:extLst>
          </p:cNvPr>
          <p:cNvSpPr txBox="1"/>
          <p:nvPr/>
        </p:nvSpPr>
        <p:spPr>
          <a:xfrm>
            <a:off x="9029822" y="3246394"/>
            <a:ext cx="364202" cy="52322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26" name="表格 25">
            <a:extLst>
              <a:ext uri="{FF2B5EF4-FFF2-40B4-BE49-F238E27FC236}">
                <a16:creationId xmlns:a16="http://schemas.microsoft.com/office/drawing/2014/main" id="{E35F63F4-2A1E-5045-EE54-823E211BE0AA}"/>
              </a:ext>
            </a:extLst>
          </p:cNvPr>
          <p:cNvGraphicFramePr>
            <a:graphicFrameLocks noGrp="1"/>
          </p:cNvGraphicFramePr>
          <p:nvPr>
            <p:extLst>
              <p:ext uri="{D42A27DB-BD31-4B8C-83A1-F6EECF244321}">
                <p14:modId xmlns:p14="http://schemas.microsoft.com/office/powerpoint/2010/main" val="1767086860"/>
              </p:ext>
            </p:extLst>
          </p:nvPr>
        </p:nvGraphicFramePr>
        <p:xfrm>
          <a:off x="7351344" y="2968004"/>
          <a:ext cx="108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30" name="表格 29">
            <a:extLst>
              <a:ext uri="{FF2B5EF4-FFF2-40B4-BE49-F238E27FC236}">
                <a16:creationId xmlns:a16="http://schemas.microsoft.com/office/drawing/2014/main" id="{EE139D18-4764-4BF7-6192-541E88F1304C}"/>
              </a:ext>
            </a:extLst>
          </p:cNvPr>
          <p:cNvGraphicFramePr>
            <a:graphicFrameLocks noGrp="1"/>
          </p:cNvGraphicFramePr>
          <p:nvPr>
            <p:extLst>
              <p:ext uri="{D42A27DB-BD31-4B8C-83A1-F6EECF244321}">
                <p14:modId xmlns:p14="http://schemas.microsoft.com/office/powerpoint/2010/main" val="1982670977"/>
              </p:ext>
            </p:extLst>
          </p:nvPr>
        </p:nvGraphicFramePr>
        <p:xfrm>
          <a:off x="9795037" y="2580019"/>
          <a:ext cx="1834932" cy="1799990"/>
        </p:xfrm>
        <a:graphic>
          <a:graphicData uri="http://schemas.openxmlformats.org/drawingml/2006/table">
            <a:tbl>
              <a:tblPr firstRow="1" bandRow="1">
                <a:tableStyleId>{5C22544A-7EE6-4342-B048-85BDC9FD1C3A}</a:tableStyleId>
              </a:tblPr>
              <a:tblGrid>
                <a:gridCol w="384232">
                  <a:extLst>
                    <a:ext uri="{9D8B030D-6E8A-4147-A177-3AD203B41FA5}">
                      <a16:colId xmlns:a16="http://schemas.microsoft.com/office/drawing/2014/main" val="20000"/>
                    </a:ext>
                  </a:extLst>
                </a:gridCol>
                <a:gridCol w="362675">
                  <a:extLst>
                    <a:ext uri="{9D8B030D-6E8A-4147-A177-3AD203B41FA5}">
                      <a16:colId xmlns:a16="http://schemas.microsoft.com/office/drawing/2014/main" val="20001"/>
                    </a:ext>
                  </a:extLst>
                </a:gridCol>
                <a:gridCol w="362675">
                  <a:extLst>
                    <a:ext uri="{9D8B030D-6E8A-4147-A177-3AD203B41FA5}">
                      <a16:colId xmlns:a16="http://schemas.microsoft.com/office/drawing/2014/main" val="20002"/>
                    </a:ext>
                  </a:extLst>
                </a:gridCol>
                <a:gridCol w="362675">
                  <a:extLst>
                    <a:ext uri="{9D8B030D-6E8A-4147-A177-3AD203B41FA5}">
                      <a16:colId xmlns:a16="http://schemas.microsoft.com/office/drawing/2014/main" val="2214739404"/>
                    </a:ext>
                  </a:extLst>
                </a:gridCol>
                <a:gridCol w="362675">
                  <a:extLst>
                    <a:ext uri="{9D8B030D-6E8A-4147-A177-3AD203B41FA5}">
                      <a16:colId xmlns:a16="http://schemas.microsoft.com/office/drawing/2014/main" val="20003"/>
                    </a:ext>
                  </a:extLst>
                </a:gridCol>
              </a:tblGrid>
              <a:tr h="359998">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9998">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9998">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278462"/>
                  </a:ext>
                </a:extLst>
              </a:tr>
            </a:tbl>
          </a:graphicData>
        </a:graphic>
      </p:graphicFrame>
      <p:cxnSp>
        <p:nvCxnSpPr>
          <p:cNvPr id="35" name="直線單箭頭接點 35">
            <a:extLst>
              <a:ext uri="{FF2B5EF4-FFF2-40B4-BE49-F238E27FC236}">
                <a16:creationId xmlns:a16="http://schemas.microsoft.com/office/drawing/2014/main" id="{1B35CA3C-537D-3BDA-8BA2-7EF326060500}"/>
              </a:ext>
            </a:extLst>
          </p:cNvPr>
          <p:cNvCxnSpPr/>
          <p:nvPr/>
        </p:nvCxnSpPr>
        <p:spPr>
          <a:xfrm>
            <a:off x="3169896" y="3560222"/>
            <a:ext cx="5061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140CC1FB-E73C-1D1E-C4D6-51EBF71C77BA}"/>
              </a:ext>
            </a:extLst>
          </p:cNvPr>
          <p:cNvSpPr txBox="1"/>
          <p:nvPr/>
        </p:nvSpPr>
        <p:spPr>
          <a:xfrm>
            <a:off x="4668740" y="4898618"/>
            <a:ext cx="806631" cy="400110"/>
          </a:xfrm>
          <a:prstGeom prst="rect">
            <a:avLst/>
          </a:prstGeom>
          <a:noFill/>
        </p:spPr>
        <p:txBody>
          <a:bodyPr wrap="none" rtlCol="0">
            <a:spAutoFit/>
          </a:bodyPr>
          <a:lstStyle/>
          <a:p>
            <a:r>
              <a:rPr kumimoji="1" lang="en-US" altLang="zh-CN" sz="2000" b="1" dirty="0">
                <a:solidFill>
                  <a:srgbClr val="1856FF"/>
                </a:solidFill>
                <a:latin typeface="Microsoft YaHei" charset="-122"/>
                <a:ea typeface="Microsoft YaHei" charset="-122"/>
                <a:cs typeface="Microsoft YaHei" charset="-122"/>
              </a:rPr>
              <a:t>7</a:t>
            </a:r>
            <a:r>
              <a:rPr kumimoji="1" lang="zh-CN" altLang="en-US" sz="2000" b="1" dirty="0">
                <a:solidFill>
                  <a:srgbClr val="1856FF"/>
                </a:solidFill>
                <a:latin typeface="Microsoft YaHei" charset="-122"/>
                <a:ea typeface="Microsoft YaHei" charset="-122"/>
                <a:cs typeface="Microsoft YaHei" charset="-122"/>
              </a:rPr>
              <a:t> </a:t>
            </a:r>
            <a:r>
              <a:rPr kumimoji="1" lang="en-US" altLang="zh-CN" sz="2000" b="1" dirty="0">
                <a:solidFill>
                  <a:srgbClr val="1856FF"/>
                </a:solidFill>
                <a:latin typeface="Microsoft YaHei" charset="-122"/>
                <a:ea typeface="Microsoft YaHei" charset="-122"/>
                <a:cs typeface="Microsoft YaHei" charset="-122"/>
              </a:rPr>
              <a:t>x</a:t>
            </a:r>
            <a:r>
              <a:rPr kumimoji="1" lang="zh-CN" altLang="en-US" sz="2000" b="1" dirty="0">
                <a:solidFill>
                  <a:srgbClr val="1856FF"/>
                </a:solidFill>
                <a:latin typeface="Microsoft YaHei" charset="-122"/>
                <a:ea typeface="Microsoft YaHei" charset="-122"/>
                <a:cs typeface="Microsoft YaHei" charset="-122"/>
              </a:rPr>
              <a:t> </a:t>
            </a:r>
            <a:r>
              <a:rPr kumimoji="1" lang="en-US" altLang="zh-CN" sz="2000" b="1" dirty="0">
                <a:solidFill>
                  <a:srgbClr val="1856FF"/>
                </a:solidFill>
                <a:latin typeface="Microsoft YaHei" charset="-122"/>
                <a:ea typeface="Microsoft YaHei" charset="-122"/>
                <a:cs typeface="Microsoft YaHei" charset="-122"/>
              </a:rPr>
              <a:t>7</a:t>
            </a:r>
            <a:endParaRPr kumimoji="1" lang="zh-CN" altLang="en-US" sz="2000" b="1" dirty="0">
              <a:solidFill>
                <a:srgbClr val="1856FF"/>
              </a:solidFill>
              <a:latin typeface="Microsoft YaHei" charset="-122"/>
              <a:ea typeface="Microsoft YaHei" charset="-122"/>
              <a:cs typeface="Microsoft YaHei" charset="-122"/>
            </a:endParaRPr>
          </a:p>
        </p:txBody>
      </p:sp>
      <p:graphicFrame>
        <p:nvGraphicFramePr>
          <p:cNvPr id="40" name="表格 39">
            <a:extLst>
              <a:ext uri="{FF2B5EF4-FFF2-40B4-BE49-F238E27FC236}">
                <a16:creationId xmlns:a16="http://schemas.microsoft.com/office/drawing/2014/main" id="{0A3C4BDD-7848-081B-0FBB-33B8F21AB539}"/>
              </a:ext>
            </a:extLst>
          </p:cNvPr>
          <p:cNvGraphicFramePr>
            <a:graphicFrameLocks noGrp="1"/>
          </p:cNvGraphicFramePr>
          <p:nvPr>
            <p:extLst>
              <p:ext uri="{D42A27DB-BD31-4B8C-83A1-F6EECF244321}">
                <p14:modId xmlns:p14="http://schemas.microsoft.com/office/powerpoint/2010/main" val="171186434"/>
              </p:ext>
            </p:extLst>
          </p:nvPr>
        </p:nvGraphicFramePr>
        <p:xfrm>
          <a:off x="600001" y="2455752"/>
          <a:ext cx="2159997" cy="2159997"/>
        </p:xfrm>
        <a:graphic>
          <a:graphicData uri="http://schemas.openxmlformats.org/drawingml/2006/table">
            <a:tbl>
              <a:tblPr firstRow="1" bandRow="1">
                <a:tableStyleId>{5C22544A-7EE6-4342-B048-85BDC9FD1C3A}</a:tableStyleId>
              </a:tblPr>
              <a:tblGrid>
                <a:gridCol w="308571">
                  <a:extLst>
                    <a:ext uri="{9D8B030D-6E8A-4147-A177-3AD203B41FA5}">
                      <a16:colId xmlns:a16="http://schemas.microsoft.com/office/drawing/2014/main" val="20000"/>
                    </a:ext>
                  </a:extLst>
                </a:gridCol>
                <a:gridCol w="308571">
                  <a:extLst>
                    <a:ext uri="{9D8B030D-6E8A-4147-A177-3AD203B41FA5}">
                      <a16:colId xmlns:a16="http://schemas.microsoft.com/office/drawing/2014/main" val="20001"/>
                    </a:ext>
                  </a:extLst>
                </a:gridCol>
                <a:gridCol w="308571">
                  <a:extLst>
                    <a:ext uri="{9D8B030D-6E8A-4147-A177-3AD203B41FA5}">
                      <a16:colId xmlns:a16="http://schemas.microsoft.com/office/drawing/2014/main" val="20002"/>
                    </a:ext>
                  </a:extLst>
                </a:gridCol>
                <a:gridCol w="308571">
                  <a:extLst>
                    <a:ext uri="{9D8B030D-6E8A-4147-A177-3AD203B41FA5}">
                      <a16:colId xmlns:a16="http://schemas.microsoft.com/office/drawing/2014/main" val="20003"/>
                    </a:ext>
                  </a:extLst>
                </a:gridCol>
                <a:gridCol w="308571">
                  <a:extLst>
                    <a:ext uri="{9D8B030D-6E8A-4147-A177-3AD203B41FA5}">
                      <a16:colId xmlns:a16="http://schemas.microsoft.com/office/drawing/2014/main" val="20004"/>
                    </a:ext>
                  </a:extLst>
                </a:gridCol>
                <a:gridCol w="308571">
                  <a:extLst>
                    <a:ext uri="{9D8B030D-6E8A-4147-A177-3AD203B41FA5}">
                      <a16:colId xmlns:a16="http://schemas.microsoft.com/office/drawing/2014/main" val="20005"/>
                    </a:ext>
                  </a:extLst>
                </a:gridCol>
                <a:gridCol w="308571">
                  <a:extLst>
                    <a:ext uri="{9D8B030D-6E8A-4147-A177-3AD203B41FA5}">
                      <a16:colId xmlns:a16="http://schemas.microsoft.com/office/drawing/2014/main" val="2866773128"/>
                    </a:ext>
                  </a:extLst>
                </a:gridCol>
              </a:tblGrid>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08571">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47173707"/>
                  </a:ext>
                </a:extLst>
              </a:tr>
            </a:tbl>
          </a:graphicData>
        </a:graphic>
      </p:graphicFrame>
      <p:graphicFrame>
        <p:nvGraphicFramePr>
          <p:cNvPr id="41" name="表格 40">
            <a:extLst>
              <a:ext uri="{FF2B5EF4-FFF2-40B4-BE49-F238E27FC236}">
                <a16:creationId xmlns:a16="http://schemas.microsoft.com/office/drawing/2014/main" id="{8B128C79-1F2A-B2CB-AE12-223804A44857}"/>
              </a:ext>
            </a:extLst>
          </p:cNvPr>
          <p:cNvGraphicFramePr>
            <a:graphicFrameLocks noGrp="1"/>
          </p:cNvGraphicFramePr>
          <p:nvPr>
            <p:extLst>
              <p:ext uri="{D42A27DB-BD31-4B8C-83A1-F6EECF244321}">
                <p14:modId xmlns:p14="http://schemas.microsoft.com/office/powerpoint/2010/main" val="780087783"/>
              </p:ext>
            </p:extLst>
          </p:nvPr>
        </p:nvGraphicFramePr>
        <p:xfrm>
          <a:off x="3992058" y="2455752"/>
          <a:ext cx="2159996" cy="2159990"/>
        </p:xfrm>
        <a:graphic>
          <a:graphicData uri="http://schemas.openxmlformats.org/drawingml/2006/table">
            <a:tbl>
              <a:tblPr firstRow="1" bandRow="1">
                <a:tableStyleId>{5C22544A-7EE6-4342-B048-85BDC9FD1C3A}</a:tableStyleId>
              </a:tblPr>
              <a:tblGrid>
                <a:gridCol w="305606">
                  <a:extLst>
                    <a:ext uri="{9D8B030D-6E8A-4147-A177-3AD203B41FA5}">
                      <a16:colId xmlns:a16="http://schemas.microsoft.com/office/drawing/2014/main" val="20000"/>
                    </a:ext>
                  </a:extLst>
                </a:gridCol>
                <a:gridCol w="309065">
                  <a:extLst>
                    <a:ext uri="{9D8B030D-6E8A-4147-A177-3AD203B41FA5}">
                      <a16:colId xmlns:a16="http://schemas.microsoft.com/office/drawing/2014/main" val="20001"/>
                    </a:ext>
                  </a:extLst>
                </a:gridCol>
                <a:gridCol w="309065">
                  <a:extLst>
                    <a:ext uri="{9D8B030D-6E8A-4147-A177-3AD203B41FA5}">
                      <a16:colId xmlns:a16="http://schemas.microsoft.com/office/drawing/2014/main" val="20002"/>
                    </a:ext>
                  </a:extLst>
                </a:gridCol>
                <a:gridCol w="309065">
                  <a:extLst>
                    <a:ext uri="{9D8B030D-6E8A-4147-A177-3AD203B41FA5}">
                      <a16:colId xmlns:a16="http://schemas.microsoft.com/office/drawing/2014/main" val="20003"/>
                    </a:ext>
                  </a:extLst>
                </a:gridCol>
                <a:gridCol w="309065">
                  <a:extLst>
                    <a:ext uri="{9D8B030D-6E8A-4147-A177-3AD203B41FA5}">
                      <a16:colId xmlns:a16="http://schemas.microsoft.com/office/drawing/2014/main" val="3743036177"/>
                    </a:ext>
                  </a:extLst>
                </a:gridCol>
                <a:gridCol w="309065">
                  <a:extLst>
                    <a:ext uri="{9D8B030D-6E8A-4147-A177-3AD203B41FA5}">
                      <a16:colId xmlns:a16="http://schemas.microsoft.com/office/drawing/2014/main" val="754067610"/>
                    </a:ext>
                  </a:extLst>
                </a:gridCol>
                <a:gridCol w="309065">
                  <a:extLst>
                    <a:ext uri="{9D8B030D-6E8A-4147-A177-3AD203B41FA5}">
                      <a16:colId xmlns:a16="http://schemas.microsoft.com/office/drawing/2014/main" val="3189043349"/>
                    </a:ext>
                  </a:extLst>
                </a:gridCol>
              </a:tblGrid>
              <a:tr h="30857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426424"/>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103752"/>
                  </a:ext>
                </a:extLst>
              </a:tr>
              <a:tr h="30857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975122"/>
                  </a:ext>
                </a:extLst>
              </a:tr>
            </a:tbl>
          </a:graphicData>
        </a:graphic>
      </p:graphicFrame>
      <p:sp>
        <p:nvSpPr>
          <p:cNvPr id="2" name="文本框 1">
            <a:extLst>
              <a:ext uri="{FF2B5EF4-FFF2-40B4-BE49-F238E27FC236}">
                <a16:creationId xmlns:a16="http://schemas.microsoft.com/office/drawing/2014/main" id="{C8CBB73F-209E-AA38-0261-B031BB12DBD4}"/>
              </a:ext>
            </a:extLst>
          </p:cNvPr>
          <p:cNvSpPr txBox="1"/>
          <p:nvPr/>
        </p:nvSpPr>
        <p:spPr>
          <a:xfrm>
            <a:off x="10307316" y="4902079"/>
            <a:ext cx="806631" cy="400110"/>
          </a:xfrm>
          <a:prstGeom prst="rect">
            <a:avLst/>
          </a:prstGeom>
          <a:noFill/>
        </p:spPr>
        <p:txBody>
          <a:bodyPr wrap="none" rtlCol="0">
            <a:spAutoFit/>
          </a:bodyPr>
          <a:lstStyle/>
          <a:p>
            <a:r>
              <a:rPr kumimoji="1" lang="en-US" altLang="zh-CN" sz="2000" b="1" dirty="0">
                <a:solidFill>
                  <a:srgbClr val="1856FF"/>
                </a:solidFill>
                <a:latin typeface="Microsoft YaHei" charset="-122"/>
                <a:ea typeface="Microsoft YaHei" charset="-122"/>
                <a:cs typeface="Microsoft YaHei" charset="-122"/>
              </a:rPr>
              <a:t>5</a:t>
            </a:r>
            <a:r>
              <a:rPr kumimoji="1" lang="zh-CN" altLang="en-US" sz="2000" b="1" dirty="0">
                <a:solidFill>
                  <a:srgbClr val="1856FF"/>
                </a:solidFill>
                <a:latin typeface="Microsoft YaHei" charset="-122"/>
                <a:ea typeface="Microsoft YaHei" charset="-122"/>
                <a:cs typeface="Microsoft YaHei" charset="-122"/>
              </a:rPr>
              <a:t> </a:t>
            </a:r>
            <a:r>
              <a:rPr kumimoji="1" lang="en-US" altLang="zh-CN" sz="2000" b="1" dirty="0">
                <a:solidFill>
                  <a:srgbClr val="1856FF"/>
                </a:solidFill>
                <a:latin typeface="Microsoft YaHei" charset="-122"/>
                <a:ea typeface="Microsoft YaHei" charset="-122"/>
                <a:cs typeface="Microsoft YaHei" charset="-122"/>
              </a:rPr>
              <a:t>x</a:t>
            </a:r>
            <a:r>
              <a:rPr kumimoji="1" lang="zh-CN" altLang="en-US" sz="2000" b="1" dirty="0">
                <a:solidFill>
                  <a:srgbClr val="1856FF"/>
                </a:solidFill>
                <a:latin typeface="Microsoft YaHei" charset="-122"/>
                <a:ea typeface="Microsoft YaHei" charset="-122"/>
                <a:cs typeface="Microsoft YaHei" charset="-122"/>
              </a:rPr>
              <a:t> </a:t>
            </a:r>
            <a:r>
              <a:rPr kumimoji="1" lang="en-US" altLang="zh-CN" sz="2000" b="1" dirty="0">
                <a:solidFill>
                  <a:srgbClr val="1856FF"/>
                </a:solidFill>
                <a:latin typeface="Microsoft YaHei" charset="-122"/>
                <a:ea typeface="Microsoft YaHei" charset="-122"/>
                <a:cs typeface="Microsoft YaHei" charset="-122"/>
              </a:rPr>
              <a:t>5</a:t>
            </a:r>
            <a:endParaRPr kumimoji="1" lang="zh-CN" altLang="en-US" sz="2000" b="1" dirty="0">
              <a:solidFill>
                <a:srgbClr val="1856FF"/>
              </a:solidFill>
              <a:latin typeface="Microsoft YaHei" charset="-122"/>
              <a:ea typeface="Microsoft YaHei" charset="-122"/>
              <a:cs typeface="Microsoft YaHei" charset="-122"/>
            </a:endParaRPr>
          </a:p>
        </p:txBody>
      </p:sp>
      <p:sp>
        <p:nvSpPr>
          <p:cNvPr id="3" name="文本框 2">
            <a:extLst>
              <a:ext uri="{FF2B5EF4-FFF2-40B4-BE49-F238E27FC236}">
                <a16:creationId xmlns:a16="http://schemas.microsoft.com/office/drawing/2014/main" id="{C095FD18-565A-DEFD-DF6F-90D3E24F674D}"/>
              </a:ext>
            </a:extLst>
          </p:cNvPr>
          <p:cNvSpPr txBox="1"/>
          <p:nvPr/>
        </p:nvSpPr>
        <p:spPr>
          <a:xfrm>
            <a:off x="7488028" y="4898618"/>
            <a:ext cx="806631" cy="400110"/>
          </a:xfrm>
          <a:prstGeom prst="rect">
            <a:avLst/>
          </a:prstGeom>
          <a:noFill/>
        </p:spPr>
        <p:txBody>
          <a:bodyPr wrap="none" rtlCol="0">
            <a:spAutoFit/>
          </a:bodyPr>
          <a:lstStyle/>
          <a:p>
            <a:r>
              <a:rPr kumimoji="1" lang="en-US" altLang="zh-CN" sz="2000" b="1" dirty="0">
                <a:solidFill>
                  <a:srgbClr val="1856FF"/>
                </a:solidFill>
                <a:latin typeface="Microsoft YaHei" charset="-122"/>
                <a:ea typeface="Microsoft YaHei" charset="-122"/>
                <a:cs typeface="Microsoft YaHei" charset="-122"/>
              </a:rPr>
              <a:t>3</a:t>
            </a:r>
            <a:r>
              <a:rPr kumimoji="1" lang="zh-CN" altLang="en-US" sz="2000" b="1" dirty="0">
                <a:solidFill>
                  <a:srgbClr val="1856FF"/>
                </a:solidFill>
                <a:latin typeface="Microsoft YaHei" charset="-122"/>
                <a:ea typeface="Microsoft YaHei" charset="-122"/>
                <a:cs typeface="Microsoft YaHei" charset="-122"/>
              </a:rPr>
              <a:t> </a:t>
            </a:r>
            <a:r>
              <a:rPr kumimoji="1" lang="en-US" altLang="zh-CN" sz="2000" b="1" dirty="0">
                <a:solidFill>
                  <a:srgbClr val="1856FF"/>
                </a:solidFill>
                <a:latin typeface="Microsoft YaHei" charset="-122"/>
                <a:ea typeface="Microsoft YaHei" charset="-122"/>
                <a:cs typeface="Microsoft YaHei" charset="-122"/>
              </a:rPr>
              <a:t>x</a:t>
            </a:r>
            <a:r>
              <a:rPr kumimoji="1" lang="zh-CN" altLang="en-US" sz="2000" b="1" dirty="0">
                <a:solidFill>
                  <a:srgbClr val="1856FF"/>
                </a:solidFill>
                <a:latin typeface="Microsoft YaHei" charset="-122"/>
                <a:ea typeface="Microsoft YaHei" charset="-122"/>
                <a:cs typeface="Microsoft YaHei" charset="-122"/>
              </a:rPr>
              <a:t> </a:t>
            </a:r>
            <a:r>
              <a:rPr kumimoji="1" lang="en-US" altLang="zh-CN" sz="2000" b="1" dirty="0">
                <a:solidFill>
                  <a:srgbClr val="1856FF"/>
                </a:solidFill>
                <a:latin typeface="Microsoft YaHei" charset="-122"/>
                <a:ea typeface="Microsoft YaHei" charset="-122"/>
                <a:cs typeface="Microsoft YaHei" charset="-122"/>
              </a:rPr>
              <a:t>3</a:t>
            </a:r>
            <a:endParaRPr kumimoji="1" lang="zh-CN" altLang="en-US" sz="2000" b="1" dirty="0">
              <a:solidFill>
                <a:srgbClr val="1856FF"/>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7CA824B-1429-CEB0-0FF6-D8A9AF978419}"/>
                  </a:ext>
                </a:extLst>
              </p:cNvPr>
              <p:cNvSpPr txBox="1"/>
              <p:nvPr/>
            </p:nvSpPr>
            <p:spPr>
              <a:xfrm>
                <a:off x="3833999" y="5548698"/>
                <a:ext cx="4404474"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h𝑒𝑖𝑔h𝑡</m:t>
                          </m:r>
                        </m:e>
                        <m:sub>
                          <m:r>
                            <m:rPr>
                              <m:sty m:val="p"/>
                            </m:rPr>
                            <a:rPr kumimoji="1" lang="en-US" altLang="zh-CN" i="1">
                              <a:latin typeface="Cambria Math" panose="02040503050406030204" pitchFamily="18" charset="0"/>
                            </a:rPr>
                            <m:t>out</m:t>
                          </m:r>
                        </m:sub>
                      </m:sSub>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i="1">
                              <a:latin typeface="Cambria Math" panose="02040503050406030204" pitchFamily="18" charset="0"/>
                            </a:rPr>
                            <m:t>h𝑒𝑖𝑔h𝑡</m:t>
                          </m:r>
                        </m:e>
                        <m:sub>
                          <m:r>
                            <m:rPr>
                              <m:sty m:val="p"/>
                            </m:rPr>
                            <a:rPr kumimoji="1" lang="en-US" altLang="zh-CN" i="1">
                              <a:latin typeface="Cambria Math" panose="02040503050406030204" pitchFamily="18" charset="0"/>
                            </a:rPr>
                            <m:t>in</m:t>
                          </m:r>
                        </m:sub>
                      </m:sSub>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𝑘𝑒𝑟𝑛𝑒𝑙</m:t>
                          </m:r>
                        </m:e>
                        <m:sub>
                          <m:r>
                            <a:rPr kumimoji="1" lang="en-US" altLang="zh-CN" b="0" i="1" smtClean="0">
                              <a:latin typeface="Cambria Math" panose="02040503050406030204" pitchFamily="18" charset="0"/>
                            </a:rPr>
                            <m:t>h𝑒𝑖𝑔h𝑡</m:t>
                          </m:r>
                        </m:sub>
                      </m:sSub>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5" name="文本框 4">
                <a:extLst>
                  <a:ext uri="{FF2B5EF4-FFF2-40B4-BE49-F238E27FC236}">
                    <a16:creationId xmlns:a16="http://schemas.microsoft.com/office/drawing/2014/main" id="{17CA824B-1429-CEB0-0FF6-D8A9AF978419}"/>
                  </a:ext>
                </a:extLst>
              </p:cNvPr>
              <p:cNvSpPr txBox="1">
                <a:spLocks noRot="1" noChangeAspect="1" noMove="1" noResize="1" noEditPoints="1" noAdjustHandles="1" noChangeArrowheads="1" noChangeShapeType="1" noTextEdit="1"/>
              </p:cNvSpPr>
              <p:nvPr/>
            </p:nvSpPr>
            <p:spPr>
              <a:xfrm>
                <a:off x="3833999" y="5548698"/>
                <a:ext cx="4404474" cy="391902"/>
              </a:xfrm>
              <a:prstGeom prst="rect">
                <a:avLst/>
              </a:prstGeom>
              <a:blipFill>
                <a:blip r:embed="rId3"/>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D79A296-2277-C33A-275B-F26322F04EE4}"/>
                  </a:ext>
                </a:extLst>
              </p:cNvPr>
              <p:cNvSpPr txBox="1"/>
              <p:nvPr/>
            </p:nvSpPr>
            <p:spPr>
              <a:xfrm>
                <a:off x="3833999" y="6116436"/>
                <a:ext cx="41898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𝑤𝑖𝑑𝑡h</m:t>
                          </m:r>
                        </m:e>
                        <m:sub>
                          <m:r>
                            <m:rPr>
                              <m:sty m:val="p"/>
                            </m:rPr>
                            <a:rPr kumimoji="1" lang="en-US" altLang="zh-CN" i="1">
                              <a:latin typeface="Cambria Math" panose="02040503050406030204" pitchFamily="18" charset="0"/>
                            </a:rPr>
                            <m:t>out</m:t>
                          </m:r>
                        </m:sub>
                      </m:sSub>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𝑤𝑖𝑑𝑡h</m:t>
                          </m:r>
                        </m:e>
                        <m:sub>
                          <m:r>
                            <m:rPr>
                              <m:sty m:val="p"/>
                            </m:rPr>
                            <a:rPr kumimoji="1" lang="en-US" altLang="zh-CN" i="1">
                              <a:latin typeface="Cambria Math" panose="02040503050406030204" pitchFamily="18" charset="0"/>
                            </a:rPr>
                            <m:t>in</m:t>
                          </m:r>
                        </m:sub>
                      </m:sSub>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𝑘𝑒𝑟𝑛𝑒𝑙</m:t>
                          </m:r>
                        </m:e>
                        <m:sub>
                          <m:r>
                            <a:rPr kumimoji="1" lang="en-US" altLang="zh-CN" b="0" i="1" smtClean="0">
                              <a:latin typeface="Cambria Math" panose="02040503050406030204" pitchFamily="18" charset="0"/>
                            </a:rPr>
                            <m:t>𝑤𝑖𝑑𝑡h</m:t>
                          </m:r>
                        </m:sub>
                      </m:sSub>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6" name="文本框 5">
                <a:extLst>
                  <a:ext uri="{FF2B5EF4-FFF2-40B4-BE49-F238E27FC236}">
                    <a16:creationId xmlns:a16="http://schemas.microsoft.com/office/drawing/2014/main" id="{9D79A296-2277-C33A-275B-F26322F04EE4}"/>
                  </a:ext>
                </a:extLst>
              </p:cNvPr>
              <p:cNvSpPr txBox="1">
                <a:spLocks noRot="1" noChangeAspect="1" noMove="1" noResize="1" noEditPoints="1" noAdjustHandles="1" noChangeArrowheads="1" noChangeShapeType="1" noTextEdit="1"/>
              </p:cNvSpPr>
              <p:nvPr/>
            </p:nvSpPr>
            <p:spPr>
              <a:xfrm>
                <a:off x="3833999" y="6116436"/>
                <a:ext cx="4189865" cy="369332"/>
              </a:xfrm>
              <a:prstGeom prst="rect">
                <a:avLst/>
              </a:prstGeom>
              <a:blipFill>
                <a:blip r:embed="rId4"/>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336CC945-D04A-B733-B69E-C9C37691D639}"/>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D1AF6AF2-604C-BBB1-33F2-5D2D6433CF4E}"/>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15" name="文字方塊 55">
            <a:extLst>
              <a:ext uri="{FF2B5EF4-FFF2-40B4-BE49-F238E27FC236}">
                <a16:creationId xmlns:a16="http://schemas.microsoft.com/office/drawing/2014/main" id="{F22CD636-E7C0-0AEC-DA20-33D26328F392}"/>
              </a:ext>
            </a:extLst>
          </p:cNvPr>
          <p:cNvSpPr txBox="1"/>
          <p:nvPr/>
        </p:nvSpPr>
        <p:spPr>
          <a:xfrm>
            <a:off x="3823022" y="1913486"/>
            <a:ext cx="215999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Input image </a:t>
            </a:r>
            <a:endParaRPr lang="en-US" altLang="zh-TW" sz="2000" dirty="0">
              <a:latin typeface="微软雅黑" panose="020B0503020204020204" pitchFamily="34" charset="-122"/>
              <a:ea typeface="微软雅黑" panose="020B0503020204020204" pitchFamily="34" charset="-122"/>
            </a:endParaRPr>
          </a:p>
        </p:txBody>
      </p:sp>
      <p:sp>
        <p:nvSpPr>
          <p:cNvPr id="16" name="文字方塊 55">
            <a:extLst>
              <a:ext uri="{FF2B5EF4-FFF2-40B4-BE49-F238E27FC236}">
                <a16:creationId xmlns:a16="http://schemas.microsoft.com/office/drawing/2014/main" id="{7D459B40-59DA-B532-1871-7758A25D5468}"/>
              </a:ext>
            </a:extLst>
          </p:cNvPr>
          <p:cNvSpPr txBox="1"/>
          <p:nvPr/>
        </p:nvSpPr>
        <p:spPr>
          <a:xfrm>
            <a:off x="6591297" y="1913486"/>
            <a:ext cx="2752092"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Convolution kernel</a:t>
            </a:r>
            <a:endParaRPr lang="zh-TW" altLang="en-US" sz="2000" dirty="0">
              <a:latin typeface="微软雅黑" panose="020B0503020204020204" pitchFamily="34" charset="-122"/>
              <a:ea typeface="微软雅黑" panose="020B0503020204020204" pitchFamily="34" charset="-122"/>
            </a:endParaRPr>
          </a:p>
        </p:txBody>
      </p:sp>
      <p:sp>
        <p:nvSpPr>
          <p:cNvPr id="17" name="文字方塊 55">
            <a:extLst>
              <a:ext uri="{FF2B5EF4-FFF2-40B4-BE49-F238E27FC236}">
                <a16:creationId xmlns:a16="http://schemas.microsoft.com/office/drawing/2014/main" id="{BAFF813E-4A68-66EF-F148-F376B533D970}"/>
              </a:ext>
            </a:extLst>
          </p:cNvPr>
          <p:cNvSpPr txBox="1"/>
          <p:nvPr/>
        </p:nvSpPr>
        <p:spPr>
          <a:xfrm>
            <a:off x="9922180" y="1913486"/>
            <a:ext cx="1732644" cy="400110"/>
          </a:xfrm>
          <a:prstGeom prst="rect">
            <a:avLst/>
          </a:prstGeom>
          <a:noFill/>
        </p:spPr>
        <p:txBody>
          <a:bodyPr wrap="square" rtlCol="0">
            <a:spAutoFit/>
          </a:bodyPr>
          <a:lstStyle/>
          <a:p>
            <a:pPr algn="ctr"/>
            <a:r>
              <a:rPr lang="en-US" altLang="zh-TW" sz="2000" dirty="0">
                <a:latin typeface="微软雅黑" panose="020B0503020204020204" pitchFamily="34" charset="-122"/>
                <a:ea typeface="微软雅黑" panose="020B0503020204020204" pitchFamily="34" charset="-122"/>
              </a:rPr>
              <a:t>Feature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Tree>
    <p:extLst>
      <p:ext uri="{BB962C8B-B14F-4D97-AF65-F5344CB8AC3E}">
        <p14:creationId xmlns:p14="http://schemas.microsoft.com/office/powerpoint/2010/main" val="708096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13" name="文本框 12">
            <a:extLst>
              <a:ext uri="{FF2B5EF4-FFF2-40B4-BE49-F238E27FC236}">
                <a16:creationId xmlns:a16="http://schemas.microsoft.com/office/drawing/2014/main" id="{A307E4DA-86CF-4CF1-41FE-CD60267B31B8}"/>
              </a:ext>
            </a:extLst>
          </p:cNvPr>
          <p:cNvSpPr txBox="1"/>
          <p:nvPr/>
        </p:nvSpPr>
        <p:spPr>
          <a:xfrm>
            <a:off x="500234" y="1665840"/>
            <a:ext cx="10978824" cy="961289"/>
          </a:xfrm>
          <a:prstGeom prst="rect">
            <a:avLst/>
          </a:prstGeom>
          <a:noFill/>
        </p:spPr>
        <p:txBody>
          <a:bodyPr wrap="square" rtlCol="0">
            <a:spAutoFit/>
          </a:bodyPr>
          <a:lstStyle/>
          <a:p>
            <a:pPr>
              <a:lnSpc>
                <a:spcPct val="150000"/>
              </a:lnSpc>
            </a:pPr>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To avoid the size of the image becoming smaller after convolution, a filling operation is usually performed at the periphery of the image.</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5" name="组合 14">
            <a:extLst>
              <a:ext uri="{FF2B5EF4-FFF2-40B4-BE49-F238E27FC236}">
                <a16:creationId xmlns:a16="http://schemas.microsoft.com/office/drawing/2014/main" id="{AB4D04B7-93EE-02CD-70FF-DC9CC007F282}"/>
              </a:ext>
            </a:extLst>
          </p:cNvPr>
          <p:cNvGrpSpPr/>
          <p:nvPr/>
        </p:nvGrpSpPr>
        <p:grpSpPr>
          <a:xfrm>
            <a:off x="642564" y="1190880"/>
            <a:ext cx="2539819" cy="400110"/>
            <a:chOff x="562610" y="1297624"/>
            <a:chExt cx="2539819" cy="400110"/>
          </a:xfrm>
        </p:grpSpPr>
        <p:sp>
          <p:nvSpPr>
            <p:cNvPr id="16" name="文本框 15">
              <a:extLst>
                <a:ext uri="{FF2B5EF4-FFF2-40B4-BE49-F238E27FC236}">
                  <a16:creationId xmlns:a16="http://schemas.microsoft.com/office/drawing/2014/main" id="{0178CE22-1072-CC93-D2A3-8E6BD0827788}"/>
                </a:ext>
              </a:extLst>
            </p:cNvPr>
            <p:cNvSpPr txBox="1"/>
            <p:nvPr/>
          </p:nvSpPr>
          <p:spPr>
            <a:xfrm>
              <a:off x="843281" y="1297624"/>
              <a:ext cx="2259148" cy="400110"/>
            </a:xfrm>
            <a:prstGeom prst="rect">
              <a:avLst/>
            </a:prstGeom>
            <a:noFill/>
          </p:spPr>
          <p:txBody>
            <a:bodyPr wrap="square" rtlCol="0">
              <a:spAutoFit/>
            </a:bodyPr>
            <a:lstStyle/>
            <a:p>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Padding</a:t>
              </a:r>
              <a:endParaRPr altLang="zh-CN" sz="2000" kern="100" dirty="0">
                <a:solidFill>
                  <a:srgbClr val="1856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7" name="图片 16" descr="00">
              <a:extLst>
                <a:ext uri="{FF2B5EF4-FFF2-40B4-BE49-F238E27FC236}">
                  <a16:creationId xmlns:a16="http://schemas.microsoft.com/office/drawing/2014/main" id="{25202ACF-44F8-92FE-3EC3-2CCFB0C49A94}"/>
                </a:ext>
              </a:extLst>
            </p:cNvPr>
            <p:cNvPicPr>
              <a:picLocks noChangeAspect="1"/>
            </p:cNvPicPr>
            <p:nvPr/>
          </p:nvPicPr>
          <p:blipFill>
            <a:blip r:embed="rId3"/>
            <a:stretch>
              <a:fillRect/>
            </a:stretch>
          </p:blipFill>
          <p:spPr>
            <a:xfrm>
              <a:off x="562610" y="1457960"/>
              <a:ext cx="205105" cy="138430"/>
            </a:xfrm>
            <a:prstGeom prst="rect">
              <a:avLst/>
            </a:prstGeom>
          </p:spPr>
        </p:pic>
      </p:grpSp>
      <p:pic>
        <p:nvPicPr>
          <p:cNvPr id="20" name="图片 19">
            <a:extLst>
              <a:ext uri="{FF2B5EF4-FFF2-40B4-BE49-F238E27FC236}">
                <a16:creationId xmlns:a16="http://schemas.microsoft.com/office/drawing/2014/main" id="{02DC125F-C7AF-430A-CA3C-2DC3DB7F546D}"/>
              </a:ext>
            </a:extLst>
          </p:cNvPr>
          <p:cNvPicPr>
            <a:picLocks noChangeAspect="1"/>
          </p:cNvPicPr>
          <p:nvPr/>
        </p:nvPicPr>
        <p:blipFill>
          <a:blip r:embed="rId4"/>
          <a:stretch>
            <a:fillRect/>
          </a:stretch>
        </p:blipFill>
        <p:spPr>
          <a:xfrm>
            <a:off x="712942" y="2954558"/>
            <a:ext cx="5828121" cy="3103285"/>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03ADBCA-D85A-3866-CE05-5519E961421F}"/>
                  </a:ext>
                </a:extLst>
              </p:cNvPr>
              <p:cNvSpPr txBox="1"/>
              <p:nvPr/>
            </p:nvSpPr>
            <p:spPr>
              <a:xfrm>
                <a:off x="7074584" y="3686302"/>
                <a:ext cx="4404474"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h𝑒𝑖𝑔h𝑡</m:t>
                          </m:r>
                        </m:e>
                        <m:sub>
                          <m:r>
                            <m:rPr>
                              <m:sty m:val="p"/>
                            </m:rPr>
                            <a:rPr kumimoji="1" lang="en-US" altLang="zh-CN" i="1">
                              <a:latin typeface="Cambria Math" panose="02040503050406030204" pitchFamily="18" charset="0"/>
                            </a:rPr>
                            <m:t>out</m:t>
                          </m:r>
                        </m:sub>
                      </m:sSub>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i="1">
                              <a:latin typeface="Cambria Math" panose="02040503050406030204" pitchFamily="18" charset="0"/>
                            </a:rPr>
                            <m:t>h𝑒𝑖𝑔h𝑡</m:t>
                          </m:r>
                        </m:e>
                        <m:sub>
                          <m:r>
                            <m:rPr>
                              <m:sty m:val="p"/>
                            </m:rPr>
                            <a:rPr kumimoji="1" lang="en-US" altLang="zh-CN" i="1">
                              <a:latin typeface="Cambria Math" panose="02040503050406030204" pitchFamily="18" charset="0"/>
                            </a:rPr>
                            <m:t>in</m:t>
                          </m:r>
                        </m:sub>
                      </m:sSub>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𝑘𝑒𝑟𝑛𝑒𝑙</m:t>
                          </m:r>
                        </m:e>
                        <m:sub>
                          <m:r>
                            <a:rPr kumimoji="1" lang="en-US" altLang="zh-CN" b="0" i="1" smtClean="0">
                              <a:latin typeface="Cambria Math" panose="02040503050406030204" pitchFamily="18" charset="0"/>
                            </a:rPr>
                            <m:t>h𝑒𝑖𝑔h𝑡</m:t>
                          </m:r>
                        </m:sub>
                      </m:sSub>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21" name="文本框 20">
                <a:extLst>
                  <a:ext uri="{FF2B5EF4-FFF2-40B4-BE49-F238E27FC236}">
                    <a16:creationId xmlns:a16="http://schemas.microsoft.com/office/drawing/2014/main" id="{D03ADBCA-D85A-3866-CE05-5519E961421F}"/>
                  </a:ext>
                </a:extLst>
              </p:cNvPr>
              <p:cNvSpPr txBox="1">
                <a:spLocks noRot="1" noChangeAspect="1" noMove="1" noResize="1" noEditPoints="1" noAdjustHandles="1" noChangeArrowheads="1" noChangeShapeType="1" noTextEdit="1"/>
              </p:cNvSpPr>
              <p:nvPr/>
            </p:nvSpPr>
            <p:spPr>
              <a:xfrm>
                <a:off x="7074584" y="3686302"/>
                <a:ext cx="4404474" cy="391902"/>
              </a:xfrm>
              <a:prstGeom prst="rect">
                <a:avLst/>
              </a:prstGeom>
              <a:blipFill>
                <a:blip r:embed="rId5"/>
                <a:stretch>
                  <a:fillRect b="-10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EDB99B4-09A8-BC01-2E43-53EECACAA192}"/>
                  </a:ext>
                </a:extLst>
              </p:cNvPr>
              <p:cNvSpPr txBox="1"/>
              <p:nvPr/>
            </p:nvSpPr>
            <p:spPr>
              <a:xfrm>
                <a:off x="7074584" y="4254040"/>
                <a:ext cx="41898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𝑤𝑖𝑑𝑡h</m:t>
                          </m:r>
                        </m:e>
                        <m:sub>
                          <m:r>
                            <m:rPr>
                              <m:sty m:val="p"/>
                            </m:rPr>
                            <a:rPr kumimoji="1" lang="en-US" altLang="zh-CN" i="1">
                              <a:latin typeface="Cambria Math" panose="02040503050406030204" pitchFamily="18" charset="0"/>
                            </a:rPr>
                            <m:t>out</m:t>
                          </m:r>
                        </m:sub>
                      </m:sSub>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𝑤𝑖𝑑𝑡h</m:t>
                          </m:r>
                        </m:e>
                        <m:sub>
                          <m:r>
                            <m:rPr>
                              <m:sty m:val="p"/>
                            </m:rPr>
                            <a:rPr kumimoji="1" lang="en-US" altLang="zh-CN" i="1">
                              <a:latin typeface="Cambria Math" panose="02040503050406030204" pitchFamily="18" charset="0"/>
                            </a:rPr>
                            <m:t>in</m:t>
                          </m:r>
                        </m:sub>
                      </m:sSub>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𝑘𝑒𝑟𝑛𝑒𝑙</m:t>
                          </m:r>
                        </m:e>
                        <m:sub>
                          <m:r>
                            <a:rPr kumimoji="1" lang="en-US" altLang="zh-CN" b="0" i="1" smtClean="0">
                              <a:latin typeface="Cambria Math" panose="02040503050406030204" pitchFamily="18" charset="0"/>
                            </a:rPr>
                            <m:t>𝑤𝑖𝑑𝑡h</m:t>
                          </m:r>
                        </m:sub>
                      </m:sSub>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24" name="文本框 23">
                <a:extLst>
                  <a:ext uri="{FF2B5EF4-FFF2-40B4-BE49-F238E27FC236}">
                    <a16:creationId xmlns:a16="http://schemas.microsoft.com/office/drawing/2014/main" id="{DEDB99B4-09A8-BC01-2E43-53EECACAA192}"/>
                  </a:ext>
                </a:extLst>
              </p:cNvPr>
              <p:cNvSpPr txBox="1">
                <a:spLocks noRot="1" noChangeAspect="1" noMove="1" noResize="1" noEditPoints="1" noAdjustHandles="1" noChangeArrowheads="1" noChangeShapeType="1" noTextEdit="1"/>
              </p:cNvSpPr>
              <p:nvPr/>
            </p:nvSpPr>
            <p:spPr>
              <a:xfrm>
                <a:off x="7074584" y="4254040"/>
                <a:ext cx="4189865" cy="369332"/>
              </a:xfrm>
              <a:prstGeom prst="rect">
                <a:avLst/>
              </a:prstGeom>
              <a:blipFill>
                <a:blip r:embed="rId6"/>
                <a:stretch>
                  <a:fillRect b="-1667"/>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787F21D5-C066-13D9-4787-96946C6E782E}"/>
              </a:ext>
            </a:extLst>
          </p:cNvPr>
          <p:cNvSpPr txBox="1"/>
          <p:nvPr/>
        </p:nvSpPr>
        <p:spPr>
          <a:xfrm>
            <a:off x="6498592" y="4760302"/>
            <a:ext cx="5556458" cy="1705403"/>
          </a:xfrm>
          <a:prstGeom prst="rect">
            <a:avLst/>
          </a:prstGeom>
          <a:noFill/>
        </p:spPr>
        <p:txBody>
          <a:bodyPr wrap="square" rtlCol="0">
            <a:spAutoFit/>
          </a:bodyPr>
          <a:lstStyle/>
          <a:p>
            <a:pPr>
              <a:lnSpc>
                <a:spcPct val="150000"/>
              </a:lnSpc>
            </a:pPr>
            <a:r>
              <a:rPr lang="en-US" altLang="zh-CN"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 kernel=3x3, padding=1 layer, no change in image size after convolution.</a:t>
            </a:r>
          </a:p>
          <a:p>
            <a:pPr>
              <a:lnSpc>
                <a:spcPct val="150000"/>
              </a:lnSpc>
            </a:pPr>
            <a:r>
              <a:rPr lang="en-US" altLang="zh-CN"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 kernel = 5x5, padding = 2 layers, no change in image size after convolution.</a:t>
            </a:r>
          </a:p>
        </p:txBody>
      </p:sp>
      <p:sp>
        <p:nvSpPr>
          <p:cNvPr id="6" name="矩形 5">
            <a:extLst>
              <a:ext uri="{FF2B5EF4-FFF2-40B4-BE49-F238E27FC236}">
                <a16:creationId xmlns:a16="http://schemas.microsoft.com/office/drawing/2014/main" id="{583DC35E-38DF-666E-584C-5BC7F6D9830F}"/>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7ABEB9F1-A378-F1AB-85A6-FDB48704B1AC}"/>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147992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13" name="文本框 12">
            <a:extLst>
              <a:ext uri="{FF2B5EF4-FFF2-40B4-BE49-F238E27FC236}">
                <a16:creationId xmlns:a16="http://schemas.microsoft.com/office/drawing/2014/main" id="{A307E4DA-86CF-4CF1-41FE-CD60267B31B8}"/>
              </a:ext>
            </a:extLst>
          </p:cNvPr>
          <p:cNvSpPr txBox="1"/>
          <p:nvPr/>
        </p:nvSpPr>
        <p:spPr>
          <a:xfrm>
            <a:off x="592844" y="1760317"/>
            <a:ext cx="10978824" cy="961289"/>
          </a:xfrm>
          <a:prstGeom prst="rect">
            <a:avLst/>
          </a:prstGeom>
          <a:noFill/>
        </p:spPr>
        <p:txBody>
          <a:bodyPr wrap="square" rtlCol="0">
            <a:spAutoFit/>
          </a:bodyPr>
          <a:lstStyle/>
          <a:p>
            <a:pPr>
              <a:lnSpc>
                <a:spcPct val="150000"/>
              </a:lnSpc>
            </a:pPr>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The stride control of the distance each time the convolution kernel slides also affects the size of the convolved image.</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5" name="组合 14">
            <a:extLst>
              <a:ext uri="{FF2B5EF4-FFF2-40B4-BE49-F238E27FC236}">
                <a16:creationId xmlns:a16="http://schemas.microsoft.com/office/drawing/2014/main" id="{AB4D04B7-93EE-02CD-70FF-DC9CC007F282}"/>
              </a:ext>
            </a:extLst>
          </p:cNvPr>
          <p:cNvGrpSpPr/>
          <p:nvPr/>
        </p:nvGrpSpPr>
        <p:grpSpPr>
          <a:xfrm>
            <a:off x="683671" y="1337407"/>
            <a:ext cx="2539819" cy="400110"/>
            <a:chOff x="562610" y="1297624"/>
            <a:chExt cx="2539819" cy="400110"/>
          </a:xfrm>
        </p:grpSpPr>
        <p:sp>
          <p:nvSpPr>
            <p:cNvPr id="16" name="文本框 15">
              <a:extLst>
                <a:ext uri="{FF2B5EF4-FFF2-40B4-BE49-F238E27FC236}">
                  <a16:creationId xmlns:a16="http://schemas.microsoft.com/office/drawing/2014/main" id="{0178CE22-1072-CC93-D2A3-8E6BD0827788}"/>
                </a:ext>
              </a:extLst>
            </p:cNvPr>
            <p:cNvSpPr txBox="1"/>
            <p:nvPr/>
          </p:nvSpPr>
          <p:spPr>
            <a:xfrm>
              <a:off x="843281" y="1297624"/>
              <a:ext cx="2259148" cy="400110"/>
            </a:xfrm>
            <a:prstGeom prst="rect">
              <a:avLst/>
            </a:prstGeom>
            <a:noFill/>
          </p:spPr>
          <p:txBody>
            <a:bodyPr wrap="square" rtlCol="0">
              <a:spAutoFit/>
            </a:bodyPr>
            <a:lstStyle/>
            <a:p>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Stride</a:t>
              </a:r>
              <a:endParaRPr altLang="zh-CN" sz="2000" kern="100" dirty="0">
                <a:solidFill>
                  <a:srgbClr val="1856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7" name="图片 16" descr="00">
              <a:extLst>
                <a:ext uri="{FF2B5EF4-FFF2-40B4-BE49-F238E27FC236}">
                  <a16:creationId xmlns:a16="http://schemas.microsoft.com/office/drawing/2014/main" id="{25202ACF-44F8-92FE-3EC3-2CCFB0C49A94}"/>
                </a:ext>
              </a:extLst>
            </p:cNvPr>
            <p:cNvPicPr>
              <a:picLocks noChangeAspect="1"/>
            </p:cNvPicPr>
            <p:nvPr/>
          </p:nvPicPr>
          <p:blipFill>
            <a:blip r:embed="rId3"/>
            <a:stretch>
              <a:fillRect/>
            </a:stretch>
          </p:blipFill>
          <p:spPr>
            <a:xfrm>
              <a:off x="562610" y="1457960"/>
              <a:ext cx="205105" cy="138430"/>
            </a:xfrm>
            <a:prstGeom prst="rect">
              <a:avLst/>
            </a:prstGeom>
          </p:spPr>
        </p:pic>
      </p:grpSp>
      <p:pic>
        <p:nvPicPr>
          <p:cNvPr id="39" name="图片 38">
            <a:extLst>
              <a:ext uri="{FF2B5EF4-FFF2-40B4-BE49-F238E27FC236}">
                <a16:creationId xmlns:a16="http://schemas.microsoft.com/office/drawing/2014/main" id="{87C9414A-B747-C4FE-D677-9C607E64E863}"/>
              </a:ext>
            </a:extLst>
          </p:cNvPr>
          <p:cNvPicPr>
            <a:picLocks noChangeAspect="1"/>
          </p:cNvPicPr>
          <p:nvPr/>
        </p:nvPicPr>
        <p:blipFill>
          <a:blip r:embed="rId4"/>
          <a:stretch>
            <a:fillRect/>
          </a:stretch>
        </p:blipFill>
        <p:spPr>
          <a:xfrm>
            <a:off x="6566002" y="3101352"/>
            <a:ext cx="5114603" cy="2646659"/>
          </a:xfrm>
          <a:prstGeom prst="rect">
            <a:avLst/>
          </a:prstGeom>
          <a:ln w="19050">
            <a:solidFill>
              <a:srgbClr val="1856FF"/>
            </a:solidFill>
          </a:ln>
        </p:spPr>
      </p:pic>
      <p:grpSp>
        <p:nvGrpSpPr>
          <p:cNvPr id="41" name="组合 40">
            <a:extLst>
              <a:ext uri="{FF2B5EF4-FFF2-40B4-BE49-F238E27FC236}">
                <a16:creationId xmlns:a16="http://schemas.microsoft.com/office/drawing/2014/main" id="{DBDCBD93-0140-6245-7049-DB6B8F9677E9}"/>
              </a:ext>
            </a:extLst>
          </p:cNvPr>
          <p:cNvGrpSpPr/>
          <p:nvPr/>
        </p:nvGrpSpPr>
        <p:grpSpPr>
          <a:xfrm>
            <a:off x="723902" y="3101353"/>
            <a:ext cx="5396004" cy="2646658"/>
            <a:chOff x="659765" y="3201882"/>
            <a:chExt cx="4990140" cy="2252551"/>
          </a:xfrm>
        </p:grpSpPr>
        <p:pic>
          <p:nvPicPr>
            <p:cNvPr id="37" name="图片 36">
              <a:extLst>
                <a:ext uri="{FF2B5EF4-FFF2-40B4-BE49-F238E27FC236}">
                  <a16:creationId xmlns:a16="http://schemas.microsoft.com/office/drawing/2014/main" id="{B1CF12FA-37D3-6DE7-9BB3-58FC7224FEC9}"/>
                </a:ext>
              </a:extLst>
            </p:cNvPr>
            <p:cNvPicPr>
              <a:picLocks noChangeAspect="1"/>
            </p:cNvPicPr>
            <p:nvPr/>
          </p:nvPicPr>
          <p:blipFill>
            <a:blip r:embed="rId5"/>
            <a:stretch>
              <a:fillRect/>
            </a:stretch>
          </p:blipFill>
          <p:spPr>
            <a:xfrm>
              <a:off x="659765" y="3201882"/>
              <a:ext cx="4990140" cy="2252551"/>
            </a:xfrm>
            <a:prstGeom prst="rect">
              <a:avLst/>
            </a:prstGeom>
            <a:ln w="19050">
              <a:solidFill>
                <a:srgbClr val="1856FF"/>
              </a:solidFill>
            </a:ln>
          </p:spPr>
        </p:pic>
        <p:sp>
          <p:nvSpPr>
            <p:cNvPr id="40" name="矩形 39">
              <a:extLst>
                <a:ext uri="{FF2B5EF4-FFF2-40B4-BE49-F238E27FC236}">
                  <a16:creationId xmlns:a16="http://schemas.microsoft.com/office/drawing/2014/main" id="{DE67AF43-4DE1-C88F-40AC-E626F7C79BEE}"/>
                </a:ext>
              </a:extLst>
            </p:cNvPr>
            <p:cNvSpPr/>
            <p:nvPr/>
          </p:nvSpPr>
          <p:spPr>
            <a:xfrm>
              <a:off x="1007200" y="4125686"/>
              <a:ext cx="4326800" cy="202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a:extLst>
              <a:ext uri="{FF2B5EF4-FFF2-40B4-BE49-F238E27FC236}">
                <a16:creationId xmlns:a16="http://schemas.microsoft.com/office/drawing/2014/main" id="{96EFBCA8-F530-0085-A4F5-C9CA091C93F4}"/>
              </a:ext>
            </a:extLst>
          </p:cNvPr>
          <p:cNvSpPr txBox="1"/>
          <p:nvPr/>
        </p:nvSpPr>
        <p:spPr>
          <a:xfrm>
            <a:off x="2753794" y="6040344"/>
            <a:ext cx="1336220" cy="369332"/>
          </a:xfrm>
          <a:prstGeom prst="rect">
            <a:avLst/>
          </a:prstGeom>
          <a:noFill/>
        </p:spPr>
        <p:txBody>
          <a:bodyPr wrap="square">
            <a:spAutoFit/>
          </a:bodyPr>
          <a:lstStyle/>
          <a:p>
            <a:r>
              <a:rPr lang="en-US" altLang="zh-CN" sz="18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Stride</a:t>
            </a:r>
            <a:r>
              <a:rPr lang="zh-CN" altLang="en-US" sz="18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8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8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1</a:t>
            </a:r>
            <a:endParaRPr lang="zh-CN" altLang="en-US" dirty="0"/>
          </a:p>
        </p:txBody>
      </p:sp>
      <p:sp>
        <p:nvSpPr>
          <p:cNvPr id="44" name="文本框 43">
            <a:extLst>
              <a:ext uri="{FF2B5EF4-FFF2-40B4-BE49-F238E27FC236}">
                <a16:creationId xmlns:a16="http://schemas.microsoft.com/office/drawing/2014/main" id="{8517FD70-7DDD-2F83-C971-05104903875A}"/>
              </a:ext>
            </a:extLst>
          </p:cNvPr>
          <p:cNvSpPr txBox="1"/>
          <p:nvPr/>
        </p:nvSpPr>
        <p:spPr>
          <a:xfrm>
            <a:off x="8455193" y="6040344"/>
            <a:ext cx="1336220" cy="369332"/>
          </a:xfrm>
          <a:prstGeom prst="rect">
            <a:avLst/>
          </a:prstGeom>
          <a:noFill/>
        </p:spPr>
        <p:txBody>
          <a:bodyPr wrap="square">
            <a:spAutoFit/>
          </a:bodyPr>
          <a:lstStyle/>
          <a:p>
            <a:r>
              <a:rPr lang="en-US" altLang="zh-CN" sz="18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Stride</a:t>
            </a:r>
            <a:r>
              <a:rPr lang="zh-CN" altLang="en-US" sz="18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8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2</a:t>
            </a:r>
            <a:endParaRPr lang="zh-CN" altLang="en-US" dirty="0"/>
          </a:p>
        </p:txBody>
      </p:sp>
      <p:sp>
        <p:nvSpPr>
          <p:cNvPr id="6" name="矩形 5">
            <a:extLst>
              <a:ext uri="{FF2B5EF4-FFF2-40B4-BE49-F238E27FC236}">
                <a16:creationId xmlns:a16="http://schemas.microsoft.com/office/drawing/2014/main" id="{3D1FA266-DDE3-F894-E285-20A1E57668BA}"/>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9F77045B-C551-28B5-DACA-5A89579AE3A5}"/>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748617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15" name="组合 14">
            <a:extLst>
              <a:ext uri="{FF2B5EF4-FFF2-40B4-BE49-F238E27FC236}">
                <a16:creationId xmlns:a16="http://schemas.microsoft.com/office/drawing/2014/main" id="{AB4D04B7-93EE-02CD-70FF-DC9CC007F282}"/>
              </a:ext>
            </a:extLst>
          </p:cNvPr>
          <p:cNvGrpSpPr/>
          <p:nvPr/>
        </p:nvGrpSpPr>
        <p:grpSpPr>
          <a:xfrm>
            <a:off x="498223" y="1501324"/>
            <a:ext cx="3508647" cy="400110"/>
            <a:chOff x="562610" y="1297624"/>
            <a:chExt cx="3508647" cy="400110"/>
          </a:xfrm>
        </p:grpSpPr>
        <p:sp>
          <p:nvSpPr>
            <p:cNvPr id="16" name="文本框 15">
              <a:extLst>
                <a:ext uri="{FF2B5EF4-FFF2-40B4-BE49-F238E27FC236}">
                  <a16:creationId xmlns:a16="http://schemas.microsoft.com/office/drawing/2014/main" id="{0178CE22-1072-CC93-D2A3-8E6BD0827788}"/>
                </a:ext>
              </a:extLst>
            </p:cNvPr>
            <p:cNvSpPr txBox="1"/>
            <p:nvPr/>
          </p:nvSpPr>
          <p:spPr>
            <a:xfrm>
              <a:off x="843280" y="1297624"/>
              <a:ext cx="3227977" cy="400110"/>
            </a:xfrm>
            <a:prstGeom prst="rect">
              <a:avLst/>
            </a:prstGeom>
            <a:noFill/>
          </p:spPr>
          <p:txBody>
            <a:bodyPr wrap="square" rtlCol="0">
              <a:spAutoFit/>
            </a:bodyPr>
            <a:lstStyle/>
            <a:p>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Receptive</a:t>
              </a:r>
              <a:r>
                <a:rPr lang="zh-CN" altLang="en-US"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Field</a:t>
              </a:r>
              <a:endParaRPr altLang="zh-CN" sz="2000" kern="100" dirty="0">
                <a:solidFill>
                  <a:srgbClr val="1856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7" name="图片 16" descr="00">
              <a:extLst>
                <a:ext uri="{FF2B5EF4-FFF2-40B4-BE49-F238E27FC236}">
                  <a16:creationId xmlns:a16="http://schemas.microsoft.com/office/drawing/2014/main" id="{25202ACF-44F8-92FE-3EC3-2CCFB0C49A94}"/>
                </a:ext>
              </a:extLst>
            </p:cNvPr>
            <p:cNvPicPr>
              <a:picLocks noChangeAspect="1"/>
            </p:cNvPicPr>
            <p:nvPr/>
          </p:nvPicPr>
          <p:blipFill>
            <a:blip r:embed="rId3"/>
            <a:stretch>
              <a:fillRect/>
            </a:stretch>
          </p:blipFill>
          <p:spPr>
            <a:xfrm>
              <a:off x="562610" y="1457960"/>
              <a:ext cx="205105" cy="138430"/>
            </a:xfrm>
            <a:prstGeom prst="rect">
              <a:avLst/>
            </a:prstGeom>
          </p:spPr>
        </p:pic>
      </p:grpSp>
      <p:sp>
        <p:nvSpPr>
          <p:cNvPr id="6" name="矩形 5">
            <a:extLst>
              <a:ext uri="{FF2B5EF4-FFF2-40B4-BE49-F238E27FC236}">
                <a16:creationId xmlns:a16="http://schemas.microsoft.com/office/drawing/2014/main" id="{2FC29FFF-38C6-682C-150B-B261B70C6D61}"/>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A9CE4F0A-5624-B568-C454-AF6CEF62F85C}"/>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pic>
        <p:nvPicPr>
          <p:cNvPr id="11" name="图片 10" descr="图表&#10;&#10;描述已自动生成">
            <a:extLst>
              <a:ext uri="{FF2B5EF4-FFF2-40B4-BE49-F238E27FC236}">
                <a16:creationId xmlns:a16="http://schemas.microsoft.com/office/drawing/2014/main" id="{DB61B866-1854-9415-2551-2EDA4C2D4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28" y="1901434"/>
            <a:ext cx="11193627" cy="4555594"/>
          </a:xfrm>
          <a:prstGeom prst="rect">
            <a:avLst/>
          </a:prstGeom>
        </p:spPr>
      </p:pic>
    </p:spTree>
    <p:extLst>
      <p:ext uri="{BB962C8B-B14F-4D97-AF65-F5344CB8AC3E}">
        <p14:creationId xmlns:p14="http://schemas.microsoft.com/office/powerpoint/2010/main" val="3558129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15" name="组合 14">
            <a:extLst>
              <a:ext uri="{FF2B5EF4-FFF2-40B4-BE49-F238E27FC236}">
                <a16:creationId xmlns:a16="http://schemas.microsoft.com/office/drawing/2014/main" id="{AB4D04B7-93EE-02CD-70FF-DC9CC007F282}"/>
              </a:ext>
            </a:extLst>
          </p:cNvPr>
          <p:cNvGrpSpPr/>
          <p:nvPr/>
        </p:nvGrpSpPr>
        <p:grpSpPr>
          <a:xfrm>
            <a:off x="999318" y="1626831"/>
            <a:ext cx="3508647" cy="400110"/>
            <a:chOff x="562610" y="1297624"/>
            <a:chExt cx="3508647" cy="400110"/>
          </a:xfrm>
        </p:grpSpPr>
        <p:sp>
          <p:nvSpPr>
            <p:cNvPr id="16" name="文本框 15">
              <a:extLst>
                <a:ext uri="{FF2B5EF4-FFF2-40B4-BE49-F238E27FC236}">
                  <a16:creationId xmlns:a16="http://schemas.microsoft.com/office/drawing/2014/main" id="{0178CE22-1072-CC93-D2A3-8E6BD0827788}"/>
                </a:ext>
              </a:extLst>
            </p:cNvPr>
            <p:cNvSpPr txBox="1"/>
            <p:nvPr/>
          </p:nvSpPr>
          <p:spPr>
            <a:xfrm>
              <a:off x="843280" y="1297624"/>
              <a:ext cx="3227977" cy="400110"/>
            </a:xfrm>
            <a:prstGeom prst="rect">
              <a:avLst/>
            </a:prstGeom>
            <a:noFill/>
          </p:spPr>
          <p:txBody>
            <a:bodyPr wrap="square" rtlCol="0">
              <a:spAutoFit/>
            </a:bodyPr>
            <a:lstStyle/>
            <a:p>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Receptive</a:t>
              </a:r>
              <a:r>
                <a:rPr lang="zh-CN" altLang="en-US"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Field</a:t>
              </a:r>
              <a:endParaRPr altLang="zh-CN" sz="2000" kern="100" dirty="0">
                <a:solidFill>
                  <a:srgbClr val="1856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7" name="图片 16" descr="00">
              <a:extLst>
                <a:ext uri="{FF2B5EF4-FFF2-40B4-BE49-F238E27FC236}">
                  <a16:creationId xmlns:a16="http://schemas.microsoft.com/office/drawing/2014/main" id="{25202ACF-44F8-92FE-3EC3-2CCFB0C49A94}"/>
                </a:ext>
              </a:extLst>
            </p:cNvPr>
            <p:cNvPicPr>
              <a:picLocks noChangeAspect="1"/>
            </p:cNvPicPr>
            <p:nvPr/>
          </p:nvPicPr>
          <p:blipFill>
            <a:blip r:embed="rId3"/>
            <a:stretch>
              <a:fillRect/>
            </a:stretch>
          </p:blipFill>
          <p:spPr>
            <a:xfrm>
              <a:off x="562610" y="1457960"/>
              <a:ext cx="205105" cy="138430"/>
            </a:xfrm>
            <a:prstGeom prst="rect">
              <a:avLst/>
            </a:prstGeom>
          </p:spPr>
        </p:pic>
      </p:grpSp>
      <p:sp>
        <p:nvSpPr>
          <p:cNvPr id="6" name="矩形 5">
            <a:extLst>
              <a:ext uri="{FF2B5EF4-FFF2-40B4-BE49-F238E27FC236}">
                <a16:creationId xmlns:a16="http://schemas.microsoft.com/office/drawing/2014/main" id="{41F8EBDA-32D3-8FD7-B4AF-A1B7DD624708}"/>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5293DC9A-08B4-F42B-5610-CE5B29CD6929}"/>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pic>
        <p:nvPicPr>
          <p:cNvPr id="11" name="图片 10" descr="图表&#10;&#10;描述已自动生成">
            <a:extLst>
              <a:ext uri="{FF2B5EF4-FFF2-40B4-BE49-F238E27FC236}">
                <a16:creationId xmlns:a16="http://schemas.microsoft.com/office/drawing/2014/main" id="{BB666E93-C04C-1418-EAD5-5B7275935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065" y="2404821"/>
            <a:ext cx="9447870" cy="4019397"/>
          </a:xfrm>
          <a:prstGeom prst="rect">
            <a:avLst/>
          </a:prstGeom>
        </p:spPr>
      </p:pic>
    </p:spTree>
    <p:extLst>
      <p:ext uri="{BB962C8B-B14F-4D97-AF65-F5344CB8AC3E}">
        <p14:creationId xmlns:p14="http://schemas.microsoft.com/office/powerpoint/2010/main" val="259357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9" name="矩形 28">
            <a:extLst>
              <a:ext uri="{FF2B5EF4-FFF2-40B4-BE49-F238E27FC236}">
                <a16:creationId xmlns:a16="http://schemas.microsoft.com/office/drawing/2014/main" id="{05072106-419D-B60B-7A4E-1750FC97E937}"/>
              </a:ext>
            </a:extLst>
          </p:cNvPr>
          <p:cNvSpPr/>
          <p:nvPr/>
        </p:nvSpPr>
        <p:spPr>
          <a:xfrm>
            <a:off x="777763" y="766594"/>
            <a:ext cx="6574394"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58740991-E9F2-3A4C-15DE-B69821011072}"/>
              </a:ext>
            </a:extLst>
          </p:cNvPr>
          <p:cNvSpPr txBox="1"/>
          <p:nvPr/>
        </p:nvSpPr>
        <p:spPr>
          <a:xfrm>
            <a:off x="777763" y="772298"/>
            <a:ext cx="6574394"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Origin of Convolutional Neural Networks</a:t>
            </a:r>
            <a:endParaRPr lang="zh-CN" altLang="en-US" dirty="0">
              <a:solidFill>
                <a:schemeClr val="bg1"/>
              </a:solidFill>
            </a:endParaRPr>
          </a:p>
        </p:txBody>
      </p:sp>
      <p:sp>
        <p:nvSpPr>
          <p:cNvPr id="31" name="矩形 30">
            <a:extLst>
              <a:ext uri="{FF2B5EF4-FFF2-40B4-BE49-F238E27FC236}">
                <a16:creationId xmlns:a16="http://schemas.microsoft.com/office/drawing/2014/main" id="{2F833079-49E4-1E98-5197-EE2D14AB4CB4}"/>
              </a:ext>
            </a:extLst>
          </p:cNvPr>
          <p:cNvSpPr/>
          <p:nvPr/>
        </p:nvSpPr>
        <p:spPr>
          <a:xfrm>
            <a:off x="473598" y="766594"/>
            <a:ext cx="230505" cy="473075"/>
          </a:xfrm>
          <a:prstGeom prst="rect">
            <a:avLst/>
          </a:prstGeom>
          <a:solidFill>
            <a:srgbClr val="6A9A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3450B91B-3872-4F39-9678-5ADEB5F04627}"/>
              </a:ext>
            </a:extLst>
          </p:cNvPr>
          <p:cNvSpPr txBox="1"/>
          <p:nvPr/>
        </p:nvSpPr>
        <p:spPr>
          <a:xfrm>
            <a:off x="1058432" y="1646857"/>
            <a:ext cx="6480287" cy="400110"/>
          </a:xfrm>
          <a:prstGeom prst="rect">
            <a:avLst/>
          </a:prstGeom>
          <a:noFill/>
        </p:spPr>
        <p:txBody>
          <a:bodyPr wrap="square" rtlCol="0">
            <a:spAutoFit/>
          </a:bodyPr>
          <a:lstStyle/>
          <a:p>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Disadvantages of Fully Connected Neural Networks</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3" name="图片 32" descr="00">
            <a:extLst>
              <a:ext uri="{FF2B5EF4-FFF2-40B4-BE49-F238E27FC236}">
                <a16:creationId xmlns:a16="http://schemas.microsoft.com/office/drawing/2014/main" id="{2A3A97F4-3EB0-0D25-1344-2F5DFCC9AA4F}"/>
              </a:ext>
            </a:extLst>
          </p:cNvPr>
          <p:cNvPicPr>
            <a:picLocks noChangeAspect="1"/>
          </p:cNvPicPr>
          <p:nvPr/>
        </p:nvPicPr>
        <p:blipFill>
          <a:blip r:embed="rId3"/>
          <a:stretch>
            <a:fillRect/>
          </a:stretch>
        </p:blipFill>
        <p:spPr>
          <a:xfrm>
            <a:off x="777763" y="1780689"/>
            <a:ext cx="205105" cy="138430"/>
          </a:xfrm>
          <a:prstGeom prst="rect">
            <a:avLst/>
          </a:prstGeom>
        </p:spPr>
      </p:pic>
      <p:sp>
        <p:nvSpPr>
          <p:cNvPr id="34" name="文本框 33">
            <a:extLst>
              <a:ext uri="{FF2B5EF4-FFF2-40B4-BE49-F238E27FC236}">
                <a16:creationId xmlns:a16="http://schemas.microsoft.com/office/drawing/2014/main" id="{FC7DF4C9-1F23-67EF-4FB2-8B92A5F4C746}"/>
              </a:ext>
            </a:extLst>
          </p:cNvPr>
          <p:cNvSpPr txBox="1"/>
          <p:nvPr/>
        </p:nvSpPr>
        <p:spPr>
          <a:xfrm>
            <a:off x="1058433" y="2378942"/>
            <a:ext cx="10375326" cy="707886"/>
          </a:xfrm>
          <a:prstGeom prst="rect">
            <a:avLst/>
          </a:prstGeom>
          <a:noFill/>
        </p:spPr>
        <p:txBody>
          <a:bodyPr wrap="square" rtlCol="0">
            <a:spAutoFit/>
          </a:bodyPr>
          <a:lstStyle/>
          <a:p>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 the image classification task, first we need to convert the two-dimensional image into one-dimensional vectors sequentially fed into the neural network.</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5" name="图片 34">
            <a:extLst>
              <a:ext uri="{FF2B5EF4-FFF2-40B4-BE49-F238E27FC236}">
                <a16:creationId xmlns:a16="http://schemas.microsoft.com/office/drawing/2014/main" id="{DBD7DE8F-2100-2E85-5DEA-E014E958975C}"/>
              </a:ext>
            </a:extLst>
          </p:cNvPr>
          <p:cNvPicPr>
            <a:picLocks noChangeAspect="1"/>
          </p:cNvPicPr>
          <p:nvPr/>
        </p:nvPicPr>
        <p:blipFill>
          <a:blip r:embed="rId4"/>
          <a:stretch>
            <a:fillRect/>
          </a:stretch>
        </p:blipFill>
        <p:spPr>
          <a:xfrm>
            <a:off x="1148623" y="3297623"/>
            <a:ext cx="3906684" cy="3197810"/>
          </a:xfrm>
          <a:prstGeom prst="rect">
            <a:avLst/>
          </a:prstGeom>
        </p:spPr>
      </p:pic>
      <p:sp>
        <p:nvSpPr>
          <p:cNvPr id="36" name="文本框 35">
            <a:extLst>
              <a:ext uri="{FF2B5EF4-FFF2-40B4-BE49-F238E27FC236}">
                <a16:creationId xmlns:a16="http://schemas.microsoft.com/office/drawing/2014/main" id="{653F5244-10E7-C3B6-EAA5-ECE0FA74AE83}"/>
              </a:ext>
            </a:extLst>
          </p:cNvPr>
          <p:cNvSpPr txBox="1"/>
          <p:nvPr/>
        </p:nvSpPr>
        <p:spPr>
          <a:xfrm>
            <a:off x="5881810" y="3782129"/>
            <a:ext cx="2542684" cy="1884555"/>
          </a:xfrm>
          <a:prstGeom prst="rect">
            <a:avLst/>
          </a:prstGeom>
          <a:noFill/>
        </p:spPr>
        <p:txBody>
          <a:bodyPr wrap="none" rtlCol="0">
            <a:spAutoFit/>
          </a:bodyPr>
          <a:lstStyle/>
          <a:p>
            <a:pPr>
              <a:lnSpc>
                <a:spcPct val="150000"/>
              </a:lnSpc>
            </a:pP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p>
          <a:p>
            <a:pPr>
              <a:lnSpc>
                <a:spcPct val="150000"/>
              </a:lnSpc>
            </a:pP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p>
          <a:p>
            <a:pPr>
              <a:lnSpc>
                <a:spcPct val="150000"/>
              </a:lnSpc>
            </a:pP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p>
          <a:p>
            <a:pPr>
              <a:lnSpc>
                <a:spcPct val="150000"/>
              </a:lnSpc>
            </a:pP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endParaRPr kumimoji="1" lang="zh-CN" altLang="en-US" sz="2000" dirty="0">
              <a:latin typeface="Microsoft YaHei" panose="020B0503020204020204" pitchFamily="34" charset="-122"/>
              <a:ea typeface="Microsoft YaHei" panose="020B0503020204020204" pitchFamily="34" charset="-122"/>
            </a:endParaRPr>
          </a:p>
        </p:txBody>
      </p:sp>
      <p:sp>
        <p:nvSpPr>
          <p:cNvPr id="37" name="右箭头 20">
            <a:extLst>
              <a:ext uri="{FF2B5EF4-FFF2-40B4-BE49-F238E27FC236}">
                <a16:creationId xmlns:a16="http://schemas.microsoft.com/office/drawing/2014/main" id="{A91F92E4-B816-FEB9-4D0D-25929E4565BC}"/>
              </a:ext>
            </a:extLst>
          </p:cNvPr>
          <p:cNvSpPr/>
          <p:nvPr/>
        </p:nvSpPr>
        <p:spPr>
          <a:xfrm>
            <a:off x="8926234" y="4575871"/>
            <a:ext cx="599768" cy="287986"/>
          </a:xfrm>
          <a:prstGeom prst="rightArrow">
            <a:avLst/>
          </a:prstGeom>
          <a:solidFill>
            <a:srgbClr val="205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AB50D786-4799-5400-1A9F-A0FFBDE509D1}"/>
              </a:ext>
            </a:extLst>
          </p:cNvPr>
          <p:cNvSpPr txBox="1"/>
          <p:nvPr/>
        </p:nvSpPr>
        <p:spPr>
          <a:xfrm>
            <a:off x="6246096" y="5819930"/>
            <a:ext cx="1820311" cy="646331"/>
          </a:xfrm>
          <a:prstGeom prst="rect">
            <a:avLst/>
          </a:prstGeom>
          <a:noFill/>
        </p:spPr>
        <p:txBody>
          <a:bodyPr wrap="square">
            <a:spAutoFit/>
          </a:bodyPr>
          <a:lstStyle/>
          <a:p>
            <a:pPr algn="ctr"/>
            <a:r>
              <a:rPr lang="en-US" altLang="zh-CN" sz="18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2-dimensional vector</a:t>
            </a:r>
            <a:endParaRPr lang="zh-CN" altLang="en-US" dirty="0">
              <a:solidFill>
                <a:srgbClr val="205EFF"/>
              </a:solidFill>
            </a:endParaRPr>
          </a:p>
        </p:txBody>
      </p:sp>
      <p:grpSp>
        <p:nvGrpSpPr>
          <p:cNvPr id="39" name="组合 38">
            <a:extLst>
              <a:ext uri="{FF2B5EF4-FFF2-40B4-BE49-F238E27FC236}">
                <a16:creationId xmlns:a16="http://schemas.microsoft.com/office/drawing/2014/main" id="{16761392-0A3A-84E9-50CF-BBBDB5B0B203}"/>
              </a:ext>
            </a:extLst>
          </p:cNvPr>
          <p:cNvGrpSpPr/>
          <p:nvPr/>
        </p:nvGrpSpPr>
        <p:grpSpPr>
          <a:xfrm>
            <a:off x="10027742" y="3611708"/>
            <a:ext cx="340787" cy="2216312"/>
            <a:chOff x="10228297" y="3078077"/>
            <a:chExt cx="340787" cy="2216312"/>
          </a:xfrm>
        </p:grpSpPr>
        <p:sp>
          <p:nvSpPr>
            <p:cNvPr id="40" name="文本框 39">
              <a:extLst>
                <a:ext uri="{FF2B5EF4-FFF2-40B4-BE49-F238E27FC236}">
                  <a16:creationId xmlns:a16="http://schemas.microsoft.com/office/drawing/2014/main" id="{8D203F16-64FF-8414-9840-4C9903B1A83F}"/>
                </a:ext>
              </a:extLst>
            </p:cNvPr>
            <p:cNvSpPr txBox="1"/>
            <p:nvPr/>
          </p:nvSpPr>
          <p:spPr>
            <a:xfrm>
              <a:off x="10245211" y="3215745"/>
              <a:ext cx="323873" cy="1938992"/>
            </a:xfrm>
            <a:prstGeom prst="rect">
              <a:avLst/>
            </a:prstGeom>
            <a:noFill/>
          </p:spPr>
          <p:txBody>
            <a:bodyPr wrap="square" rtlCol="0">
              <a:spAutoFit/>
            </a:bodyPr>
            <a:lstStyle/>
            <a:p>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endParaRPr kumimoji="1" lang="en-US" altLang="zh-CN" sz="2000" dirty="0">
                <a:latin typeface="Microsoft YaHei" panose="020B0503020204020204" pitchFamily="34" charset="-122"/>
                <a:ea typeface="Microsoft YaHei" panose="020B0503020204020204" pitchFamily="34" charset="-122"/>
              </a:endParaRPr>
            </a:p>
            <a:p>
              <a:endParaRPr kumimoji="1" lang="en-US" altLang="zh-CN" sz="2000" dirty="0">
                <a:latin typeface="Microsoft YaHei" panose="020B0503020204020204" pitchFamily="34" charset="-122"/>
                <a:ea typeface="Microsoft YaHei" panose="020B0503020204020204" pitchFamily="34" charset="-122"/>
              </a:endParaRPr>
            </a:p>
            <a:p>
              <a:r>
                <a:rPr kumimoji="1" lang="en-US" altLang="zh-CN" sz="2000" dirty="0">
                  <a:latin typeface="Microsoft YaHei" panose="020B0503020204020204" pitchFamily="34" charset="-122"/>
                  <a:ea typeface="Microsoft YaHei" panose="020B0503020204020204" pitchFamily="34" charset="-122"/>
                </a:rPr>
                <a:t>1</a:t>
              </a:r>
            </a:p>
            <a:p>
              <a:endParaRPr kumimoji="1" lang="en-US" altLang="zh-CN" sz="2000" dirty="0">
                <a:latin typeface="Microsoft YaHei" panose="020B0503020204020204" pitchFamily="34" charset="-122"/>
                <a:ea typeface="Microsoft YaHei" panose="020B0503020204020204" pitchFamily="34" charset="-122"/>
              </a:endParaRPr>
            </a:p>
            <a:p>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p>
          </p:txBody>
        </p:sp>
        <p:pic>
          <p:nvPicPr>
            <p:cNvPr id="41" name="图片 40">
              <a:extLst>
                <a:ext uri="{FF2B5EF4-FFF2-40B4-BE49-F238E27FC236}">
                  <a16:creationId xmlns:a16="http://schemas.microsoft.com/office/drawing/2014/main" id="{C179CA22-3323-6A9C-94EC-651D7EC310FA}"/>
                </a:ext>
              </a:extLst>
            </p:cNvPr>
            <p:cNvPicPr>
              <a:picLocks noChangeAspect="1"/>
            </p:cNvPicPr>
            <p:nvPr/>
          </p:nvPicPr>
          <p:blipFill>
            <a:blip r:embed="rId5"/>
            <a:stretch>
              <a:fillRect/>
            </a:stretch>
          </p:blipFill>
          <p:spPr>
            <a:xfrm rot="5400000">
              <a:off x="10319387" y="2986987"/>
              <a:ext cx="141694" cy="323873"/>
            </a:xfrm>
            <a:prstGeom prst="rect">
              <a:avLst/>
            </a:prstGeom>
          </p:spPr>
        </p:pic>
        <p:sp>
          <p:nvSpPr>
            <p:cNvPr id="42" name="文本框 41">
              <a:extLst>
                <a:ext uri="{FF2B5EF4-FFF2-40B4-BE49-F238E27FC236}">
                  <a16:creationId xmlns:a16="http://schemas.microsoft.com/office/drawing/2014/main" id="{B6835862-1988-CD21-0230-F3815B8D27C9}"/>
                </a:ext>
              </a:extLst>
            </p:cNvPr>
            <p:cNvSpPr txBox="1"/>
            <p:nvPr/>
          </p:nvSpPr>
          <p:spPr>
            <a:xfrm>
              <a:off x="10235378" y="3636034"/>
              <a:ext cx="309717" cy="458908"/>
            </a:xfrm>
            <a:prstGeom prst="rect">
              <a:avLst/>
            </a:prstGeom>
            <a:noFill/>
          </p:spPr>
          <p:txBody>
            <a:bodyPr wrap="square">
              <a:spAutoFit/>
            </a:bodyPr>
            <a:lstStyle/>
            <a:p>
              <a:pPr>
                <a:lnSpc>
                  <a:spcPct val="150000"/>
                </a:lnSpc>
              </a:pPr>
              <a:r>
                <a:rPr kumimoji="1" lang="en-US" altLang="zh-CN" sz="1800" dirty="0">
                  <a:latin typeface="Microsoft YaHei" panose="020B0503020204020204" pitchFamily="34" charset="-122"/>
                  <a:ea typeface="Microsoft YaHei" panose="020B0503020204020204" pitchFamily="34" charset="-122"/>
                </a:rPr>
                <a:t>…</a:t>
              </a:r>
            </a:p>
          </p:txBody>
        </p:sp>
        <p:sp>
          <p:nvSpPr>
            <p:cNvPr id="43" name="文本框 42">
              <a:extLst>
                <a:ext uri="{FF2B5EF4-FFF2-40B4-BE49-F238E27FC236}">
                  <a16:creationId xmlns:a16="http://schemas.microsoft.com/office/drawing/2014/main" id="{A6361611-C59D-FB36-9F94-73D20A15452B}"/>
                </a:ext>
              </a:extLst>
            </p:cNvPr>
            <p:cNvSpPr txBox="1"/>
            <p:nvPr/>
          </p:nvSpPr>
          <p:spPr>
            <a:xfrm>
              <a:off x="10235377" y="4296553"/>
              <a:ext cx="309717" cy="458908"/>
            </a:xfrm>
            <a:prstGeom prst="rect">
              <a:avLst/>
            </a:prstGeom>
            <a:noFill/>
          </p:spPr>
          <p:txBody>
            <a:bodyPr wrap="square">
              <a:spAutoFit/>
            </a:bodyPr>
            <a:lstStyle/>
            <a:p>
              <a:pPr>
                <a:lnSpc>
                  <a:spcPct val="150000"/>
                </a:lnSpc>
              </a:pPr>
              <a:r>
                <a:rPr kumimoji="1" lang="en-US" altLang="zh-CN" sz="1800" dirty="0">
                  <a:latin typeface="Microsoft YaHei" panose="020B0503020204020204" pitchFamily="34" charset="-122"/>
                  <a:ea typeface="Microsoft YaHei" panose="020B0503020204020204" pitchFamily="34" charset="-122"/>
                </a:rPr>
                <a:t>…</a:t>
              </a:r>
            </a:p>
          </p:txBody>
        </p:sp>
        <p:pic>
          <p:nvPicPr>
            <p:cNvPr id="44" name="图片 43">
              <a:extLst>
                <a:ext uri="{FF2B5EF4-FFF2-40B4-BE49-F238E27FC236}">
                  <a16:creationId xmlns:a16="http://schemas.microsoft.com/office/drawing/2014/main" id="{FB64112F-3831-36CD-B56C-86A34D999ECC}"/>
                </a:ext>
              </a:extLst>
            </p:cNvPr>
            <p:cNvPicPr>
              <a:picLocks noChangeAspect="1"/>
            </p:cNvPicPr>
            <p:nvPr/>
          </p:nvPicPr>
          <p:blipFill>
            <a:blip r:embed="rId5"/>
            <a:stretch>
              <a:fillRect/>
            </a:stretch>
          </p:blipFill>
          <p:spPr>
            <a:xfrm rot="16200000">
              <a:off x="10336298" y="5061605"/>
              <a:ext cx="141694" cy="323873"/>
            </a:xfrm>
            <a:prstGeom prst="rect">
              <a:avLst/>
            </a:prstGeom>
          </p:spPr>
        </p:pic>
      </p:grpSp>
      <p:sp>
        <p:nvSpPr>
          <p:cNvPr id="45" name="文本框 44">
            <a:extLst>
              <a:ext uri="{FF2B5EF4-FFF2-40B4-BE49-F238E27FC236}">
                <a16:creationId xmlns:a16="http://schemas.microsoft.com/office/drawing/2014/main" id="{432D418D-B03D-5320-8BC8-35319711AA28}"/>
              </a:ext>
            </a:extLst>
          </p:cNvPr>
          <p:cNvSpPr txBox="1"/>
          <p:nvPr/>
        </p:nvSpPr>
        <p:spPr>
          <a:xfrm>
            <a:off x="9296434" y="5849102"/>
            <a:ext cx="1820311" cy="646331"/>
          </a:xfrm>
          <a:prstGeom prst="rect">
            <a:avLst/>
          </a:prstGeom>
          <a:noFill/>
        </p:spPr>
        <p:txBody>
          <a:bodyPr wrap="square">
            <a:spAutoFit/>
          </a:bodyPr>
          <a:lstStyle/>
          <a:p>
            <a:pPr algn="ctr"/>
            <a:r>
              <a:rPr lang="en-US" altLang="zh-CN" sz="18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1-dimensional vector</a:t>
            </a:r>
            <a:endParaRPr lang="zh-CN" altLang="en-US" dirty="0">
              <a:solidFill>
                <a:srgbClr val="205EFF"/>
              </a:solidFill>
            </a:endParaRPr>
          </a:p>
        </p:txBody>
      </p:sp>
    </p:spTree>
    <p:extLst>
      <p:ext uri="{BB962C8B-B14F-4D97-AF65-F5344CB8AC3E}">
        <p14:creationId xmlns:p14="http://schemas.microsoft.com/office/powerpoint/2010/main" val="1300154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15" name="组合 14">
            <a:extLst>
              <a:ext uri="{FF2B5EF4-FFF2-40B4-BE49-F238E27FC236}">
                <a16:creationId xmlns:a16="http://schemas.microsoft.com/office/drawing/2014/main" id="{AB4D04B7-93EE-02CD-70FF-DC9CC007F282}"/>
              </a:ext>
            </a:extLst>
          </p:cNvPr>
          <p:cNvGrpSpPr/>
          <p:nvPr/>
        </p:nvGrpSpPr>
        <p:grpSpPr>
          <a:xfrm>
            <a:off x="867836" y="1596948"/>
            <a:ext cx="3508647" cy="400110"/>
            <a:chOff x="562610" y="1297624"/>
            <a:chExt cx="3508647" cy="400110"/>
          </a:xfrm>
        </p:grpSpPr>
        <p:sp>
          <p:nvSpPr>
            <p:cNvPr id="16" name="文本框 15">
              <a:extLst>
                <a:ext uri="{FF2B5EF4-FFF2-40B4-BE49-F238E27FC236}">
                  <a16:creationId xmlns:a16="http://schemas.microsoft.com/office/drawing/2014/main" id="{0178CE22-1072-CC93-D2A3-8E6BD0827788}"/>
                </a:ext>
              </a:extLst>
            </p:cNvPr>
            <p:cNvSpPr txBox="1"/>
            <p:nvPr/>
          </p:nvSpPr>
          <p:spPr>
            <a:xfrm>
              <a:off x="843280" y="1297624"/>
              <a:ext cx="3227977" cy="400110"/>
            </a:xfrm>
            <a:prstGeom prst="rect">
              <a:avLst/>
            </a:prstGeom>
            <a:noFill/>
          </p:spPr>
          <p:txBody>
            <a:bodyPr wrap="square" rtlCol="0">
              <a:spAutoFit/>
            </a:bodyPr>
            <a:lstStyle/>
            <a:p>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Multi-channel input</a:t>
              </a:r>
              <a:endParaRPr altLang="zh-CN" sz="2000" kern="100" dirty="0">
                <a:solidFill>
                  <a:srgbClr val="1856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7" name="图片 16" descr="00">
              <a:extLst>
                <a:ext uri="{FF2B5EF4-FFF2-40B4-BE49-F238E27FC236}">
                  <a16:creationId xmlns:a16="http://schemas.microsoft.com/office/drawing/2014/main" id="{25202ACF-44F8-92FE-3EC3-2CCFB0C49A94}"/>
                </a:ext>
              </a:extLst>
            </p:cNvPr>
            <p:cNvPicPr>
              <a:picLocks noChangeAspect="1"/>
            </p:cNvPicPr>
            <p:nvPr/>
          </p:nvPicPr>
          <p:blipFill>
            <a:blip r:embed="rId3"/>
            <a:stretch>
              <a:fillRect/>
            </a:stretch>
          </p:blipFill>
          <p:spPr>
            <a:xfrm>
              <a:off x="562610" y="1457960"/>
              <a:ext cx="205105" cy="138430"/>
            </a:xfrm>
            <a:prstGeom prst="rect">
              <a:avLst/>
            </a:prstGeom>
          </p:spPr>
        </p:pic>
      </p:grpSp>
      <p:sp>
        <p:nvSpPr>
          <p:cNvPr id="3" name="文本框 16">
            <a:extLst>
              <a:ext uri="{FF2B5EF4-FFF2-40B4-BE49-F238E27FC236}">
                <a16:creationId xmlns:a16="http://schemas.microsoft.com/office/drawing/2014/main" id="{C033081D-29C6-BF97-998F-3EE95A9D8B07}"/>
              </a:ext>
            </a:extLst>
          </p:cNvPr>
          <p:cNvSpPr txBox="1"/>
          <p:nvPr/>
        </p:nvSpPr>
        <p:spPr>
          <a:xfrm>
            <a:off x="578090" y="4722384"/>
            <a:ext cx="2408083" cy="1346907"/>
          </a:xfrm>
          <a:prstGeom prst="rect">
            <a:avLst/>
          </a:prstGeom>
          <a:noFill/>
        </p:spPr>
        <p:txBody>
          <a:bodyPr wrap="square" rtlCol="0">
            <a:spAutoFit/>
          </a:bodyPr>
          <a:lstStyle/>
          <a:p>
            <a:pPr>
              <a:lnSpc>
                <a:spcPct val="150000"/>
              </a:lnSpc>
            </a:pPr>
            <a:r>
              <a:rPr kumimoji="1" lang="en-US" altLang="zh-Hans" sz="1400" dirty="0">
                <a:solidFill>
                  <a:schemeClr val="tx1">
                    <a:lumMod val="65000"/>
                    <a:lumOff val="35000"/>
                  </a:schemeClr>
                </a:solidFill>
                <a:latin typeface="FZLanTingHeiS-R-GB" panose="02000000000000000000" pitchFamily="2" charset="-122"/>
                <a:ea typeface="FZLanTingHeiS-R-GB" panose="02000000000000000000" pitchFamily="2" charset="-122"/>
              </a:rPr>
              <a:t>The number of input channels is 3</a:t>
            </a:r>
          </a:p>
          <a:p>
            <a:pPr>
              <a:lnSpc>
                <a:spcPct val="150000"/>
              </a:lnSpc>
            </a:pPr>
            <a:r>
              <a:rPr kumimoji="1" lang="en-US" altLang="zh-Hans" sz="1400" dirty="0">
                <a:solidFill>
                  <a:schemeClr val="tx1">
                    <a:lumMod val="65000"/>
                    <a:lumOff val="35000"/>
                  </a:schemeClr>
                </a:solidFill>
                <a:latin typeface="FZLanTingHeiS-R-GB" panose="02000000000000000000" pitchFamily="2" charset="-122"/>
                <a:ea typeface="FZLanTingHeiS-R-GB" panose="02000000000000000000" pitchFamily="2" charset="-122"/>
              </a:rPr>
              <a:t>Input dimension [3,3,3]</a:t>
            </a:r>
          </a:p>
          <a:p>
            <a:pPr>
              <a:lnSpc>
                <a:spcPct val="150000"/>
              </a:lnSpc>
            </a:pPr>
            <a:r>
              <a:rPr lang="en-US" altLang="zh-CN" sz="1400" b="1" dirty="0">
                <a:latin typeface="FZLanTingHeiS-R-GB" pitchFamily="2" charset="-122"/>
                <a:ea typeface="FZLanTingHeiS-R-GB" pitchFamily="2" charset="-122"/>
              </a:rPr>
              <a:t>[C</a:t>
            </a:r>
            <a:r>
              <a:rPr lang="en-US" altLang="zh-CN" sz="1400" b="1" baseline="-25000" dirty="0">
                <a:latin typeface="FZLanTingHeiS-R-GB" pitchFamily="2" charset="-122"/>
                <a:ea typeface="FZLanTingHeiS-R-GB" pitchFamily="2" charset="-122"/>
              </a:rPr>
              <a:t>in</a:t>
            </a:r>
            <a:r>
              <a:rPr lang="en-US" altLang="zh-CN" sz="1400" b="1" dirty="0">
                <a:latin typeface="FZLanTingHeiS-R-GB" pitchFamily="2" charset="-122"/>
                <a:ea typeface="FZLanTingHeiS-R-GB" pitchFamily="2" charset="-122"/>
              </a:rPr>
              <a:t>, H</a:t>
            </a:r>
            <a:r>
              <a:rPr lang="en-US" altLang="zh-CN" sz="1400" b="1" baseline="-25000" dirty="0">
                <a:latin typeface="FZLanTingHeiS-R-GB" pitchFamily="2" charset="-122"/>
                <a:ea typeface="FZLanTingHeiS-R-GB" pitchFamily="2" charset="-122"/>
              </a:rPr>
              <a:t>in</a:t>
            </a:r>
            <a:r>
              <a:rPr lang="en-US" altLang="zh-CN" sz="1400" b="1" dirty="0">
                <a:latin typeface="FZLanTingHeiS-R-GB" pitchFamily="2" charset="-122"/>
                <a:ea typeface="FZLanTingHeiS-R-GB" pitchFamily="2" charset="-122"/>
              </a:rPr>
              <a:t>, W</a:t>
            </a:r>
            <a:r>
              <a:rPr lang="en-US" altLang="zh-CN" sz="1400" b="1" baseline="-25000" dirty="0">
                <a:latin typeface="FZLanTingHeiS-R-GB" pitchFamily="2" charset="-122"/>
                <a:ea typeface="FZLanTingHeiS-R-GB" pitchFamily="2" charset="-122"/>
              </a:rPr>
              <a:t>in</a:t>
            </a:r>
            <a:r>
              <a:rPr lang="en-US" altLang="zh-CN" sz="1400" b="1" dirty="0">
                <a:latin typeface="FZLanTingHeiS-R-GB" pitchFamily="2" charset="-122"/>
                <a:ea typeface="FZLanTingHeiS-R-GB" pitchFamily="2" charset="-122"/>
              </a:rPr>
              <a:t>]</a:t>
            </a:r>
            <a:endParaRPr lang="zh-CN" altLang="en-US" sz="1400" b="1" dirty="0">
              <a:latin typeface="FZLanTingHeiS-R-GB" pitchFamily="2" charset="-122"/>
              <a:ea typeface="FZLanTingHeiS-R-GB" pitchFamily="2" charset="-122"/>
            </a:endParaRPr>
          </a:p>
        </p:txBody>
      </p:sp>
      <p:sp>
        <p:nvSpPr>
          <p:cNvPr id="5" name="文本框 18">
            <a:extLst>
              <a:ext uri="{FF2B5EF4-FFF2-40B4-BE49-F238E27FC236}">
                <a16:creationId xmlns:a16="http://schemas.microsoft.com/office/drawing/2014/main" id="{0458920F-7CDF-9D73-3B87-724AED9D9173}"/>
              </a:ext>
            </a:extLst>
          </p:cNvPr>
          <p:cNvSpPr txBox="1"/>
          <p:nvPr/>
        </p:nvSpPr>
        <p:spPr>
          <a:xfrm>
            <a:off x="2854409" y="4722384"/>
            <a:ext cx="2208337" cy="1346907"/>
          </a:xfrm>
          <a:prstGeom prst="rect">
            <a:avLst/>
          </a:prstGeom>
          <a:noFill/>
        </p:spPr>
        <p:txBody>
          <a:bodyPr wrap="square" rtlCol="0">
            <a:spAutoFit/>
          </a:bodyPr>
          <a:lstStyle/>
          <a:p>
            <a:pPr>
              <a:lnSpc>
                <a:spcPct val="150000"/>
              </a:lnSpc>
            </a:pPr>
            <a:r>
              <a:rPr kumimoji="1" lang="en-US" altLang="zh-Hans" sz="1400" dirty="0">
                <a:solidFill>
                  <a:schemeClr val="tx1">
                    <a:lumMod val="65000"/>
                    <a:lumOff val="35000"/>
                  </a:schemeClr>
                </a:solidFill>
                <a:latin typeface="FZLanTingHeiS-R-GB" panose="02000000000000000000" pitchFamily="2" charset="-122"/>
                <a:ea typeface="FZLanTingHeiS-R-GB" panose="02000000000000000000" pitchFamily="2" charset="-122"/>
              </a:rPr>
              <a:t>The number of input channels is 3</a:t>
            </a:r>
          </a:p>
          <a:p>
            <a:pPr>
              <a:lnSpc>
                <a:spcPct val="150000"/>
              </a:lnSpc>
            </a:pPr>
            <a:r>
              <a:rPr kumimoji="1" lang="en-US" altLang="zh-Hans" sz="1400" dirty="0">
                <a:solidFill>
                  <a:schemeClr val="tx1">
                    <a:lumMod val="65000"/>
                    <a:lumOff val="35000"/>
                  </a:schemeClr>
                </a:solidFill>
                <a:latin typeface="FZLanTingHeiS-R-GB" panose="02000000000000000000" pitchFamily="2" charset="-122"/>
                <a:ea typeface="FZLanTingHeiS-R-GB" panose="02000000000000000000" pitchFamily="2" charset="-122"/>
              </a:rPr>
              <a:t>Input dimension [3,2,2]</a:t>
            </a:r>
          </a:p>
          <a:p>
            <a:pPr>
              <a:lnSpc>
                <a:spcPct val="150000"/>
              </a:lnSpc>
            </a:pPr>
            <a:r>
              <a:rPr lang="en-US" altLang="zh-CN" sz="1400" b="1" dirty="0">
                <a:latin typeface="FZLanTingKanHei-R-GBK" pitchFamily="2" charset="-122"/>
                <a:ea typeface="FZLanTingKanHei-R-GBK" pitchFamily="2" charset="-122"/>
              </a:rPr>
              <a:t>[</a:t>
            </a:r>
            <a:r>
              <a:rPr lang="en-US" altLang="zh-CN" sz="1400" b="1" dirty="0" err="1">
                <a:latin typeface="FZLanTingKanHei-R-GBK" pitchFamily="2" charset="-122"/>
                <a:ea typeface="FZLanTingKanHei-R-GBK" pitchFamily="2" charset="-122"/>
              </a:rPr>
              <a:t>C</a:t>
            </a:r>
            <a:r>
              <a:rPr lang="en-US" altLang="zh-CN" sz="1400" b="1" baseline="-25000" dirty="0" err="1">
                <a:latin typeface="FZLanTingKanHei-R-GBK" pitchFamily="2" charset="-122"/>
                <a:ea typeface="FZLanTingKanHei-R-GBK" pitchFamily="2" charset="-122"/>
              </a:rPr>
              <a:t>in</a:t>
            </a:r>
            <a:r>
              <a:rPr lang="en-US" altLang="zh-CN" sz="1400" b="1" dirty="0">
                <a:latin typeface="FZLanTingKanHei-R-GBK" pitchFamily="2" charset="-122"/>
                <a:ea typeface="FZLanTingKanHei-R-GBK" pitchFamily="2" charset="-122"/>
              </a:rPr>
              <a:t>, </a:t>
            </a:r>
            <a:r>
              <a:rPr lang="en-US" altLang="zh-CN" sz="1400" b="1" dirty="0" err="1">
                <a:latin typeface="FZLanTingKanHei-R-GBK" pitchFamily="2" charset="-122"/>
                <a:ea typeface="FZLanTingKanHei-R-GBK" pitchFamily="2" charset="-122"/>
              </a:rPr>
              <a:t>k</a:t>
            </a:r>
            <a:r>
              <a:rPr lang="en-US" altLang="zh-CN" sz="1400" b="1" baseline="-25000" dirty="0" err="1">
                <a:latin typeface="FZLanTingKanHei-R-GBK" pitchFamily="2" charset="-122"/>
                <a:ea typeface="FZLanTingKanHei-R-GBK" pitchFamily="2" charset="-122"/>
              </a:rPr>
              <a:t>h</a:t>
            </a:r>
            <a:r>
              <a:rPr lang="en-US" altLang="zh-CN" sz="1400" b="1" dirty="0">
                <a:latin typeface="FZLanTingKanHei-R-GBK" pitchFamily="2" charset="-122"/>
                <a:ea typeface="FZLanTingKanHei-R-GBK" pitchFamily="2" charset="-122"/>
              </a:rPr>
              <a:t>, k</a:t>
            </a:r>
            <a:r>
              <a:rPr lang="en-US" altLang="zh-CN" sz="1400" b="1" baseline="-25000" dirty="0">
                <a:latin typeface="FZLanTingKanHei-R-GBK" pitchFamily="2" charset="-122"/>
                <a:ea typeface="FZLanTingKanHei-R-GBK" pitchFamily="2" charset="-122"/>
              </a:rPr>
              <a:t>w</a:t>
            </a:r>
            <a:r>
              <a:rPr lang="en-US" altLang="zh-CN" sz="1400" b="1" dirty="0">
                <a:latin typeface="FZLanTingKanHei-R-GBK" pitchFamily="2" charset="-122"/>
                <a:ea typeface="FZLanTingKanHei-R-GBK" pitchFamily="2" charset="-122"/>
              </a:rPr>
              <a:t>]</a:t>
            </a:r>
            <a:endParaRPr lang="zh-CN" altLang="en-US" sz="1400" b="1" dirty="0">
              <a:latin typeface="FZLanTingKanHei-R-GBK" pitchFamily="2" charset="-122"/>
              <a:ea typeface="FZLanTingKanHei-R-GBK" pitchFamily="2" charset="-122"/>
            </a:endParaRPr>
          </a:p>
        </p:txBody>
      </p:sp>
      <p:sp>
        <p:nvSpPr>
          <p:cNvPr id="6" name="文本框 18">
            <a:extLst>
              <a:ext uri="{FF2B5EF4-FFF2-40B4-BE49-F238E27FC236}">
                <a16:creationId xmlns:a16="http://schemas.microsoft.com/office/drawing/2014/main" id="{D6501D90-C184-9E0E-0A3B-0CF8FE0827F7}"/>
              </a:ext>
            </a:extLst>
          </p:cNvPr>
          <p:cNvSpPr txBox="1"/>
          <p:nvPr/>
        </p:nvSpPr>
        <p:spPr>
          <a:xfrm>
            <a:off x="9704263" y="3929903"/>
            <a:ext cx="2154205" cy="1023742"/>
          </a:xfrm>
          <a:prstGeom prst="rect">
            <a:avLst/>
          </a:prstGeom>
          <a:noFill/>
        </p:spPr>
        <p:txBody>
          <a:bodyPr wrap="square" rtlCol="0">
            <a:spAutoFit/>
          </a:bodyPr>
          <a:lstStyle/>
          <a:p>
            <a:pPr>
              <a:lnSpc>
                <a:spcPct val="150000"/>
              </a:lnSpc>
            </a:pPr>
            <a:r>
              <a:rPr kumimoji="1" lang="en-US" altLang="zh-CN" sz="1400" dirty="0">
                <a:solidFill>
                  <a:schemeClr val="tx1">
                    <a:lumMod val="65000"/>
                    <a:lumOff val="35000"/>
                  </a:schemeClr>
                </a:solidFill>
                <a:latin typeface="FZLanTingHeiS-R-GB" panose="02000000000000000000" pitchFamily="2" charset="-122"/>
                <a:ea typeface="FZLanTingHeiS-R-GB" panose="02000000000000000000" pitchFamily="2" charset="-122"/>
              </a:rPr>
              <a:t>Final output results</a:t>
            </a:r>
          </a:p>
          <a:p>
            <a:pPr>
              <a:lnSpc>
                <a:spcPct val="150000"/>
              </a:lnSpc>
            </a:pPr>
            <a:r>
              <a:rPr kumimoji="1" lang="en-US" altLang="zh-CN" sz="1400" dirty="0">
                <a:solidFill>
                  <a:schemeClr val="tx1">
                    <a:lumMod val="65000"/>
                    <a:lumOff val="35000"/>
                  </a:schemeClr>
                </a:solidFill>
                <a:latin typeface="FZLanTingHeiS-R-GB" panose="02000000000000000000" pitchFamily="2" charset="-122"/>
                <a:ea typeface="FZLanTingHeiS-R-GB" panose="02000000000000000000" pitchFamily="2" charset="-122"/>
              </a:rPr>
              <a:t>Output dimension [2,2]</a:t>
            </a:r>
          </a:p>
          <a:p>
            <a:pPr>
              <a:lnSpc>
                <a:spcPct val="150000"/>
              </a:lnSpc>
            </a:pPr>
            <a:r>
              <a:rPr lang="en-US" altLang="zh-CN" sz="1400" b="1" dirty="0">
                <a:latin typeface="FZLanTingHeiS-R-GB" pitchFamily="2" charset="-122"/>
                <a:ea typeface="FZLanTingHeiS-R-GB" pitchFamily="2" charset="-122"/>
              </a:rPr>
              <a:t>[H</a:t>
            </a:r>
            <a:r>
              <a:rPr lang="en-US" altLang="zh-CN" sz="1400" b="1" baseline="-25000" dirty="0">
                <a:latin typeface="FZLanTingHeiS-R-GB" pitchFamily="2" charset="-122"/>
                <a:ea typeface="FZLanTingHeiS-R-GB" pitchFamily="2" charset="-122"/>
              </a:rPr>
              <a:t>out</a:t>
            </a:r>
            <a:r>
              <a:rPr lang="en-US" altLang="zh-CN" sz="1400" b="1" dirty="0">
                <a:latin typeface="FZLanTingHeiS-R-GB" pitchFamily="2" charset="-122"/>
                <a:ea typeface="FZLanTingHeiS-R-GB" pitchFamily="2" charset="-122"/>
              </a:rPr>
              <a:t>, </a:t>
            </a:r>
            <a:r>
              <a:rPr lang="en-US" altLang="zh-CN" sz="1400" b="1" dirty="0" err="1">
                <a:latin typeface="FZLanTingHeiS-R-GB" pitchFamily="2" charset="-122"/>
                <a:ea typeface="FZLanTingHeiS-R-GB" pitchFamily="2" charset="-122"/>
              </a:rPr>
              <a:t>W</a:t>
            </a:r>
            <a:r>
              <a:rPr lang="en-US" altLang="zh-CN" sz="1400" b="1" baseline="-25000" dirty="0" err="1">
                <a:latin typeface="FZLanTingHeiS-R-GB" pitchFamily="2" charset="-122"/>
                <a:ea typeface="FZLanTingHeiS-R-GB" pitchFamily="2" charset="-122"/>
              </a:rPr>
              <a:t>out</a:t>
            </a:r>
            <a:r>
              <a:rPr lang="en-US" altLang="zh-CN" sz="1400" b="1" dirty="0">
                <a:latin typeface="FZLanTingHeiS-R-GB" pitchFamily="2" charset="-122"/>
                <a:ea typeface="FZLanTingHeiS-R-GB" pitchFamily="2" charset="-122"/>
              </a:rPr>
              <a:t>]</a:t>
            </a:r>
            <a:endParaRPr lang="zh-CN" altLang="en-US" sz="1400" b="1" dirty="0">
              <a:latin typeface="FZLanTingHeiS-R-GB" pitchFamily="2" charset="-122"/>
              <a:ea typeface="FZLanTingHeiS-R-GB" pitchFamily="2" charset="-122"/>
            </a:endParaRPr>
          </a:p>
        </p:txBody>
      </p:sp>
      <p:graphicFrame>
        <p:nvGraphicFramePr>
          <p:cNvPr id="7" name="表格 6">
            <a:extLst>
              <a:ext uri="{FF2B5EF4-FFF2-40B4-BE49-F238E27FC236}">
                <a16:creationId xmlns:a16="http://schemas.microsoft.com/office/drawing/2014/main" id="{89D53B9B-52D8-AACA-E1C5-078605D607AE}"/>
              </a:ext>
            </a:extLst>
          </p:cNvPr>
          <p:cNvGraphicFramePr>
            <a:graphicFrameLocks noGrp="1"/>
          </p:cNvGraphicFramePr>
          <p:nvPr>
            <p:extLst>
              <p:ext uri="{D42A27DB-BD31-4B8C-83A1-F6EECF244321}">
                <p14:modId xmlns:p14="http://schemas.microsoft.com/office/powerpoint/2010/main" val="4090684122"/>
              </p:ext>
            </p:extLst>
          </p:nvPr>
        </p:nvGraphicFramePr>
        <p:xfrm>
          <a:off x="3774647" y="2818533"/>
          <a:ext cx="769668" cy="761602"/>
        </p:xfrm>
        <a:graphic>
          <a:graphicData uri="http://schemas.openxmlformats.org/drawingml/2006/table">
            <a:tbl>
              <a:tblPr firstRow="1" bandRow="1">
                <a:tableStyleId>{5C22544A-7EE6-4342-B048-85BDC9FD1C3A}</a:tableStyleId>
              </a:tblPr>
              <a:tblGrid>
                <a:gridCol w="384834">
                  <a:extLst>
                    <a:ext uri="{9D8B030D-6E8A-4147-A177-3AD203B41FA5}">
                      <a16:colId xmlns:a16="http://schemas.microsoft.com/office/drawing/2014/main" val="1192074376"/>
                    </a:ext>
                  </a:extLst>
                </a:gridCol>
                <a:gridCol w="384834">
                  <a:extLst>
                    <a:ext uri="{9D8B030D-6E8A-4147-A177-3AD203B41FA5}">
                      <a16:colId xmlns:a16="http://schemas.microsoft.com/office/drawing/2014/main" val="3346483920"/>
                    </a:ext>
                  </a:extLst>
                </a:gridCol>
              </a:tblGrid>
              <a:tr h="38080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773967301"/>
                  </a:ext>
                </a:extLst>
              </a:tr>
              <a:tr h="38080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30181398"/>
                  </a:ext>
                </a:extLst>
              </a:tr>
            </a:tbl>
          </a:graphicData>
        </a:graphic>
      </p:graphicFrame>
      <p:graphicFrame>
        <p:nvGraphicFramePr>
          <p:cNvPr id="2" name="表格 1">
            <a:extLst>
              <a:ext uri="{FF2B5EF4-FFF2-40B4-BE49-F238E27FC236}">
                <a16:creationId xmlns:a16="http://schemas.microsoft.com/office/drawing/2014/main" id="{4E0246DA-945F-6306-C987-F538D1F8F5DC}"/>
              </a:ext>
            </a:extLst>
          </p:cNvPr>
          <p:cNvGraphicFramePr>
            <a:graphicFrameLocks noGrp="1"/>
          </p:cNvGraphicFramePr>
          <p:nvPr>
            <p:extLst>
              <p:ext uri="{D42A27DB-BD31-4B8C-83A1-F6EECF244321}">
                <p14:modId xmlns:p14="http://schemas.microsoft.com/office/powerpoint/2010/main" val="1301796241"/>
              </p:ext>
            </p:extLst>
          </p:nvPr>
        </p:nvGraphicFramePr>
        <p:xfrm>
          <a:off x="3636624" y="2939303"/>
          <a:ext cx="769668" cy="761602"/>
        </p:xfrm>
        <a:graphic>
          <a:graphicData uri="http://schemas.openxmlformats.org/drawingml/2006/table">
            <a:tbl>
              <a:tblPr firstRow="1" bandRow="1">
                <a:tableStyleId>{5C22544A-7EE6-4342-B048-85BDC9FD1C3A}</a:tableStyleId>
              </a:tblPr>
              <a:tblGrid>
                <a:gridCol w="384834">
                  <a:extLst>
                    <a:ext uri="{9D8B030D-6E8A-4147-A177-3AD203B41FA5}">
                      <a16:colId xmlns:a16="http://schemas.microsoft.com/office/drawing/2014/main" val="1192074376"/>
                    </a:ext>
                  </a:extLst>
                </a:gridCol>
                <a:gridCol w="384834">
                  <a:extLst>
                    <a:ext uri="{9D8B030D-6E8A-4147-A177-3AD203B41FA5}">
                      <a16:colId xmlns:a16="http://schemas.microsoft.com/office/drawing/2014/main" val="3346483920"/>
                    </a:ext>
                  </a:extLst>
                </a:gridCol>
              </a:tblGrid>
              <a:tr h="38080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3967301"/>
                  </a:ext>
                </a:extLst>
              </a:tr>
              <a:tr h="38080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181398"/>
                  </a:ext>
                </a:extLst>
              </a:tr>
            </a:tbl>
          </a:graphicData>
        </a:graphic>
      </p:graphicFrame>
      <p:graphicFrame>
        <p:nvGraphicFramePr>
          <p:cNvPr id="10" name="表格 9">
            <a:extLst>
              <a:ext uri="{FF2B5EF4-FFF2-40B4-BE49-F238E27FC236}">
                <a16:creationId xmlns:a16="http://schemas.microsoft.com/office/drawing/2014/main" id="{0388827B-4BF9-64D6-A7A8-A505161CF063}"/>
              </a:ext>
            </a:extLst>
          </p:cNvPr>
          <p:cNvGraphicFramePr>
            <a:graphicFrameLocks noGrp="1"/>
          </p:cNvGraphicFramePr>
          <p:nvPr>
            <p:extLst>
              <p:ext uri="{D42A27DB-BD31-4B8C-83A1-F6EECF244321}">
                <p14:modId xmlns:p14="http://schemas.microsoft.com/office/powerpoint/2010/main" val="934643379"/>
              </p:ext>
            </p:extLst>
          </p:nvPr>
        </p:nvGraphicFramePr>
        <p:xfrm>
          <a:off x="3498601" y="3051446"/>
          <a:ext cx="769668" cy="761602"/>
        </p:xfrm>
        <a:graphic>
          <a:graphicData uri="http://schemas.openxmlformats.org/drawingml/2006/table">
            <a:tbl>
              <a:tblPr firstRow="1" bandRow="1">
                <a:tableStyleId>{5C22544A-7EE6-4342-B048-85BDC9FD1C3A}</a:tableStyleId>
              </a:tblPr>
              <a:tblGrid>
                <a:gridCol w="384834">
                  <a:extLst>
                    <a:ext uri="{9D8B030D-6E8A-4147-A177-3AD203B41FA5}">
                      <a16:colId xmlns:a16="http://schemas.microsoft.com/office/drawing/2014/main" val="1192074376"/>
                    </a:ext>
                  </a:extLst>
                </a:gridCol>
                <a:gridCol w="384834">
                  <a:extLst>
                    <a:ext uri="{9D8B030D-6E8A-4147-A177-3AD203B41FA5}">
                      <a16:colId xmlns:a16="http://schemas.microsoft.com/office/drawing/2014/main" val="3346483920"/>
                    </a:ext>
                  </a:extLst>
                </a:gridCol>
              </a:tblGrid>
              <a:tr h="380801">
                <a:tc>
                  <a:txBody>
                    <a:bodyPr/>
                    <a:lstStyle/>
                    <a:p>
                      <a:pPr algn="ctr"/>
                      <a:r>
                        <a:rPr lang="en-US" altLang="zh-CN" sz="1050" b="1" dirty="0">
                          <a:solidFill>
                            <a:schemeClr val="bg1"/>
                          </a:solidFill>
                          <a:latin typeface="FZLanTingHeiS-R-GB" pitchFamily="2" charset="-122"/>
                          <a:ea typeface="FZLanTingHeiS-R-GB" pitchFamily="2" charset="-122"/>
                        </a:rPr>
                        <a:t>0</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bg1"/>
                          </a:solidFill>
                          <a:latin typeface="FZLanTingHeiS-R-GB" pitchFamily="2" charset="-122"/>
                          <a:ea typeface="FZLanTingHeiS-R-GB" pitchFamily="2" charset="-122"/>
                        </a:rPr>
                        <a:t>1</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773967301"/>
                  </a:ext>
                </a:extLst>
              </a:tr>
              <a:tr h="380801">
                <a:tc>
                  <a:txBody>
                    <a:bodyPr/>
                    <a:lstStyle/>
                    <a:p>
                      <a:pPr algn="ctr"/>
                      <a:r>
                        <a:rPr lang="en-US" altLang="zh-CN" sz="1050" b="1" dirty="0">
                          <a:solidFill>
                            <a:schemeClr val="bg1"/>
                          </a:solidFill>
                          <a:latin typeface="FZLanTingHeiS-R-GB" pitchFamily="2" charset="-122"/>
                          <a:ea typeface="FZLanTingHeiS-R-GB" pitchFamily="2" charset="-122"/>
                        </a:rPr>
                        <a:t>2</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bg1"/>
                          </a:solidFill>
                          <a:latin typeface="FZLanTingHeiS-R-GB" pitchFamily="2" charset="-122"/>
                          <a:ea typeface="FZLanTingHeiS-R-GB" pitchFamily="2" charset="-122"/>
                        </a:rPr>
                        <a:t>3</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30181398"/>
                  </a:ext>
                </a:extLst>
              </a:tr>
            </a:tbl>
          </a:graphicData>
        </a:graphic>
      </p:graphicFrame>
      <p:graphicFrame>
        <p:nvGraphicFramePr>
          <p:cNvPr id="12" name="表格 11">
            <a:extLst>
              <a:ext uri="{FF2B5EF4-FFF2-40B4-BE49-F238E27FC236}">
                <a16:creationId xmlns:a16="http://schemas.microsoft.com/office/drawing/2014/main" id="{EFF07A60-B276-BF79-2038-E2BF57B8ADC0}"/>
              </a:ext>
            </a:extLst>
          </p:cNvPr>
          <p:cNvGraphicFramePr>
            <a:graphicFrameLocks noGrp="1"/>
          </p:cNvGraphicFramePr>
          <p:nvPr>
            <p:extLst>
              <p:ext uri="{D42A27DB-BD31-4B8C-83A1-F6EECF244321}">
                <p14:modId xmlns:p14="http://schemas.microsoft.com/office/powerpoint/2010/main" val="1695453164"/>
              </p:ext>
            </p:extLst>
          </p:nvPr>
        </p:nvGraphicFramePr>
        <p:xfrm>
          <a:off x="1558005" y="2813780"/>
          <a:ext cx="1152129" cy="1116123"/>
        </p:xfrm>
        <a:graphic>
          <a:graphicData uri="http://schemas.openxmlformats.org/drawingml/2006/table">
            <a:tbl>
              <a:tblPr firstRow="1" bandRow="1">
                <a:tableStyleId>{5C22544A-7EE6-4342-B048-85BDC9FD1C3A}</a:tableStyleId>
              </a:tblPr>
              <a:tblGrid>
                <a:gridCol w="384043">
                  <a:extLst>
                    <a:ext uri="{9D8B030D-6E8A-4147-A177-3AD203B41FA5}">
                      <a16:colId xmlns:a16="http://schemas.microsoft.com/office/drawing/2014/main" val="2494597522"/>
                    </a:ext>
                  </a:extLst>
                </a:gridCol>
                <a:gridCol w="384043">
                  <a:extLst>
                    <a:ext uri="{9D8B030D-6E8A-4147-A177-3AD203B41FA5}">
                      <a16:colId xmlns:a16="http://schemas.microsoft.com/office/drawing/2014/main" val="3841158280"/>
                    </a:ext>
                  </a:extLst>
                </a:gridCol>
                <a:gridCol w="384043">
                  <a:extLst>
                    <a:ext uri="{9D8B030D-6E8A-4147-A177-3AD203B41FA5}">
                      <a16:colId xmlns:a16="http://schemas.microsoft.com/office/drawing/2014/main" val="2851643047"/>
                    </a:ext>
                  </a:extLst>
                </a:gridCol>
              </a:tblGrid>
              <a:tr h="372041">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1</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2</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21</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773744"/>
                  </a:ext>
                </a:extLst>
              </a:tr>
              <a:tr h="372041">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4</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5</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24</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2999154"/>
                  </a:ext>
                </a:extLst>
              </a:tr>
              <a:tr h="372041">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7</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8</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27</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081021"/>
                  </a:ext>
                </a:extLst>
              </a:tr>
            </a:tbl>
          </a:graphicData>
        </a:graphic>
      </p:graphicFrame>
      <p:graphicFrame>
        <p:nvGraphicFramePr>
          <p:cNvPr id="13" name="表格 12">
            <a:extLst>
              <a:ext uri="{FF2B5EF4-FFF2-40B4-BE49-F238E27FC236}">
                <a16:creationId xmlns:a16="http://schemas.microsoft.com/office/drawing/2014/main" id="{4B78615B-B0CE-4263-45CC-4B31B97018A5}"/>
              </a:ext>
            </a:extLst>
          </p:cNvPr>
          <p:cNvGraphicFramePr>
            <a:graphicFrameLocks noGrp="1"/>
          </p:cNvGraphicFramePr>
          <p:nvPr>
            <p:extLst>
              <p:ext uri="{D42A27DB-BD31-4B8C-83A1-F6EECF244321}">
                <p14:modId xmlns:p14="http://schemas.microsoft.com/office/powerpoint/2010/main" val="2420420249"/>
              </p:ext>
            </p:extLst>
          </p:nvPr>
        </p:nvGraphicFramePr>
        <p:xfrm>
          <a:off x="1206068" y="2908396"/>
          <a:ext cx="1152129" cy="1116123"/>
        </p:xfrm>
        <a:graphic>
          <a:graphicData uri="http://schemas.openxmlformats.org/drawingml/2006/table">
            <a:tbl>
              <a:tblPr firstRow="1" bandRow="1">
                <a:tableStyleId>{5C22544A-7EE6-4342-B048-85BDC9FD1C3A}</a:tableStyleId>
              </a:tblPr>
              <a:tblGrid>
                <a:gridCol w="384043">
                  <a:extLst>
                    <a:ext uri="{9D8B030D-6E8A-4147-A177-3AD203B41FA5}">
                      <a16:colId xmlns:a16="http://schemas.microsoft.com/office/drawing/2014/main" val="2494597522"/>
                    </a:ext>
                  </a:extLst>
                </a:gridCol>
                <a:gridCol w="384043">
                  <a:extLst>
                    <a:ext uri="{9D8B030D-6E8A-4147-A177-3AD203B41FA5}">
                      <a16:colId xmlns:a16="http://schemas.microsoft.com/office/drawing/2014/main" val="3841158280"/>
                    </a:ext>
                  </a:extLst>
                </a:gridCol>
                <a:gridCol w="384043">
                  <a:extLst>
                    <a:ext uri="{9D8B030D-6E8A-4147-A177-3AD203B41FA5}">
                      <a16:colId xmlns:a16="http://schemas.microsoft.com/office/drawing/2014/main" val="2851643047"/>
                    </a:ext>
                  </a:extLst>
                </a:gridCol>
              </a:tblGrid>
              <a:tr h="372041">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1</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2</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12</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773744"/>
                  </a:ext>
                </a:extLst>
              </a:tr>
              <a:tr h="372041">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4</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5</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15</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2999154"/>
                  </a:ext>
                </a:extLst>
              </a:tr>
              <a:tr h="372041">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7</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8</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18</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081021"/>
                  </a:ext>
                </a:extLst>
              </a:tr>
            </a:tbl>
          </a:graphicData>
        </a:graphic>
      </p:graphicFrame>
      <p:graphicFrame>
        <p:nvGraphicFramePr>
          <p:cNvPr id="18" name="表格 17">
            <a:extLst>
              <a:ext uri="{FF2B5EF4-FFF2-40B4-BE49-F238E27FC236}">
                <a16:creationId xmlns:a16="http://schemas.microsoft.com/office/drawing/2014/main" id="{E7877978-9ED9-456B-A16D-8D2E09F27DE7}"/>
              </a:ext>
            </a:extLst>
          </p:cNvPr>
          <p:cNvGraphicFramePr>
            <a:graphicFrameLocks noGrp="1"/>
          </p:cNvGraphicFramePr>
          <p:nvPr>
            <p:extLst>
              <p:ext uri="{D42A27DB-BD31-4B8C-83A1-F6EECF244321}">
                <p14:modId xmlns:p14="http://schemas.microsoft.com/office/powerpoint/2010/main" val="3865851209"/>
              </p:ext>
            </p:extLst>
          </p:nvPr>
        </p:nvGraphicFramePr>
        <p:xfrm>
          <a:off x="815451" y="3025028"/>
          <a:ext cx="1152129" cy="1116123"/>
        </p:xfrm>
        <a:graphic>
          <a:graphicData uri="http://schemas.openxmlformats.org/drawingml/2006/table">
            <a:tbl>
              <a:tblPr firstRow="1" bandRow="1">
                <a:tableStyleId>{5C22544A-7EE6-4342-B048-85BDC9FD1C3A}</a:tableStyleId>
              </a:tblPr>
              <a:tblGrid>
                <a:gridCol w="384043">
                  <a:extLst>
                    <a:ext uri="{9D8B030D-6E8A-4147-A177-3AD203B41FA5}">
                      <a16:colId xmlns:a16="http://schemas.microsoft.com/office/drawing/2014/main" val="2494597522"/>
                    </a:ext>
                  </a:extLst>
                </a:gridCol>
                <a:gridCol w="384043">
                  <a:extLst>
                    <a:ext uri="{9D8B030D-6E8A-4147-A177-3AD203B41FA5}">
                      <a16:colId xmlns:a16="http://schemas.microsoft.com/office/drawing/2014/main" val="3841158280"/>
                    </a:ext>
                  </a:extLst>
                </a:gridCol>
                <a:gridCol w="384043">
                  <a:extLst>
                    <a:ext uri="{9D8B030D-6E8A-4147-A177-3AD203B41FA5}">
                      <a16:colId xmlns:a16="http://schemas.microsoft.com/office/drawing/2014/main" val="2851643047"/>
                    </a:ext>
                  </a:extLst>
                </a:gridCol>
              </a:tblGrid>
              <a:tr h="372041">
                <a:tc>
                  <a:txBody>
                    <a:bodyPr/>
                    <a:lstStyle/>
                    <a:p>
                      <a:pPr algn="ctr"/>
                      <a:r>
                        <a:rPr lang="en-US" altLang="zh-CN" sz="1050" b="1" dirty="0">
                          <a:solidFill>
                            <a:schemeClr val="bg1"/>
                          </a:solidFill>
                          <a:latin typeface="FZLanTingHeiS-R-GB" pitchFamily="2" charset="-122"/>
                          <a:ea typeface="FZLanTingHeiS-R-GB" pitchFamily="2" charset="-122"/>
                        </a:rPr>
                        <a:t>1</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bg1"/>
                          </a:solidFill>
                          <a:latin typeface="FZLanTingHeiS-R-GB" pitchFamily="2" charset="-122"/>
                          <a:ea typeface="FZLanTingHeiS-R-GB" pitchFamily="2" charset="-122"/>
                        </a:rPr>
                        <a:t>2</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3</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773744"/>
                  </a:ext>
                </a:extLst>
              </a:tr>
              <a:tr h="372041">
                <a:tc>
                  <a:txBody>
                    <a:bodyPr/>
                    <a:lstStyle/>
                    <a:p>
                      <a:pPr algn="ctr"/>
                      <a:r>
                        <a:rPr lang="en-US" altLang="zh-CN" sz="1050" b="1" dirty="0">
                          <a:solidFill>
                            <a:schemeClr val="bg1"/>
                          </a:solidFill>
                          <a:latin typeface="FZLanTingHeiS-R-GB" pitchFamily="2" charset="-122"/>
                          <a:ea typeface="FZLanTingHeiS-R-GB" pitchFamily="2" charset="-122"/>
                        </a:rPr>
                        <a:t>4</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bg1"/>
                          </a:solidFill>
                          <a:latin typeface="FZLanTingHeiS-R-GB" pitchFamily="2" charset="-122"/>
                          <a:ea typeface="FZLanTingHeiS-R-GB" pitchFamily="2" charset="-122"/>
                        </a:rPr>
                        <a:t>5</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6</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2999154"/>
                  </a:ext>
                </a:extLst>
              </a:tr>
              <a:tr h="372041">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7</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8</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9</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081021"/>
                  </a:ext>
                </a:extLst>
              </a:tr>
            </a:tbl>
          </a:graphicData>
        </a:graphic>
      </p:graphicFrame>
      <p:graphicFrame>
        <p:nvGraphicFramePr>
          <p:cNvPr id="20" name="表格 19">
            <a:extLst>
              <a:ext uri="{FF2B5EF4-FFF2-40B4-BE49-F238E27FC236}">
                <a16:creationId xmlns:a16="http://schemas.microsoft.com/office/drawing/2014/main" id="{284D6F21-82BC-823A-8226-2E6DA610056D}"/>
              </a:ext>
            </a:extLst>
          </p:cNvPr>
          <p:cNvGraphicFramePr>
            <a:graphicFrameLocks noGrp="1"/>
          </p:cNvGraphicFramePr>
          <p:nvPr>
            <p:extLst>
              <p:ext uri="{D42A27DB-BD31-4B8C-83A1-F6EECF244321}">
                <p14:modId xmlns:p14="http://schemas.microsoft.com/office/powerpoint/2010/main" val="1840117021"/>
              </p:ext>
            </p:extLst>
          </p:nvPr>
        </p:nvGraphicFramePr>
        <p:xfrm>
          <a:off x="5176834" y="1423809"/>
          <a:ext cx="1152129" cy="1116123"/>
        </p:xfrm>
        <a:graphic>
          <a:graphicData uri="http://schemas.openxmlformats.org/drawingml/2006/table">
            <a:tbl>
              <a:tblPr firstRow="1" bandRow="1">
                <a:tableStyleId>{5C22544A-7EE6-4342-B048-85BDC9FD1C3A}</a:tableStyleId>
              </a:tblPr>
              <a:tblGrid>
                <a:gridCol w="384043">
                  <a:extLst>
                    <a:ext uri="{9D8B030D-6E8A-4147-A177-3AD203B41FA5}">
                      <a16:colId xmlns:a16="http://schemas.microsoft.com/office/drawing/2014/main" val="2494597522"/>
                    </a:ext>
                  </a:extLst>
                </a:gridCol>
                <a:gridCol w="384043">
                  <a:extLst>
                    <a:ext uri="{9D8B030D-6E8A-4147-A177-3AD203B41FA5}">
                      <a16:colId xmlns:a16="http://schemas.microsoft.com/office/drawing/2014/main" val="3841158280"/>
                    </a:ext>
                  </a:extLst>
                </a:gridCol>
                <a:gridCol w="384043">
                  <a:extLst>
                    <a:ext uri="{9D8B030D-6E8A-4147-A177-3AD203B41FA5}">
                      <a16:colId xmlns:a16="http://schemas.microsoft.com/office/drawing/2014/main" val="2851643047"/>
                    </a:ext>
                  </a:extLst>
                </a:gridCol>
              </a:tblGrid>
              <a:tr h="372041">
                <a:tc>
                  <a:txBody>
                    <a:bodyPr/>
                    <a:lstStyle/>
                    <a:p>
                      <a:pPr algn="ctr"/>
                      <a:r>
                        <a:rPr lang="en-US" altLang="zh-CN" sz="1050" b="1" dirty="0">
                          <a:solidFill>
                            <a:schemeClr val="bg1"/>
                          </a:solidFill>
                          <a:latin typeface="FZLanTingHeiS-R-GB" pitchFamily="2" charset="-122"/>
                          <a:ea typeface="FZLanTingHeiS-R-GB" pitchFamily="2" charset="-122"/>
                        </a:rPr>
                        <a:t>1</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bg1"/>
                          </a:solidFill>
                          <a:latin typeface="FZLanTingHeiS-R-GB" pitchFamily="2" charset="-122"/>
                          <a:ea typeface="FZLanTingHeiS-R-GB" pitchFamily="2" charset="-122"/>
                        </a:rPr>
                        <a:t>2</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3</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773744"/>
                  </a:ext>
                </a:extLst>
              </a:tr>
              <a:tr h="372041">
                <a:tc>
                  <a:txBody>
                    <a:bodyPr/>
                    <a:lstStyle/>
                    <a:p>
                      <a:pPr algn="ctr"/>
                      <a:r>
                        <a:rPr lang="en-US" altLang="zh-CN" sz="1050" b="1" dirty="0">
                          <a:solidFill>
                            <a:schemeClr val="bg1"/>
                          </a:solidFill>
                          <a:latin typeface="FZLanTingHeiS-R-GB" pitchFamily="2" charset="-122"/>
                          <a:ea typeface="FZLanTingHeiS-R-GB" pitchFamily="2" charset="-122"/>
                        </a:rPr>
                        <a:t>4</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bg1"/>
                          </a:solidFill>
                          <a:latin typeface="FZLanTingHeiS-R-GB" pitchFamily="2" charset="-122"/>
                          <a:ea typeface="FZLanTingHeiS-R-GB" pitchFamily="2" charset="-122"/>
                        </a:rPr>
                        <a:t>5</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6</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2999154"/>
                  </a:ext>
                </a:extLst>
              </a:tr>
              <a:tr h="372041">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7</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8</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9</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081021"/>
                  </a:ext>
                </a:extLst>
              </a:tr>
            </a:tbl>
          </a:graphicData>
        </a:graphic>
      </p:graphicFrame>
      <p:graphicFrame>
        <p:nvGraphicFramePr>
          <p:cNvPr id="21" name="表格 20">
            <a:extLst>
              <a:ext uri="{FF2B5EF4-FFF2-40B4-BE49-F238E27FC236}">
                <a16:creationId xmlns:a16="http://schemas.microsoft.com/office/drawing/2014/main" id="{D0B3D8DE-E043-41CD-126D-D9DA5D644831}"/>
              </a:ext>
            </a:extLst>
          </p:cNvPr>
          <p:cNvGraphicFramePr>
            <a:graphicFrameLocks noGrp="1"/>
          </p:cNvGraphicFramePr>
          <p:nvPr>
            <p:extLst>
              <p:ext uri="{D42A27DB-BD31-4B8C-83A1-F6EECF244321}">
                <p14:modId xmlns:p14="http://schemas.microsoft.com/office/powerpoint/2010/main" val="2766540003"/>
              </p:ext>
            </p:extLst>
          </p:nvPr>
        </p:nvGraphicFramePr>
        <p:xfrm>
          <a:off x="6696998" y="1629645"/>
          <a:ext cx="769668" cy="761602"/>
        </p:xfrm>
        <a:graphic>
          <a:graphicData uri="http://schemas.openxmlformats.org/drawingml/2006/table">
            <a:tbl>
              <a:tblPr firstRow="1" bandRow="1">
                <a:tableStyleId>{5C22544A-7EE6-4342-B048-85BDC9FD1C3A}</a:tableStyleId>
              </a:tblPr>
              <a:tblGrid>
                <a:gridCol w="384834">
                  <a:extLst>
                    <a:ext uri="{9D8B030D-6E8A-4147-A177-3AD203B41FA5}">
                      <a16:colId xmlns:a16="http://schemas.microsoft.com/office/drawing/2014/main" val="1192074376"/>
                    </a:ext>
                  </a:extLst>
                </a:gridCol>
                <a:gridCol w="384834">
                  <a:extLst>
                    <a:ext uri="{9D8B030D-6E8A-4147-A177-3AD203B41FA5}">
                      <a16:colId xmlns:a16="http://schemas.microsoft.com/office/drawing/2014/main" val="3346483920"/>
                    </a:ext>
                  </a:extLst>
                </a:gridCol>
              </a:tblGrid>
              <a:tr h="380801">
                <a:tc>
                  <a:txBody>
                    <a:bodyPr/>
                    <a:lstStyle/>
                    <a:p>
                      <a:pPr algn="ctr"/>
                      <a:r>
                        <a:rPr lang="en-US" altLang="zh-CN" sz="1050" b="1" dirty="0">
                          <a:solidFill>
                            <a:schemeClr val="bg1"/>
                          </a:solidFill>
                          <a:latin typeface="FZLanTingHeiS-R-GB" pitchFamily="2" charset="-122"/>
                          <a:ea typeface="FZLanTingHeiS-R-GB" pitchFamily="2" charset="-122"/>
                        </a:rPr>
                        <a:t>0</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bg1"/>
                          </a:solidFill>
                          <a:latin typeface="FZLanTingHeiS-R-GB" pitchFamily="2" charset="-122"/>
                          <a:ea typeface="FZLanTingHeiS-R-GB" pitchFamily="2" charset="-122"/>
                        </a:rPr>
                        <a:t>1</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773967301"/>
                  </a:ext>
                </a:extLst>
              </a:tr>
              <a:tr h="380801">
                <a:tc>
                  <a:txBody>
                    <a:bodyPr/>
                    <a:lstStyle/>
                    <a:p>
                      <a:pPr algn="ctr"/>
                      <a:r>
                        <a:rPr lang="en-US" altLang="zh-CN" sz="1050" b="1" dirty="0">
                          <a:solidFill>
                            <a:schemeClr val="bg1"/>
                          </a:solidFill>
                          <a:latin typeface="FZLanTingHeiS-R-GB" pitchFamily="2" charset="-122"/>
                          <a:ea typeface="FZLanTingHeiS-R-GB" pitchFamily="2" charset="-122"/>
                        </a:rPr>
                        <a:t>2</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r>
                        <a:rPr lang="en-US" altLang="zh-CN" sz="1050" b="1" dirty="0">
                          <a:solidFill>
                            <a:schemeClr val="bg1"/>
                          </a:solidFill>
                          <a:latin typeface="FZLanTingHeiS-R-GB" pitchFamily="2" charset="-122"/>
                          <a:ea typeface="FZLanTingHeiS-R-GB" pitchFamily="2" charset="-122"/>
                        </a:rPr>
                        <a:t>3</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30181398"/>
                  </a:ext>
                </a:extLst>
              </a:tr>
            </a:tbl>
          </a:graphicData>
        </a:graphic>
      </p:graphicFrame>
      <p:graphicFrame>
        <p:nvGraphicFramePr>
          <p:cNvPr id="22" name="表格 21">
            <a:extLst>
              <a:ext uri="{FF2B5EF4-FFF2-40B4-BE49-F238E27FC236}">
                <a16:creationId xmlns:a16="http://schemas.microsoft.com/office/drawing/2014/main" id="{9D0CC078-9B73-BDD7-B60F-EAB7C704CCA4}"/>
              </a:ext>
            </a:extLst>
          </p:cNvPr>
          <p:cNvGraphicFramePr>
            <a:graphicFrameLocks noGrp="1"/>
          </p:cNvGraphicFramePr>
          <p:nvPr>
            <p:extLst>
              <p:ext uri="{D42A27DB-BD31-4B8C-83A1-F6EECF244321}">
                <p14:modId xmlns:p14="http://schemas.microsoft.com/office/powerpoint/2010/main" val="3732944281"/>
              </p:ext>
            </p:extLst>
          </p:nvPr>
        </p:nvGraphicFramePr>
        <p:xfrm>
          <a:off x="7976637" y="1647165"/>
          <a:ext cx="768086" cy="744082"/>
        </p:xfrm>
        <a:graphic>
          <a:graphicData uri="http://schemas.openxmlformats.org/drawingml/2006/table">
            <a:tbl>
              <a:tblPr firstRow="1" bandRow="1">
                <a:tableStyleId>{5C22544A-7EE6-4342-B048-85BDC9FD1C3A}</a:tableStyleId>
              </a:tblPr>
              <a:tblGrid>
                <a:gridCol w="384043">
                  <a:extLst>
                    <a:ext uri="{9D8B030D-6E8A-4147-A177-3AD203B41FA5}">
                      <a16:colId xmlns:a16="http://schemas.microsoft.com/office/drawing/2014/main" val="3841158280"/>
                    </a:ext>
                  </a:extLst>
                </a:gridCol>
                <a:gridCol w="384043">
                  <a:extLst>
                    <a:ext uri="{9D8B030D-6E8A-4147-A177-3AD203B41FA5}">
                      <a16:colId xmlns:a16="http://schemas.microsoft.com/office/drawing/2014/main" val="2851643047"/>
                    </a:ext>
                  </a:extLst>
                </a:gridCol>
              </a:tblGrid>
              <a:tr h="372041">
                <a:tc>
                  <a:txBody>
                    <a:bodyPr/>
                    <a:lstStyle/>
                    <a:p>
                      <a:pPr algn="ctr"/>
                      <a:r>
                        <a:rPr lang="en-US" altLang="zh-CN" sz="1050" b="1" dirty="0">
                          <a:solidFill>
                            <a:schemeClr val="bg1"/>
                          </a:solidFill>
                          <a:latin typeface="FZLanTingHeiS-R-GB" pitchFamily="2" charset="-122"/>
                          <a:ea typeface="FZLanTingHeiS-R-GB" pitchFamily="2" charset="-122"/>
                        </a:rPr>
                        <a:t>25</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pPr algn="ct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2999154"/>
                  </a:ext>
                </a:extLst>
              </a:tr>
              <a:tr h="372041">
                <a:tc>
                  <a:txBody>
                    <a:bodyPr/>
                    <a:lstStyle/>
                    <a:p>
                      <a:pPr algn="ct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081021"/>
                  </a:ext>
                </a:extLst>
              </a:tr>
            </a:tbl>
          </a:graphicData>
        </a:graphic>
      </p:graphicFrame>
      <p:graphicFrame>
        <p:nvGraphicFramePr>
          <p:cNvPr id="23" name="表格 22">
            <a:extLst>
              <a:ext uri="{FF2B5EF4-FFF2-40B4-BE49-F238E27FC236}">
                <a16:creationId xmlns:a16="http://schemas.microsoft.com/office/drawing/2014/main" id="{C940CC29-48BB-B08C-6ADD-F012D63B05E9}"/>
              </a:ext>
            </a:extLst>
          </p:cNvPr>
          <p:cNvGraphicFramePr>
            <a:graphicFrameLocks noGrp="1"/>
          </p:cNvGraphicFramePr>
          <p:nvPr>
            <p:extLst>
              <p:ext uri="{D42A27DB-BD31-4B8C-83A1-F6EECF244321}">
                <p14:modId xmlns:p14="http://schemas.microsoft.com/office/powerpoint/2010/main" val="2459015993"/>
              </p:ext>
            </p:extLst>
          </p:nvPr>
        </p:nvGraphicFramePr>
        <p:xfrm>
          <a:off x="5186359" y="2813780"/>
          <a:ext cx="1152129" cy="1116123"/>
        </p:xfrm>
        <a:graphic>
          <a:graphicData uri="http://schemas.openxmlformats.org/drawingml/2006/table">
            <a:tbl>
              <a:tblPr firstRow="1" bandRow="1">
                <a:tableStyleId>{5C22544A-7EE6-4342-B048-85BDC9FD1C3A}</a:tableStyleId>
              </a:tblPr>
              <a:tblGrid>
                <a:gridCol w="384043">
                  <a:extLst>
                    <a:ext uri="{9D8B030D-6E8A-4147-A177-3AD203B41FA5}">
                      <a16:colId xmlns:a16="http://schemas.microsoft.com/office/drawing/2014/main" val="2494597522"/>
                    </a:ext>
                  </a:extLst>
                </a:gridCol>
                <a:gridCol w="384043">
                  <a:extLst>
                    <a:ext uri="{9D8B030D-6E8A-4147-A177-3AD203B41FA5}">
                      <a16:colId xmlns:a16="http://schemas.microsoft.com/office/drawing/2014/main" val="3841158280"/>
                    </a:ext>
                  </a:extLst>
                </a:gridCol>
                <a:gridCol w="384043">
                  <a:extLst>
                    <a:ext uri="{9D8B030D-6E8A-4147-A177-3AD203B41FA5}">
                      <a16:colId xmlns:a16="http://schemas.microsoft.com/office/drawing/2014/main" val="2851643047"/>
                    </a:ext>
                  </a:extLst>
                </a:gridCol>
              </a:tblGrid>
              <a:tr h="372041">
                <a:tc>
                  <a:txBody>
                    <a:bodyPr/>
                    <a:lstStyle/>
                    <a:p>
                      <a:pPr algn="ctr"/>
                      <a:r>
                        <a:rPr lang="en-US" altLang="zh-CN" sz="1050" b="1" dirty="0">
                          <a:solidFill>
                            <a:schemeClr val="bg1"/>
                          </a:solidFill>
                          <a:latin typeface="FZLanTingHeiS-R-GB" pitchFamily="2" charset="-122"/>
                          <a:ea typeface="FZLanTingHeiS-R-GB" pitchFamily="2" charset="-122"/>
                        </a:rPr>
                        <a:t>1</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1050" b="1" dirty="0">
                          <a:solidFill>
                            <a:schemeClr val="bg1"/>
                          </a:solidFill>
                          <a:latin typeface="FZLanTingHeiS-R-GB" pitchFamily="2" charset="-122"/>
                          <a:ea typeface="FZLanTingHeiS-R-GB" pitchFamily="2" charset="-122"/>
                        </a:rPr>
                        <a:t>2</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12</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773744"/>
                  </a:ext>
                </a:extLst>
              </a:tr>
              <a:tr h="372041">
                <a:tc>
                  <a:txBody>
                    <a:bodyPr/>
                    <a:lstStyle/>
                    <a:p>
                      <a:pPr algn="ctr"/>
                      <a:r>
                        <a:rPr lang="en-US" altLang="zh-CN" sz="1050" b="1" dirty="0">
                          <a:solidFill>
                            <a:schemeClr val="bg1"/>
                          </a:solidFill>
                          <a:latin typeface="FZLanTingHeiS-R-GB" pitchFamily="2" charset="-122"/>
                          <a:ea typeface="FZLanTingHeiS-R-GB" pitchFamily="2" charset="-122"/>
                        </a:rPr>
                        <a:t>4</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1050" b="1" dirty="0">
                          <a:solidFill>
                            <a:schemeClr val="bg1"/>
                          </a:solidFill>
                          <a:latin typeface="FZLanTingHeiS-R-GB" pitchFamily="2" charset="-122"/>
                          <a:ea typeface="FZLanTingHeiS-R-GB" pitchFamily="2" charset="-122"/>
                        </a:rPr>
                        <a:t>5</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15</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2999154"/>
                  </a:ext>
                </a:extLst>
              </a:tr>
              <a:tr h="372041">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7</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8</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18</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081021"/>
                  </a:ext>
                </a:extLst>
              </a:tr>
            </a:tbl>
          </a:graphicData>
        </a:graphic>
      </p:graphicFrame>
      <p:graphicFrame>
        <p:nvGraphicFramePr>
          <p:cNvPr id="24" name="表格 23">
            <a:extLst>
              <a:ext uri="{FF2B5EF4-FFF2-40B4-BE49-F238E27FC236}">
                <a16:creationId xmlns:a16="http://schemas.microsoft.com/office/drawing/2014/main" id="{D924A8DF-D366-7DCF-3202-1B53AF533A4D}"/>
              </a:ext>
            </a:extLst>
          </p:cNvPr>
          <p:cNvGraphicFramePr>
            <a:graphicFrameLocks noGrp="1"/>
          </p:cNvGraphicFramePr>
          <p:nvPr>
            <p:extLst>
              <p:ext uri="{D42A27DB-BD31-4B8C-83A1-F6EECF244321}">
                <p14:modId xmlns:p14="http://schemas.microsoft.com/office/powerpoint/2010/main" val="3061448335"/>
              </p:ext>
            </p:extLst>
          </p:nvPr>
        </p:nvGraphicFramePr>
        <p:xfrm>
          <a:off x="6696998" y="2939303"/>
          <a:ext cx="769668" cy="761602"/>
        </p:xfrm>
        <a:graphic>
          <a:graphicData uri="http://schemas.openxmlformats.org/drawingml/2006/table">
            <a:tbl>
              <a:tblPr firstRow="1" bandRow="1">
                <a:tableStyleId>{5C22544A-7EE6-4342-B048-85BDC9FD1C3A}</a:tableStyleId>
              </a:tblPr>
              <a:tblGrid>
                <a:gridCol w="384834">
                  <a:extLst>
                    <a:ext uri="{9D8B030D-6E8A-4147-A177-3AD203B41FA5}">
                      <a16:colId xmlns:a16="http://schemas.microsoft.com/office/drawing/2014/main" val="1192074376"/>
                    </a:ext>
                  </a:extLst>
                </a:gridCol>
                <a:gridCol w="384834">
                  <a:extLst>
                    <a:ext uri="{9D8B030D-6E8A-4147-A177-3AD203B41FA5}">
                      <a16:colId xmlns:a16="http://schemas.microsoft.com/office/drawing/2014/main" val="3346483920"/>
                    </a:ext>
                  </a:extLst>
                </a:gridCol>
              </a:tblGrid>
              <a:tr h="380801">
                <a:tc>
                  <a:txBody>
                    <a:bodyPr/>
                    <a:lstStyle/>
                    <a:p>
                      <a:pPr algn="ctr"/>
                      <a:r>
                        <a:rPr lang="en-US" altLang="zh-CN" sz="1050" b="1" dirty="0">
                          <a:solidFill>
                            <a:schemeClr val="bg1"/>
                          </a:solidFill>
                          <a:latin typeface="FZLanTingHeiS-R-GB" pitchFamily="2" charset="-122"/>
                          <a:ea typeface="FZLanTingHeiS-R-GB" pitchFamily="2" charset="-122"/>
                        </a:rPr>
                        <a:t>4</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1050" b="1" dirty="0">
                          <a:solidFill>
                            <a:schemeClr val="bg1"/>
                          </a:solidFill>
                          <a:latin typeface="FZLanTingHeiS-R-GB" pitchFamily="2" charset="-122"/>
                          <a:ea typeface="FZLanTingHeiS-R-GB" pitchFamily="2" charset="-122"/>
                        </a:rPr>
                        <a:t>5</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3967301"/>
                  </a:ext>
                </a:extLst>
              </a:tr>
              <a:tr h="380801">
                <a:tc>
                  <a:txBody>
                    <a:bodyPr/>
                    <a:lstStyle/>
                    <a:p>
                      <a:pPr algn="ctr"/>
                      <a:r>
                        <a:rPr lang="en-US" altLang="zh-CN" sz="1050" b="1" dirty="0">
                          <a:solidFill>
                            <a:schemeClr val="bg1"/>
                          </a:solidFill>
                          <a:latin typeface="FZLanTingHeiS-R-GB" pitchFamily="2" charset="-122"/>
                          <a:ea typeface="FZLanTingHeiS-R-GB" pitchFamily="2" charset="-122"/>
                        </a:rPr>
                        <a:t>6</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1050" b="1" dirty="0">
                          <a:solidFill>
                            <a:schemeClr val="bg1"/>
                          </a:solidFill>
                          <a:latin typeface="FZLanTingHeiS-R-GB" pitchFamily="2" charset="-122"/>
                          <a:ea typeface="FZLanTingHeiS-R-GB" pitchFamily="2" charset="-122"/>
                        </a:rPr>
                        <a:t>7</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181398"/>
                  </a:ext>
                </a:extLst>
              </a:tr>
            </a:tbl>
          </a:graphicData>
        </a:graphic>
      </p:graphicFrame>
      <p:graphicFrame>
        <p:nvGraphicFramePr>
          <p:cNvPr id="25" name="表格 24">
            <a:extLst>
              <a:ext uri="{FF2B5EF4-FFF2-40B4-BE49-F238E27FC236}">
                <a16:creationId xmlns:a16="http://schemas.microsoft.com/office/drawing/2014/main" id="{F755E551-3F3A-5F14-B93A-F7D94BDE3477}"/>
              </a:ext>
            </a:extLst>
          </p:cNvPr>
          <p:cNvGraphicFramePr>
            <a:graphicFrameLocks noGrp="1"/>
          </p:cNvGraphicFramePr>
          <p:nvPr>
            <p:extLst>
              <p:ext uri="{D42A27DB-BD31-4B8C-83A1-F6EECF244321}">
                <p14:modId xmlns:p14="http://schemas.microsoft.com/office/powerpoint/2010/main" val="2719266484"/>
              </p:ext>
            </p:extLst>
          </p:nvPr>
        </p:nvGraphicFramePr>
        <p:xfrm>
          <a:off x="7976637" y="3025028"/>
          <a:ext cx="768086" cy="744082"/>
        </p:xfrm>
        <a:graphic>
          <a:graphicData uri="http://schemas.openxmlformats.org/drawingml/2006/table">
            <a:tbl>
              <a:tblPr firstRow="1" bandRow="1">
                <a:tableStyleId>{5C22544A-7EE6-4342-B048-85BDC9FD1C3A}</a:tableStyleId>
              </a:tblPr>
              <a:tblGrid>
                <a:gridCol w="384043">
                  <a:extLst>
                    <a:ext uri="{9D8B030D-6E8A-4147-A177-3AD203B41FA5}">
                      <a16:colId xmlns:a16="http://schemas.microsoft.com/office/drawing/2014/main" val="3841158280"/>
                    </a:ext>
                  </a:extLst>
                </a:gridCol>
                <a:gridCol w="384043">
                  <a:extLst>
                    <a:ext uri="{9D8B030D-6E8A-4147-A177-3AD203B41FA5}">
                      <a16:colId xmlns:a16="http://schemas.microsoft.com/office/drawing/2014/main" val="2851643047"/>
                    </a:ext>
                  </a:extLst>
                </a:gridCol>
              </a:tblGrid>
              <a:tr h="372041">
                <a:tc>
                  <a:txBody>
                    <a:bodyPr/>
                    <a:lstStyle/>
                    <a:p>
                      <a:pPr algn="ctr"/>
                      <a:r>
                        <a:rPr lang="en-US" altLang="zh-CN" sz="800" b="1" dirty="0">
                          <a:solidFill>
                            <a:schemeClr val="bg1"/>
                          </a:solidFill>
                          <a:latin typeface="FZLanTingHeiS-R-GB" pitchFamily="2" charset="-122"/>
                          <a:ea typeface="FZLanTingHeiS-R-GB" pitchFamily="2" charset="-122"/>
                        </a:rPr>
                        <a:t>271</a:t>
                      </a:r>
                      <a:endParaRPr lang="zh-CN" altLang="en-US" sz="80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2999154"/>
                  </a:ext>
                </a:extLst>
              </a:tr>
              <a:tr h="372041">
                <a:tc>
                  <a:txBody>
                    <a:bodyPr/>
                    <a:lstStyle/>
                    <a:p>
                      <a:pPr algn="ct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081021"/>
                  </a:ext>
                </a:extLst>
              </a:tr>
            </a:tbl>
          </a:graphicData>
        </a:graphic>
      </p:graphicFrame>
      <p:graphicFrame>
        <p:nvGraphicFramePr>
          <p:cNvPr id="26" name="表格 25">
            <a:extLst>
              <a:ext uri="{FF2B5EF4-FFF2-40B4-BE49-F238E27FC236}">
                <a16:creationId xmlns:a16="http://schemas.microsoft.com/office/drawing/2014/main" id="{B2B5180C-0189-431D-DA63-407A4B17AC08}"/>
              </a:ext>
            </a:extLst>
          </p:cNvPr>
          <p:cNvGraphicFramePr>
            <a:graphicFrameLocks noGrp="1"/>
          </p:cNvGraphicFramePr>
          <p:nvPr>
            <p:extLst>
              <p:ext uri="{D42A27DB-BD31-4B8C-83A1-F6EECF244321}">
                <p14:modId xmlns:p14="http://schemas.microsoft.com/office/powerpoint/2010/main" val="3527344826"/>
              </p:ext>
            </p:extLst>
          </p:nvPr>
        </p:nvGraphicFramePr>
        <p:xfrm>
          <a:off x="5186359" y="4141151"/>
          <a:ext cx="1152129" cy="1116123"/>
        </p:xfrm>
        <a:graphic>
          <a:graphicData uri="http://schemas.openxmlformats.org/drawingml/2006/table">
            <a:tbl>
              <a:tblPr firstRow="1" bandRow="1">
                <a:tableStyleId>{5C22544A-7EE6-4342-B048-85BDC9FD1C3A}</a:tableStyleId>
              </a:tblPr>
              <a:tblGrid>
                <a:gridCol w="384043">
                  <a:extLst>
                    <a:ext uri="{9D8B030D-6E8A-4147-A177-3AD203B41FA5}">
                      <a16:colId xmlns:a16="http://schemas.microsoft.com/office/drawing/2014/main" val="2494597522"/>
                    </a:ext>
                  </a:extLst>
                </a:gridCol>
                <a:gridCol w="384043">
                  <a:extLst>
                    <a:ext uri="{9D8B030D-6E8A-4147-A177-3AD203B41FA5}">
                      <a16:colId xmlns:a16="http://schemas.microsoft.com/office/drawing/2014/main" val="3841158280"/>
                    </a:ext>
                  </a:extLst>
                </a:gridCol>
                <a:gridCol w="384043">
                  <a:extLst>
                    <a:ext uri="{9D8B030D-6E8A-4147-A177-3AD203B41FA5}">
                      <a16:colId xmlns:a16="http://schemas.microsoft.com/office/drawing/2014/main" val="2851643047"/>
                    </a:ext>
                  </a:extLst>
                </a:gridCol>
              </a:tblGrid>
              <a:tr h="372041">
                <a:tc>
                  <a:txBody>
                    <a:bodyPr/>
                    <a:lstStyle/>
                    <a:p>
                      <a:pPr algn="ctr"/>
                      <a:r>
                        <a:rPr lang="en-US" altLang="zh-CN" sz="1050" b="1" dirty="0">
                          <a:solidFill>
                            <a:schemeClr val="bg1"/>
                          </a:solidFill>
                          <a:latin typeface="FZLanTingHeiS-R-GB" pitchFamily="2" charset="-122"/>
                          <a:ea typeface="FZLanTingHeiS-R-GB" pitchFamily="2" charset="-122"/>
                        </a:rPr>
                        <a:t>10</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pPr algn="ctr"/>
                      <a:r>
                        <a:rPr lang="en-US" altLang="zh-CN" sz="1050" b="1" dirty="0">
                          <a:solidFill>
                            <a:schemeClr val="bg1"/>
                          </a:solidFill>
                          <a:latin typeface="FZLanTingHeiS-R-GB" pitchFamily="2" charset="-122"/>
                          <a:ea typeface="FZLanTingHeiS-R-GB" pitchFamily="2" charset="-122"/>
                        </a:rPr>
                        <a:t>20</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21</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773744"/>
                  </a:ext>
                </a:extLst>
              </a:tr>
              <a:tr h="372041">
                <a:tc>
                  <a:txBody>
                    <a:bodyPr/>
                    <a:lstStyle/>
                    <a:p>
                      <a:pPr algn="ctr"/>
                      <a:r>
                        <a:rPr lang="en-US" altLang="zh-CN" sz="1050" b="1" dirty="0">
                          <a:solidFill>
                            <a:schemeClr val="bg1"/>
                          </a:solidFill>
                          <a:latin typeface="FZLanTingHeiS-R-GB" pitchFamily="2" charset="-122"/>
                          <a:ea typeface="FZLanTingHeiS-R-GB" pitchFamily="2" charset="-122"/>
                        </a:rPr>
                        <a:t>22</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pPr algn="ctr"/>
                      <a:r>
                        <a:rPr lang="en-US" altLang="zh-CN" sz="1050" b="1" dirty="0">
                          <a:solidFill>
                            <a:schemeClr val="bg1"/>
                          </a:solidFill>
                          <a:latin typeface="FZLanTingHeiS-R-GB" pitchFamily="2" charset="-122"/>
                          <a:ea typeface="FZLanTingHeiS-R-GB" pitchFamily="2" charset="-122"/>
                        </a:rPr>
                        <a:t>23</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24</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2999154"/>
                  </a:ext>
                </a:extLst>
              </a:tr>
              <a:tr h="372041">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25</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26</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050" b="1" dirty="0">
                          <a:solidFill>
                            <a:schemeClr val="tx1">
                              <a:lumMod val="95000"/>
                              <a:lumOff val="5000"/>
                            </a:schemeClr>
                          </a:solidFill>
                          <a:latin typeface="FZLanTingHeiS-R-GB" pitchFamily="2" charset="-122"/>
                          <a:ea typeface="FZLanTingHeiS-R-GB" pitchFamily="2" charset="-122"/>
                        </a:rPr>
                        <a:t>27</a:t>
                      </a: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081021"/>
                  </a:ext>
                </a:extLst>
              </a:tr>
            </a:tbl>
          </a:graphicData>
        </a:graphic>
      </p:graphicFrame>
      <p:graphicFrame>
        <p:nvGraphicFramePr>
          <p:cNvPr id="27" name="表格 26">
            <a:extLst>
              <a:ext uri="{FF2B5EF4-FFF2-40B4-BE49-F238E27FC236}">
                <a16:creationId xmlns:a16="http://schemas.microsoft.com/office/drawing/2014/main" id="{C373F83A-345F-A750-5056-A11DB878E3C9}"/>
              </a:ext>
            </a:extLst>
          </p:cNvPr>
          <p:cNvGraphicFramePr>
            <a:graphicFrameLocks noGrp="1"/>
          </p:cNvGraphicFramePr>
          <p:nvPr>
            <p:extLst>
              <p:ext uri="{D42A27DB-BD31-4B8C-83A1-F6EECF244321}">
                <p14:modId xmlns:p14="http://schemas.microsoft.com/office/powerpoint/2010/main" val="508803285"/>
              </p:ext>
            </p:extLst>
          </p:nvPr>
        </p:nvGraphicFramePr>
        <p:xfrm>
          <a:off x="6696998" y="4315855"/>
          <a:ext cx="769668" cy="761602"/>
        </p:xfrm>
        <a:graphic>
          <a:graphicData uri="http://schemas.openxmlformats.org/drawingml/2006/table">
            <a:tbl>
              <a:tblPr firstRow="1" bandRow="1">
                <a:tableStyleId>{5C22544A-7EE6-4342-B048-85BDC9FD1C3A}</a:tableStyleId>
              </a:tblPr>
              <a:tblGrid>
                <a:gridCol w="384834">
                  <a:extLst>
                    <a:ext uri="{9D8B030D-6E8A-4147-A177-3AD203B41FA5}">
                      <a16:colId xmlns:a16="http://schemas.microsoft.com/office/drawing/2014/main" val="1192074376"/>
                    </a:ext>
                  </a:extLst>
                </a:gridCol>
                <a:gridCol w="384834">
                  <a:extLst>
                    <a:ext uri="{9D8B030D-6E8A-4147-A177-3AD203B41FA5}">
                      <a16:colId xmlns:a16="http://schemas.microsoft.com/office/drawing/2014/main" val="3346483920"/>
                    </a:ext>
                  </a:extLst>
                </a:gridCol>
              </a:tblGrid>
              <a:tr h="380801">
                <a:tc>
                  <a:txBody>
                    <a:bodyPr/>
                    <a:lstStyle/>
                    <a:p>
                      <a:pPr algn="ctr"/>
                      <a:r>
                        <a:rPr lang="en-US" altLang="zh-CN" sz="1050" b="1" dirty="0">
                          <a:solidFill>
                            <a:schemeClr val="bg1"/>
                          </a:solidFill>
                          <a:latin typeface="FZLanTingHeiS-R-GB" pitchFamily="2" charset="-122"/>
                          <a:ea typeface="FZLanTingHeiS-R-GB" pitchFamily="2" charset="-122"/>
                        </a:rPr>
                        <a:t>8</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pPr algn="ctr"/>
                      <a:r>
                        <a:rPr lang="en-US" altLang="zh-CN" sz="1050" b="1" dirty="0">
                          <a:solidFill>
                            <a:schemeClr val="bg1"/>
                          </a:solidFill>
                          <a:latin typeface="FZLanTingHeiS-R-GB" pitchFamily="2" charset="-122"/>
                          <a:ea typeface="FZLanTingHeiS-R-GB" pitchFamily="2" charset="-122"/>
                        </a:rPr>
                        <a:t>9</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773967301"/>
                  </a:ext>
                </a:extLst>
              </a:tr>
              <a:tr h="380801">
                <a:tc>
                  <a:txBody>
                    <a:bodyPr/>
                    <a:lstStyle/>
                    <a:p>
                      <a:pPr algn="ctr"/>
                      <a:r>
                        <a:rPr lang="en-US" altLang="zh-CN" sz="1050" b="1" dirty="0">
                          <a:solidFill>
                            <a:schemeClr val="bg1"/>
                          </a:solidFill>
                          <a:latin typeface="FZLanTingHeiS-R-GB" pitchFamily="2" charset="-122"/>
                          <a:ea typeface="FZLanTingHeiS-R-GB" pitchFamily="2" charset="-122"/>
                        </a:rPr>
                        <a:t>10</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pPr algn="ctr"/>
                      <a:r>
                        <a:rPr lang="en-US" altLang="zh-CN" sz="1050" b="1" dirty="0">
                          <a:solidFill>
                            <a:schemeClr val="bg1"/>
                          </a:solidFill>
                          <a:latin typeface="FZLanTingHeiS-R-GB" pitchFamily="2" charset="-122"/>
                          <a:ea typeface="FZLanTingHeiS-R-GB" pitchFamily="2" charset="-122"/>
                        </a:rPr>
                        <a:t>11</a:t>
                      </a:r>
                      <a:endParaRPr lang="zh-CN" altLang="en-US" sz="105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30181398"/>
                  </a:ext>
                </a:extLst>
              </a:tr>
            </a:tbl>
          </a:graphicData>
        </a:graphic>
      </p:graphicFrame>
      <p:graphicFrame>
        <p:nvGraphicFramePr>
          <p:cNvPr id="28" name="表格 27">
            <a:extLst>
              <a:ext uri="{FF2B5EF4-FFF2-40B4-BE49-F238E27FC236}">
                <a16:creationId xmlns:a16="http://schemas.microsoft.com/office/drawing/2014/main" id="{80CAB6D8-F0AD-6574-B091-8B1060D9A55C}"/>
              </a:ext>
            </a:extLst>
          </p:cNvPr>
          <p:cNvGraphicFramePr>
            <a:graphicFrameLocks noGrp="1"/>
          </p:cNvGraphicFramePr>
          <p:nvPr>
            <p:extLst>
              <p:ext uri="{D42A27DB-BD31-4B8C-83A1-F6EECF244321}">
                <p14:modId xmlns:p14="http://schemas.microsoft.com/office/powerpoint/2010/main" val="475408777"/>
              </p:ext>
            </p:extLst>
          </p:nvPr>
        </p:nvGraphicFramePr>
        <p:xfrm>
          <a:off x="7976637" y="4333375"/>
          <a:ext cx="768086" cy="744082"/>
        </p:xfrm>
        <a:graphic>
          <a:graphicData uri="http://schemas.openxmlformats.org/drawingml/2006/table">
            <a:tbl>
              <a:tblPr firstRow="1" bandRow="1">
                <a:tableStyleId>{5C22544A-7EE6-4342-B048-85BDC9FD1C3A}</a:tableStyleId>
              </a:tblPr>
              <a:tblGrid>
                <a:gridCol w="384043">
                  <a:extLst>
                    <a:ext uri="{9D8B030D-6E8A-4147-A177-3AD203B41FA5}">
                      <a16:colId xmlns:a16="http://schemas.microsoft.com/office/drawing/2014/main" val="3841158280"/>
                    </a:ext>
                  </a:extLst>
                </a:gridCol>
                <a:gridCol w="384043">
                  <a:extLst>
                    <a:ext uri="{9D8B030D-6E8A-4147-A177-3AD203B41FA5}">
                      <a16:colId xmlns:a16="http://schemas.microsoft.com/office/drawing/2014/main" val="2851643047"/>
                    </a:ext>
                  </a:extLst>
                </a:gridCol>
              </a:tblGrid>
              <a:tr h="372041">
                <a:tc>
                  <a:txBody>
                    <a:bodyPr/>
                    <a:lstStyle/>
                    <a:p>
                      <a:pPr algn="ctr"/>
                      <a:r>
                        <a:rPr lang="en-US" altLang="zh-CN" sz="800" b="1" dirty="0">
                          <a:solidFill>
                            <a:schemeClr val="bg1"/>
                          </a:solidFill>
                          <a:latin typeface="FZLanTingHeiS-R-GB" pitchFamily="2" charset="-122"/>
                          <a:ea typeface="FZLanTingHeiS-R-GB" pitchFamily="2" charset="-122"/>
                        </a:rPr>
                        <a:t>805</a:t>
                      </a:r>
                      <a:endParaRPr lang="zh-CN" altLang="en-US" sz="800" b="1" dirty="0">
                        <a:solidFill>
                          <a:schemeClr val="bg1"/>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pPr algn="ct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2999154"/>
                  </a:ext>
                </a:extLst>
              </a:tr>
              <a:tr h="372041">
                <a:tc>
                  <a:txBody>
                    <a:bodyPr/>
                    <a:lstStyle/>
                    <a:p>
                      <a:pPr algn="ct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081021"/>
                  </a:ext>
                </a:extLst>
              </a:tr>
            </a:tbl>
          </a:graphicData>
        </a:graphic>
      </p:graphicFrame>
      <p:graphicFrame>
        <p:nvGraphicFramePr>
          <p:cNvPr id="29" name="表格 28">
            <a:extLst>
              <a:ext uri="{FF2B5EF4-FFF2-40B4-BE49-F238E27FC236}">
                <a16:creationId xmlns:a16="http://schemas.microsoft.com/office/drawing/2014/main" id="{E6D695FC-5054-283E-3735-A6EA46E42A90}"/>
              </a:ext>
            </a:extLst>
          </p:cNvPr>
          <p:cNvGraphicFramePr>
            <a:graphicFrameLocks noGrp="1"/>
          </p:cNvGraphicFramePr>
          <p:nvPr>
            <p:extLst>
              <p:ext uri="{D42A27DB-BD31-4B8C-83A1-F6EECF244321}">
                <p14:modId xmlns:p14="http://schemas.microsoft.com/office/powerpoint/2010/main" val="3228095536"/>
              </p:ext>
            </p:extLst>
          </p:nvPr>
        </p:nvGraphicFramePr>
        <p:xfrm>
          <a:off x="10013280" y="2956823"/>
          <a:ext cx="768086" cy="744082"/>
        </p:xfrm>
        <a:graphic>
          <a:graphicData uri="http://schemas.openxmlformats.org/drawingml/2006/table">
            <a:tbl>
              <a:tblPr firstRow="1" bandRow="1">
                <a:tableStyleId>{5C22544A-7EE6-4342-B048-85BDC9FD1C3A}</a:tableStyleId>
              </a:tblPr>
              <a:tblGrid>
                <a:gridCol w="384043">
                  <a:extLst>
                    <a:ext uri="{9D8B030D-6E8A-4147-A177-3AD203B41FA5}">
                      <a16:colId xmlns:a16="http://schemas.microsoft.com/office/drawing/2014/main" val="3841158280"/>
                    </a:ext>
                  </a:extLst>
                </a:gridCol>
                <a:gridCol w="384043">
                  <a:extLst>
                    <a:ext uri="{9D8B030D-6E8A-4147-A177-3AD203B41FA5}">
                      <a16:colId xmlns:a16="http://schemas.microsoft.com/office/drawing/2014/main" val="2851643047"/>
                    </a:ext>
                  </a:extLst>
                </a:gridCol>
              </a:tblGrid>
              <a:tr h="372041">
                <a:tc>
                  <a:txBody>
                    <a:bodyPr/>
                    <a:lstStyle/>
                    <a:p>
                      <a:pPr algn="ctr"/>
                      <a:r>
                        <a:rPr lang="en-US" altLang="zh-CN" sz="800" b="1" dirty="0">
                          <a:solidFill>
                            <a:schemeClr val="tx1">
                              <a:lumMod val="95000"/>
                              <a:lumOff val="5000"/>
                            </a:schemeClr>
                          </a:solidFill>
                          <a:latin typeface="FZLanTingHeiS-R-GB" pitchFamily="2" charset="-122"/>
                          <a:ea typeface="FZLanTingHeiS-R-GB" pitchFamily="2" charset="-122"/>
                        </a:rPr>
                        <a:t>1101</a:t>
                      </a:r>
                      <a:endParaRPr lang="zh-CN" altLang="en-US" sz="800" b="1" dirty="0">
                        <a:solidFill>
                          <a:schemeClr val="tx1">
                            <a:lumMod val="95000"/>
                            <a:lumOff val="5000"/>
                          </a:schemeClr>
                        </a:solidFill>
                        <a:latin typeface="FZLanTingHeiS-R-GB" pitchFamily="2" charset="-122"/>
                        <a:ea typeface="FZLanTingHeiS-R-GB" pitchFamily="2" charset="-122"/>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72999154"/>
                  </a:ext>
                </a:extLst>
              </a:tr>
              <a:tr h="372041">
                <a:tc>
                  <a:txBody>
                    <a:bodyPr/>
                    <a:lstStyle/>
                    <a:p>
                      <a:pPr algn="ctr"/>
                      <a:endParaRPr lang="zh-CN" altLang="en-US" sz="1050" b="1" dirty="0">
                        <a:solidFill>
                          <a:schemeClr val="tx1">
                            <a:lumMod val="95000"/>
                            <a:lumOff val="5000"/>
                          </a:schemeClr>
                        </a:solidFill>
                        <a:latin typeface="FZLanTingHeiS-R-GB" pitchFamily="2" charset="-122"/>
                        <a:ea typeface="FZLanTingHeiS-R-GB"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48081021"/>
                  </a:ext>
                </a:extLst>
              </a:tr>
            </a:tbl>
          </a:graphicData>
        </a:graphic>
      </p:graphicFrame>
      <p:sp>
        <p:nvSpPr>
          <p:cNvPr id="30" name="Line 34">
            <a:extLst>
              <a:ext uri="{FF2B5EF4-FFF2-40B4-BE49-F238E27FC236}">
                <a16:creationId xmlns:a16="http://schemas.microsoft.com/office/drawing/2014/main" id="{9BEFFBD4-21CA-84FC-9250-0D87BEBC2B5B}"/>
              </a:ext>
            </a:extLst>
          </p:cNvPr>
          <p:cNvSpPr>
            <a:spLocks noChangeShapeType="1"/>
          </p:cNvSpPr>
          <p:nvPr/>
        </p:nvSpPr>
        <p:spPr bwMode="auto">
          <a:xfrm>
            <a:off x="7492370" y="2029496"/>
            <a:ext cx="307671" cy="0"/>
          </a:xfrm>
          <a:prstGeom prst="line">
            <a:avLst/>
          </a:prstGeom>
          <a:noFill/>
          <a:ln w="41275">
            <a:solidFill>
              <a:srgbClr val="CB363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34">
            <a:extLst>
              <a:ext uri="{FF2B5EF4-FFF2-40B4-BE49-F238E27FC236}">
                <a16:creationId xmlns:a16="http://schemas.microsoft.com/office/drawing/2014/main" id="{1256D086-8D46-3813-0D76-593D0D87C414}"/>
              </a:ext>
            </a:extLst>
          </p:cNvPr>
          <p:cNvSpPr>
            <a:spLocks noChangeShapeType="1"/>
          </p:cNvSpPr>
          <p:nvPr/>
        </p:nvSpPr>
        <p:spPr bwMode="auto">
          <a:xfrm>
            <a:off x="7482845" y="3377453"/>
            <a:ext cx="307671" cy="0"/>
          </a:xfrm>
          <a:prstGeom prst="line">
            <a:avLst/>
          </a:prstGeom>
          <a:noFill/>
          <a:ln w="41275">
            <a:solidFill>
              <a:srgbClr val="CB363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4">
            <a:extLst>
              <a:ext uri="{FF2B5EF4-FFF2-40B4-BE49-F238E27FC236}">
                <a16:creationId xmlns:a16="http://schemas.microsoft.com/office/drawing/2014/main" id="{E9E14D3A-C9F2-CAC5-0459-68B96F5D1128}"/>
              </a:ext>
            </a:extLst>
          </p:cNvPr>
          <p:cNvSpPr>
            <a:spLocks noChangeShapeType="1"/>
          </p:cNvSpPr>
          <p:nvPr/>
        </p:nvSpPr>
        <p:spPr bwMode="auto">
          <a:xfrm>
            <a:off x="7482845" y="4739528"/>
            <a:ext cx="307671" cy="0"/>
          </a:xfrm>
          <a:prstGeom prst="line">
            <a:avLst/>
          </a:prstGeom>
          <a:noFill/>
          <a:ln w="41275">
            <a:solidFill>
              <a:srgbClr val="175DFF"/>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右箭头 33">
            <a:extLst>
              <a:ext uri="{FF2B5EF4-FFF2-40B4-BE49-F238E27FC236}">
                <a16:creationId xmlns:a16="http://schemas.microsoft.com/office/drawing/2014/main" id="{282B42A7-9F39-45A9-866D-3C38924116A5}"/>
              </a:ext>
            </a:extLst>
          </p:cNvPr>
          <p:cNvSpPr/>
          <p:nvPr/>
        </p:nvSpPr>
        <p:spPr>
          <a:xfrm>
            <a:off x="4621164" y="3193198"/>
            <a:ext cx="447911" cy="330410"/>
          </a:xfrm>
          <a:prstGeom prst="rightArrow">
            <a:avLst/>
          </a:prstGeom>
          <a:solidFill>
            <a:schemeClr val="bg1"/>
          </a:solidFill>
          <a:ln w="12700">
            <a:solidFill>
              <a:srgbClr val="001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34" name="右箭头 34">
            <a:extLst>
              <a:ext uri="{FF2B5EF4-FFF2-40B4-BE49-F238E27FC236}">
                <a16:creationId xmlns:a16="http://schemas.microsoft.com/office/drawing/2014/main" id="{9F3AB1C2-0027-83F2-D959-FD734CDE85DE}"/>
              </a:ext>
            </a:extLst>
          </p:cNvPr>
          <p:cNvSpPr/>
          <p:nvPr/>
        </p:nvSpPr>
        <p:spPr>
          <a:xfrm>
            <a:off x="8990666" y="3180393"/>
            <a:ext cx="632089" cy="330410"/>
          </a:xfrm>
          <a:prstGeom prst="rightArrow">
            <a:avLst/>
          </a:prstGeom>
          <a:solidFill>
            <a:schemeClr val="bg1"/>
          </a:solidFill>
          <a:ln w="12700">
            <a:solidFill>
              <a:srgbClr val="001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pic>
        <p:nvPicPr>
          <p:cNvPr id="35" name="图片 34">
            <a:extLst>
              <a:ext uri="{FF2B5EF4-FFF2-40B4-BE49-F238E27FC236}">
                <a16:creationId xmlns:a16="http://schemas.microsoft.com/office/drawing/2014/main" id="{C7D880B2-F9C5-99ED-3BF0-4EA9192E9FAC}"/>
              </a:ext>
            </a:extLst>
          </p:cNvPr>
          <p:cNvPicPr>
            <a:picLocks noChangeAspect="1"/>
          </p:cNvPicPr>
          <p:nvPr/>
        </p:nvPicPr>
        <p:blipFill>
          <a:blip r:embed="rId4"/>
          <a:stretch>
            <a:fillRect/>
          </a:stretch>
        </p:blipFill>
        <p:spPr>
          <a:xfrm>
            <a:off x="3024255" y="3239630"/>
            <a:ext cx="198121" cy="275645"/>
          </a:xfrm>
          <a:prstGeom prst="rect">
            <a:avLst/>
          </a:prstGeom>
        </p:spPr>
      </p:pic>
      <p:pic>
        <p:nvPicPr>
          <p:cNvPr id="36" name="图片 35">
            <a:extLst>
              <a:ext uri="{FF2B5EF4-FFF2-40B4-BE49-F238E27FC236}">
                <a16:creationId xmlns:a16="http://schemas.microsoft.com/office/drawing/2014/main" id="{EF272299-AC3D-44AD-5174-6B1C03F96463}"/>
              </a:ext>
            </a:extLst>
          </p:cNvPr>
          <p:cNvPicPr>
            <a:picLocks noChangeAspect="1"/>
          </p:cNvPicPr>
          <p:nvPr/>
        </p:nvPicPr>
        <p:blipFill>
          <a:blip r:embed="rId4"/>
          <a:stretch>
            <a:fillRect/>
          </a:stretch>
        </p:blipFill>
        <p:spPr>
          <a:xfrm>
            <a:off x="6432202" y="1875798"/>
            <a:ext cx="198121" cy="275645"/>
          </a:xfrm>
          <a:prstGeom prst="rect">
            <a:avLst/>
          </a:prstGeom>
        </p:spPr>
      </p:pic>
      <p:pic>
        <p:nvPicPr>
          <p:cNvPr id="37" name="图片 36">
            <a:extLst>
              <a:ext uri="{FF2B5EF4-FFF2-40B4-BE49-F238E27FC236}">
                <a16:creationId xmlns:a16="http://schemas.microsoft.com/office/drawing/2014/main" id="{38B464DC-B47C-B8CB-812E-D8E45151BAB2}"/>
              </a:ext>
            </a:extLst>
          </p:cNvPr>
          <p:cNvPicPr>
            <a:picLocks noChangeAspect="1"/>
          </p:cNvPicPr>
          <p:nvPr/>
        </p:nvPicPr>
        <p:blipFill>
          <a:blip r:embed="rId4"/>
          <a:stretch>
            <a:fillRect/>
          </a:stretch>
        </p:blipFill>
        <p:spPr>
          <a:xfrm>
            <a:off x="6432202" y="3218493"/>
            <a:ext cx="198121" cy="275645"/>
          </a:xfrm>
          <a:prstGeom prst="rect">
            <a:avLst/>
          </a:prstGeom>
        </p:spPr>
      </p:pic>
      <p:pic>
        <p:nvPicPr>
          <p:cNvPr id="38" name="图片 37">
            <a:extLst>
              <a:ext uri="{FF2B5EF4-FFF2-40B4-BE49-F238E27FC236}">
                <a16:creationId xmlns:a16="http://schemas.microsoft.com/office/drawing/2014/main" id="{F7AB7BEE-4C6A-476F-B9B4-E76E7CD4C58D}"/>
              </a:ext>
            </a:extLst>
          </p:cNvPr>
          <p:cNvPicPr>
            <a:picLocks noChangeAspect="1"/>
          </p:cNvPicPr>
          <p:nvPr/>
        </p:nvPicPr>
        <p:blipFill>
          <a:blip r:embed="rId4"/>
          <a:stretch>
            <a:fillRect/>
          </a:stretch>
        </p:blipFill>
        <p:spPr>
          <a:xfrm>
            <a:off x="6432202" y="4582655"/>
            <a:ext cx="198121" cy="275645"/>
          </a:xfrm>
          <a:prstGeom prst="rect">
            <a:avLst/>
          </a:prstGeom>
        </p:spPr>
      </p:pic>
      <p:sp>
        <p:nvSpPr>
          <p:cNvPr id="39" name="TextBox 40">
            <a:extLst>
              <a:ext uri="{FF2B5EF4-FFF2-40B4-BE49-F238E27FC236}">
                <a16:creationId xmlns:a16="http://schemas.microsoft.com/office/drawing/2014/main" id="{DB07E0C3-D195-6038-5594-9A8FEFE70372}"/>
              </a:ext>
            </a:extLst>
          </p:cNvPr>
          <p:cNvSpPr txBox="1"/>
          <p:nvPr/>
        </p:nvSpPr>
        <p:spPr>
          <a:xfrm>
            <a:off x="8020823" y="2450590"/>
            <a:ext cx="723900" cy="523220"/>
          </a:xfrm>
          <a:prstGeom prst="rect">
            <a:avLst/>
          </a:prstGeom>
          <a:noFill/>
        </p:spPr>
        <p:txBody>
          <a:bodyPr wrap="square" rtlCol="0">
            <a:spAutoFit/>
          </a:bodyPr>
          <a:lstStyle/>
          <a:p>
            <a:pPr algn="ctr"/>
            <a:r>
              <a:rPr kumimoji="1" lang="en-US" altLang="zh-CN" sz="2800" dirty="0">
                <a:latin typeface="FZLanTingHeiS-DB-GB" panose="02000000000000000000" pitchFamily="2" charset="-122"/>
                <a:ea typeface="FZLanTingHeiS-DB-GB" panose="02000000000000000000" pitchFamily="2" charset="-122"/>
              </a:rPr>
              <a:t>+</a:t>
            </a:r>
            <a:endParaRPr kumimoji="1" lang="zh-CN" altLang="en-US" sz="2800" dirty="0">
              <a:latin typeface="FZLanTingHeiS-DB-GB" panose="02000000000000000000" pitchFamily="2" charset="-122"/>
              <a:ea typeface="FZLanTingHeiS-DB-GB" panose="02000000000000000000" pitchFamily="2" charset="-122"/>
            </a:endParaRPr>
          </a:p>
        </p:txBody>
      </p:sp>
      <p:sp>
        <p:nvSpPr>
          <p:cNvPr id="40" name="TextBox 41">
            <a:extLst>
              <a:ext uri="{FF2B5EF4-FFF2-40B4-BE49-F238E27FC236}">
                <a16:creationId xmlns:a16="http://schemas.microsoft.com/office/drawing/2014/main" id="{A5DE1054-01E2-BA62-B73C-340CB9BAAD44}"/>
              </a:ext>
            </a:extLst>
          </p:cNvPr>
          <p:cNvSpPr txBox="1"/>
          <p:nvPr/>
        </p:nvSpPr>
        <p:spPr>
          <a:xfrm>
            <a:off x="8020823" y="3804423"/>
            <a:ext cx="723900" cy="523220"/>
          </a:xfrm>
          <a:prstGeom prst="rect">
            <a:avLst/>
          </a:prstGeom>
          <a:noFill/>
        </p:spPr>
        <p:txBody>
          <a:bodyPr wrap="square" rtlCol="0">
            <a:spAutoFit/>
          </a:bodyPr>
          <a:lstStyle/>
          <a:p>
            <a:pPr algn="ctr"/>
            <a:r>
              <a:rPr kumimoji="1" lang="en-US" altLang="zh-CN" sz="2800" dirty="0">
                <a:latin typeface="FZLanTingHeiS-DB-GB" panose="02000000000000000000" pitchFamily="2" charset="-122"/>
                <a:ea typeface="FZLanTingHeiS-DB-GB" panose="02000000000000000000" pitchFamily="2" charset="-122"/>
              </a:rPr>
              <a:t>+</a:t>
            </a:r>
            <a:endParaRPr kumimoji="1" lang="zh-CN" altLang="en-US" sz="2800" dirty="0">
              <a:latin typeface="FZLanTingHeiS-DB-GB" panose="02000000000000000000" pitchFamily="2" charset="-122"/>
              <a:ea typeface="FZLanTingHeiS-DB-GB" panose="02000000000000000000" pitchFamily="2" charset="-122"/>
            </a:endParaRPr>
          </a:p>
        </p:txBody>
      </p:sp>
      <p:sp>
        <p:nvSpPr>
          <p:cNvPr id="48" name="文本框 18">
            <a:extLst>
              <a:ext uri="{FF2B5EF4-FFF2-40B4-BE49-F238E27FC236}">
                <a16:creationId xmlns:a16="http://schemas.microsoft.com/office/drawing/2014/main" id="{1BD10BB7-8156-8208-27D7-223C3524E961}"/>
              </a:ext>
            </a:extLst>
          </p:cNvPr>
          <p:cNvSpPr txBox="1"/>
          <p:nvPr/>
        </p:nvSpPr>
        <p:spPr>
          <a:xfrm>
            <a:off x="5620307" y="5416160"/>
            <a:ext cx="2923050" cy="1023742"/>
          </a:xfrm>
          <a:prstGeom prst="rect">
            <a:avLst/>
          </a:prstGeom>
          <a:noFill/>
        </p:spPr>
        <p:txBody>
          <a:bodyPr wrap="square" rtlCol="0">
            <a:spAutoFit/>
          </a:bodyPr>
          <a:lstStyle/>
          <a:p>
            <a:pPr algn="ctr">
              <a:lnSpc>
                <a:spcPct val="150000"/>
              </a:lnSpc>
            </a:pPr>
            <a:r>
              <a:rPr kumimoji="1" lang="en-US" altLang="zh-CN" sz="1400" dirty="0">
                <a:solidFill>
                  <a:schemeClr val="tx1">
                    <a:lumMod val="65000"/>
                    <a:lumOff val="35000"/>
                  </a:schemeClr>
                </a:solidFill>
                <a:latin typeface="FZLanTingHeiS-R-GB" panose="02000000000000000000" pitchFamily="2" charset="-122"/>
                <a:ea typeface="FZLanTingHeiS-R-GB" panose="02000000000000000000" pitchFamily="2" charset="-122"/>
              </a:rPr>
              <a:t>Calculate separately for each input channel, and sum up the output results of each channel.</a:t>
            </a:r>
            <a:endParaRPr kumimoji="1" lang="zh-CN" altLang="en-US" sz="1400" dirty="0">
              <a:solidFill>
                <a:schemeClr val="tx1">
                  <a:lumMod val="65000"/>
                  <a:lumOff val="35000"/>
                </a:schemeClr>
              </a:solidFill>
              <a:latin typeface="FZLanTingHeiS-R-GB" panose="02000000000000000000" pitchFamily="2" charset="-122"/>
              <a:ea typeface="FZLanTingHeiS-R-GB" panose="02000000000000000000" pitchFamily="2" charset="-122"/>
            </a:endParaRPr>
          </a:p>
        </p:txBody>
      </p:sp>
      <p:sp>
        <p:nvSpPr>
          <p:cNvPr id="11" name="矩形 10">
            <a:extLst>
              <a:ext uri="{FF2B5EF4-FFF2-40B4-BE49-F238E27FC236}">
                <a16:creationId xmlns:a16="http://schemas.microsoft.com/office/drawing/2014/main" id="{686E4364-FB94-75FD-6E63-4A097BA532B6}"/>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id="{12CAF584-B5D6-A02C-8053-56E1DBDA6FB4}"/>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201330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15" name="组合 14">
            <a:extLst>
              <a:ext uri="{FF2B5EF4-FFF2-40B4-BE49-F238E27FC236}">
                <a16:creationId xmlns:a16="http://schemas.microsoft.com/office/drawing/2014/main" id="{AB4D04B7-93EE-02CD-70FF-DC9CC007F282}"/>
              </a:ext>
            </a:extLst>
          </p:cNvPr>
          <p:cNvGrpSpPr/>
          <p:nvPr/>
        </p:nvGrpSpPr>
        <p:grpSpPr>
          <a:xfrm>
            <a:off x="849906" y="1734407"/>
            <a:ext cx="3508647" cy="400110"/>
            <a:chOff x="562610" y="1297624"/>
            <a:chExt cx="3508647" cy="400110"/>
          </a:xfrm>
        </p:grpSpPr>
        <p:sp>
          <p:nvSpPr>
            <p:cNvPr id="16" name="文本框 15">
              <a:extLst>
                <a:ext uri="{FF2B5EF4-FFF2-40B4-BE49-F238E27FC236}">
                  <a16:creationId xmlns:a16="http://schemas.microsoft.com/office/drawing/2014/main" id="{0178CE22-1072-CC93-D2A3-8E6BD0827788}"/>
                </a:ext>
              </a:extLst>
            </p:cNvPr>
            <p:cNvSpPr txBox="1"/>
            <p:nvPr/>
          </p:nvSpPr>
          <p:spPr>
            <a:xfrm>
              <a:off x="843280" y="1297624"/>
              <a:ext cx="3227977" cy="400110"/>
            </a:xfrm>
            <a:prstGeom prst="rect">
              <a:avLst/>
            </a:prstGeom>
            <a:noFill/>
          </p:spPr>
          <p:txBody>
            <a:bodyPr wrap="square" rtlCol="0">
              <a:spAutoFit/>
            </a:bodyPr>
            <a:lstStyle/>
            <a:p>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Multi-channel output</a:t>
              </a:r>
              <a:endParaRPr lang="en-US" altLang="zh-CN" sz="2000" kern="100" dirty="0">
                <a:solidFill>
                  <a:srgbClr val="1856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7" name="图片 16" descr="00">
              <a:extLst>
                <a:ext uri="{FF2B5EF4-FFF2-40B4-BE49-F238E27FC236}">
                  <a16:creationId xmlns:a16="http://schemas.microsoft.com/office/drawing/2014/main" id="{25202ACF-44F8-92FE-3EC3-2CCFB0C49A94}"/>
                </a:ext>
              </a:extLst>
            </p:cNvPr>
            <p:cNvPicPr>
              <a:picLocks noChangeAspect="1"/>
            </p:cNvPicPr>
            <p:nvPr/>
          </p:nvPicPr>
          <p:blipFill>
            <a:blip r:embed="rId3"/>
            <a:stretch>
              <a:fillRect/>
            </a:stretch>
          </p:blipFill>
          <p:spPr>
            <a:xfrm>
              <a:off x="562610" y="1457960"/>
              <a:ext cx="205105" cy="138430"/>
            </a:xfrm>
            <a:prstGeom prst="rect">
              <a:avLst/>
            </a:prstGeom>
          </p:spPr>
        </p:pic>
      </p:grpSp>
      <p:graphicFrame>
        <p:nvGraphicFramePr>
          <p:cNvPr id="2" name="表格 1">
            <a:extLst>
              <a:ext uri="{FF2B5EF4-FFF2-40B4-BE49-F238E27FC236}">
                <a16:creationId xmlns:a16="http://schemas.microsoft.com/office/drawing/2014/main" id="{58F05A7C-D6C5-CC5E-8E6E-DB56415694F9}"/>
              </a:ext>
            </a:extLst>
          </p:cNvPr>
          <p:cNvGraphicFramePr>
            <a:graphicFrameLocks noGrp="1"/>
          </p:cNvGraphicFramePr>
          <p:nvPr>
            <p:extLst>
              <p:ext uri="{D42A27DB-BD31-4B8C-83A1-F6EECF244321}">
                <p14:modId xmlns:p14="http://schemas.microsoft.com/office/powerpoint/2010/main" val="2149575862"/>
              </p:ext>
            </p:extLst>
          </p:nvPr>
        </p:nvGraphicFramePr>
        <p:xfrm>
          <a:off x="1198985" y="3547491"/>
          <a:ext cx="1057161" cy="1046082"/>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gridCol w="352387">
                  <a:extLst>
                    <a:ext uri="{9D8B030D-6E8A-4147-A177-3AD203B41FA5}">
                      <a16:colId xmlns:a16="http://schemas.microsoft.com/office/drawing/2014/main" val="1642703352"/>
                    </a:ext>
                  </a:extLst>
                </a:gridCol>
              </a:tblGrid>
              <a:tr h="348694">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773967301"/>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0181398"/>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86586162"/>
                  </a:ext>
                </a:extLst>
              </a:tr>
            </a:tbl>
          </a:graphicData>
        </a:graphic>
      </p:graphicFrame>
      <p:graphicFrame>
        <p:nvGraphicFramePr>
          <p:cNvPr id="4" name="表格 3">
            <a:extLst>
              <a:ext uri="{FF2B5EF4-FFF2-40B4-BE49-F238E27FC236}">
                <a16:creationId xmlns:a16="http://schemas.microsoft.com/office/drawing/2014/main" id="{0BBE2FB1-D898-B767-E8D6-6FD17F606953}"/>
              </a:ext>
            </a:extLst>
          </p:cNvPr>
          <p:cNvGraphicFramePr>
            <a:graphicFrameLocks noGrp="1"/>
          </p:cNvGraphicFramePr>
          <p:nvPr>
            <p:extLst>
              <p:ext uri="{D42A27DB-BD31-4B8C-83A1-F6EECF244321}">
                <p14:modId xmlns:p14="http://schemas.microsoft.com/office/powerpoint/2010/main" val="403779514"/>
              </p:ext>
            </p:extLst>
          </p:nvPr>
        </p:nvGraphicFramePr>
        <p:xfrm>
          <a:off x="3298752" y="3010063"/>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30181398"/>
                  </a:ext>
                </a:extLst>
              </a:tr>
            </a:tbl>
          </a:graphicData>
        </a:graphic>
      </p:graphicFrame>
      <p:graphicFrame>
        <p:nvGraphicFramePr>
          <p:cNvPr id="11" name="表格 10">
            <a:extLst>
              <a:ext uri="{FF2B5EF4-FFF2-40B4-BE49-F238E27FC236}">
                <a16:creationId xmlns:a16="http://schemas.microsoft.com/office/drawing/2014/main" id="{3AD0715E-F6DC-FDE4-0680-E78CBE4A68F8}"/>
              </a:ext>
            </a:extLst>
          </p:cNvPr>
          <p:cNvGraphicFramePr>
            <a:graphicFrameLocks noGrp="1"/>
          </p:cNvGraphicFramePr>
          <p:nvPr>
            <p:extLst>
              <p:ext uri="{D42A27DB-BD31-4B8C-83A1-F6EECF244321}">
                <p14:modId xmlns:p14="http://schemas.microsoft.com/office/powerpoint/2010/main" val="673296080"/>
              </p:ext>
            </p:extLst>
          </p:nvPr>
        </p:nvGraphicFramePr>
        <p:xfrm>
          <a:off x="3160729" y="3130833"/>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181398"/>
                  </a:ext>
                </a:extLst>
              </a:tr>
            </a:tbl>
          </a:graphicData>
        </a:graphic>
      </p:graphicFrame>
      <p:graphicFrame>
        <p:nvGraphicFramePr>
          <p:cNvPr id="14" name="表格 13">
            <a:extLst>
              <a:ext uri="{FF2B5EF4-FFF2-40B4-BE49-F238E27FC236}">
                <a16:creationId xmlns:a16="http://schemas.microsoft.com/office/drawing/2014/main" id="{201048A2-9CEC-92BE-A9AA-F23125C7B638}"/>
              </a:ext>
            </a:extLst>
          </p:cNvPr>
          <p:cNvGraphicFramePr>
            <a:graphicFrameLocks noGrp="1"/>
          </p:cNvGraphicFramePr>
          <p:nvPr>
            <p:extLst>
              <p:ext uri="{D42A27DB-BD31-4B8C-83A1-F6EECF244321}">
                <p14:modId xmlns:p14="http://schemas.microsoft.com/office/powerpoint/2010/main" val="118722839"/>
              </p:ext>
            </p:extLst>
          </p:nvPr>
        </p:nvGraphicFramePr>
        <p:xfrm>
          <a:off x="3022706" y="3242976"/>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30181398"/>
                  </a:ext>
                </a:extLst>
              </a:tr>
            </a:tbl>
          </a:graphicData>
        </a:graphic>
      </p:graphicFrame>
      <p:graphicFrame>
        <p:nvGraphicFramePr>
          <p:cNvPr id="19" name="表格 18">
            <a:extLst>
              <a:ext uri="{FF2B5EF4-FFF2-40B4-BE49-F238E27FC236}">
                <a16:creationId xmlns:a16="http://schemas.microsoft.com/office/drawing/2014/main" id="{FA66960F-2836-FB66-B5FB-E6DA13E34433}"/>
              </a:ext>
            </a:extLst>
          </p:cNvPr>
          <p:cNvGraphicFramePr>
            <a:graphicFrameLocks noGrp="1"/>
          </p:cNvGraphicFramePr>
          <p:nvPr>
            <p:extLst>
              <p:ext uri="{D42A27DB-BD31-4B8C-83A1-F6EECF244321}">
                <p14:modId xmlns:p14="http://schemas.microsoft.com/office/powerpoint/2010/main" val="2220835674"/>
              </p:ext>
            </p:extLst>
          </p:nvPr>
        </p:nvGraphicFramePr>
        <p:xfrm>
          <a:off x="3229740" y="4500675"/>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0181398"/>
                  </a:ext>
                </a:extLst>
              </a:tr>
            </a:tbl>
          </a:graphicData>
        </a:graphic>
      </p:graphicFrame>
      <p:graphicFrame>
        <p:nvGraphicFramePr>
          <p:cNvPr id="41" name="表格 40">
            <a:extLst>
              <a:ext uri="{FF2B5EF4-FFF2-40B4-BE49-F238E27FC236}">
                <a16:creationId xmlns:a16="http://schemas.microsoft.com/office/drawing/2014/main" id="{1FA42DB7-CAC0-14A7-BDA9-32B9141E83EE}"/>
              </a:ext>
            </a:extLst>
          </p:cNvPr>
          <p:cNvGraphicFramePr>
            <a:graphicFrameLocks noGrp="1"/>
          </p:cNvGraphicFramePr>
          <p:nvPr>
            <p:extLst>
              <p:ext uri="{D42A27DB-BD31-4B8C-83A1-F6EECF244321}">
                <p14:modId xmlns:p14="http://schemas.microsoft.com/office/powerpoint/2010/main" val="1129332567"/>
              </p:ext>
            </p:extLst>
          </p:nvPr>
        </p:nvGraphicFramePr>
        <p:xfrm>
          <a:off x="3091717" y="4621445"/>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181398"/>
                  </a:ext>
                </a:extLst>
              </a:tr>
            </a:tbl>
          </a:graphicData>
        </a:graphic>
      </p:graphicFrame>
      <p:graphicFrame>
        <p:nvGraphicFramePr>
          <p:cNvPr id="42" name="表格 41">
            <a:extLst>
              <a:ext uri="{FF2B5EF4-FFF2-40B4-BE49-F238E27FC236}">
                <a16:creationId xmlns:a16="http://schemas.microsoft.com/office/drawing/2014/main" id="{90CDC443-6480-04B6-0E44-E302D909E6A1}"/>
              </a:ext>
            </a:extLst>
          </p:cNvPr>
          <p:cNvGraphicFramePr>
            <a:graphicFrameLocks noGrp="1"/>
          </p:cNvGraphicFramePr>
          <p:nvPr>
            <p:extLst>
              <p:ext uri="{D42A27DB-BD31-4B8C-83A1-F6EECF244321}">
                <p14:modId xmlns:p14="http://schemas.microsoft.com/office/powerpoint/2010/main" val="2250163216"/>
              </p:ext>
            </p:extLst>
          </p:nvPr>
        </p:nvGraphicFramePr>
        <p:xfrm>
          <a:off x="2953694" y="4733588"/>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extLst>
                  <a:ext uri="{0D108BD9-81ED-4DB2-BD59-A6C34878D82A}">
                    <a16:rowId xmlns:a16="http://schemas.microsoft.com/office/drawing/2014/main" val="30181398"/>
                  </a:ext>
                </a:extLst>
              </a:tr>
            </a:tbl>
          </a:graphicData>
        </a:graphic>
      </p:graphicFrame>
      <p:sp>
        <p:nvSpPr>
          <p:cNvPr id="43" name="文本框 16">
            <a:extLst>
              <a:ext uri="{FF2B5EF4-FFF2-40B4-BE49-F238E27FC236}">
                <a16:creationId xmlns:a16="http://schemas.microsoft.com/office/drawing/2014/main" id="{58076BA7-C63F-FE08-8F33-45B680D705E8}"/>
              </a:ext>
            </a:extLst>
          </p:cNvPr>
          <p:cNvSpPr txBox="1"/>
          <p:nvPr/>
        </p:nvSpPr>
        <p:spPr>
          <a:xfrm>
            <a:off x="280395" y="4984457"/>
            <a:ext cx="2186502" cy="1277273"/>
          </a:xfrm>
          <a:prstGeom prst="rect">
            <a:avLst/>
          </a:prstGeom>
          <a:noFill/>
        </p:spPr>
        <p:txBody>
          <a:bodyPr wrap="square" rtlCol="0">
            <a:spAutoFit/>
          </a:bodyPr>
          <a:lstStyle/>
          <a:p>
            <a:pPr>
              <a:lnSpc>
                <a:spcPct val="150000"/>
              </a:lnSpc>
            </a:pPr>
            <a:r>
              <a:rPr kumimoji="1" lang="en-US" altLang="zh-Hans" sz="1400" dirty="0">
                <a:solidFill>
                  <a:schemeClr val="tx1">
                    <a:lumMod val="65000"/>
                    <a:lumOff val="35000"/>
                  </a:schemeClr>
                </a:solidFill>
                <a:latin typeface="FZLanTingHeiS-R-GB" panose="02000000000000000000" pitchFamily="2" charset="-122"/>
                <a:ea typeface="FZLanTingHeiS-R-GB" panose="02000000000000000000" pitchFamily="2" charset="-122"/>
              </a:rPr>
              <a:t>The number of input channels is 3</a:t>
            </a:r>
          </a:p>
          <a:p>
            <a:pPr>
              <a:lnSpc>
                <a:spcPct val="150000"/>
              </a:lnSpc>
            </a:pPr>
            <a:r>
              <a:rPr kumimoji="1" lang="en-US" altLang="zh-Hans" sz="1400" dirty="0">
                <a:solidFill>
                  <a:schemeClr val="tx1">
                    <a:lumMod val="65000"/>
                    <a:lumOff val="35000"/>
                  </a:schemeClr>
                </a:solidFill>
                <a:latin typeface="FZLanTingHeiS-R-GB" panose="02000000000000000000" pitchFamily="2" charset="-122"/>
                <a:ea typeface="FZLanTingHeiS-R-GB" panose="02000000000000000000" pitchFamily="2" charset="-122"/>
              </a:rPr>
              <a:t>Input dimension [3,3,3]</a:t>
            </a:r>
          </a:p>
          <a:p>
            <a:pPr algn="ctr"/>
            <a:r>
              <a:rPr kumimoji="1" lang="en-US" altLang="zh-CN" sz="1400" b="1" dirty="0">
                <a:latin typeface="FZLanTingKanHei-R-GBK" pitchFamily="2" charset="-122"/>
                <a:ea typeface="FZLanTingKanHei-R-GBK" pitchFamily="2" charset="-122"/>
              </a:rPr>
              <a:t>[C</a:t>
            </a:r>
            <a:r>
              <a:rPr kumimoji="1" lang="en-US" altLang="zh-CN" sz="1400" b="1" baseline="-25000" dirty="0">
                <a:latin typeface="FZLanTingKanHei-R-GBK" pitchFamily="2" charset="-122"/>
                <a:ea typeface="FZLanTingKanHei-R-GBK" pitchFamily="2" charset="-122"/>
              </a:rPr>
              <a:t>in</a:t>
            </a:r>
            <a:r>
              <a:rPr kumimoji="1" lang="en-US" altLang="zh-CN" sz="1400" b="1" dirty="0">
                <a:latin typeface="FZLanTingKanHei-R-GBK" pitchFamily="2" charset="-122"/>
                <a:ea typeface="FZLanTingKanHei-R-GBK" pitchFamily="2" charset="-122"/>
              </a:rPr>
              <a:t>, H</a:t>
            </a:r>
            <a:r>
              <a:rPr kumimoji="1" lang="en-US" altLang="zh-CN" sz="1400" b="1" baseline="-25000" dirty="0">
                <a:latin typeface="FZLanTingKanHei-R-GBK" pitchFamily="2" charset="-122"/>
                <a:ea typeface="FZLanTingKanHei-R-GBK" pitchFamily="2" charset="-122"/>
              </a:rPr>
              <a:t>in</a:t>
            </a:r>
            <a:r>
              <a:rPr kumimoji="1" lang="en-US" altLang="zh-CN" sz="1400" b="1" dirty="0">
                <a:latin typeface="FZLanTingKanHei-R-GBK" pitchFamily="2" charset="-122"/>
                <a:ea typeface="FZLanTingKanHei-R-GBK" pitchFamily="2" charset="-122"/>
              </a:rPr>
              <a:t>, W</a:t>
            </a:r>
            <a:r>
              <a:rPr kumimoji="1" lang="en-US" altLang="zh-CN" sz="1400" b="1" baseline="-25000" dirty="0">
                <a:latin typeface="FZLanTingKanHei-R-GBK" pitchFamily="2" charset="-122"/>
                <a:ea typeface="FZLanTingKanHei-R-GBK" pitchFamily="2" charset="-122"/>
              </a:rPr>
              <a:t>in</a:t>
            </a:r>
            <a:r>
              <a:rPr kumimoji="1" lang="en-US" altLang="zh-CN" sz="1400" b="1" dirty="0">
                <a:latin typeface="FZLanTingKanHei-R-GBK" pitchFamily="2" charset="-122"/>
                <a:ea typeface="FZLanTingKanHei-R-GBK" pitchFamily="2" charset="-122"/>
              </a:rPr>
              <a:t>]</a:t>
            </a:r>
            <a:endParaRPr kumimoji="1" lang="zh-CN" altLang="en-US" sz="1400" b="1" dirty="0">
              <a:latin typeface="FZLanTingKanHei-R-GBK" pitchFamily="2" charset="-122"/>
              <a:ea typeface="FZLanTingKanHei-R-GBK" pitchFamily="2" charset="-122"/>
            </a:endParaRPr>
          </a:p>
        </p:txBody>
      </p:sp>
      <p:pic>
        <p:nvPicPr>
          <p:cNvPr id="48" name="图片 47">
            <a:extLst>
              <a:ext uri="{FF2B5EF4-FFF2-40B4-BE49-F238E27FC236}">
                <a16:creationId xmlns:a16="http://schemas.microsoft.com/office/drawing/2014/main" id="{7ED505EA-34F6-FE2F-65E7-F023011ABCCA}"/>
              </a:ext>
            </a:extLst>
          </p:cNvPr>
          <p:cNvPicPr>
            <a:picLocks noChangeAspect="1"/>
          </p:cNvPicPr>
          <p:nvPr/>
        </p:nvPicPr>
        <p:blipFill>
          <a:blip r:embed="rId4"/>
          <a:stretch>
            <a:fillRect/>
          </a:stretch>
        </p:blipFill>
        <p:spPr>
          <a:xfrm>
            <a:off x="2517320" y="4091878"/>
            <a:ext cx="198121" cy="275645"/>
          </a:xfrm>
          <a:prstGeom prst="rect">
            <a:avLst/>
          </a:prstGeom>
        </p:spPr>
      </p:pic>
      <p:sp>
        <p:nvSpPr>
          <p:cNvPr id="49" name="文本框 18">
            <a:extLst>
              <a:ext uri="{FF2B5EF4-FFF2-40B4-BE49-F238E27FC236}">
                <a16:creationId xmlns:a16="http://schemas.microsoft.com/office/drawing/2014/main" id="{9252E031-458F-912C-FDEB-196EBB56F29F}"/>
              </a:ext>
            </a:extLst>
          </p:cNvPr>
          <p:cNvSpPr txBox="1"/>
          <p:nvPr/>
        </p:nvSpPr>
        <p:spPr>
          <a:xfrm>
            <a:off x="2144283" y="5428532"/>
            <a:ext cx="2737666" cy="1169551"/>
          </a:xfrm>
          <a:prstGeom prst="rect">
            <a:avLst/>
          </a:prstGeom>
          <a:noFill/>
        </p:spPr>
        <p:txBody>
          <a:bodyPr wrap="square" rtlCol="0">
            <a:spAutoFit/>
          </a:bodyPr>
          <a:lstStyle/>
          <a:p>
            <a:pPr algn="ctr"/>
            <a:r>
              <a:rPr kumimoji="1" lang="en-US" altLang="zh-Hans" sz="1400" dirty="0">
                <a:solidFill>
                  <a:schemeClr val="tx1">
                    <a:lumMod val="50000"/>
                    <a:lumOff val="50000"/>
                  </a:schemeClr>
                </a:solidFill>
                <a:latin typeface="FZLanTingKanHei-R-GBK" pitchFamily="2" charset="-122"/>
                <a:ea typeface="FZLanTingKanHei-R-GBK" pitchFamily="2" charset="-122"/>
              </a:rPr>
              <a:t>Convolutional kernel output channel number is 2</a:t>
            </a:r>
          </a:p>
          <a:p>
            <a:pPr algn="ctr"/>
            <a:r>
              <a:rPr kumimoji="1" lang="en-US" altLang="zh-Hans" sz="1400" dirty="0">
                <a:solidFill>
                  <a:schemeClr val="tx1">
                    <a:lumMod val="50000"/>
                    <a:lumOff val="50000"/>
                  </a:schemeClr>
                </a:solidFill>
                <a:latin typeface="FZLanTingKanHei-R-GBK" pitchFamily="2" charset="-122"/>
                <a:ea typeface="FZLanTingKanHei-R-GBK" pitchFamily="2" charset="-122"/>
              </a:rPr>
              <a:t>Convolution kernel dimension [2,3,2,2]</a:t>
            </a:r>
          </a:p>
          <a:p>
            <a:pPr algn="ctr"/>
            <a:r>
              <a:rPr kumimoji="1" lang="en-US" altLang="zh-CN" sz="1400" b="1" dirty="0">
                <a:latin typeface="FZLanTingKanHei-R-GBK" pitchFamily="2" charset="-122"/>
                <a:ea typeface="FZLanTingKanHei-R-GBK" pitchFamily="2" charset="-122"/>
              </a:rPr>
              <a:t>[C</a:t>
            </a:r>
            <a:r>
              <a:rPr kumimoji="1" lang="en-US" altLang="zh-CN" sz="1400" b="1" baseline="-25000" dirty="0">
                <a:latin typeface="FZLanTingKanHei-R-GBK" pitchFamily="2" charset="-122"/>
                <a:ea typeface="FZLanTingKanHei-R-GBK" pitchFamily="2" charset="-122"/>
              </a:rPr>
              <a:t>out</a:t>
            </a:r>
            <a:r>
              <a:rPr kumimoji="1" lang="en-US" altLang="zh-CN" sz="1400" b="1" dirty="0">
                <a:latin typeface="FZLanTingKanHei-R-GBK" pitchFamily="2" charset="-122"/>
                <a:ea typeface="FZLanTingKanHei-R-GBK" pitchFamily="2" charset="-122"/>
              </a:rPr>
              <a:t>, C</a:t>
            </a:r>
            <a:r>
              <a:rPr kumimoji="1" lang="en-US" altLang="zh-CN" sz="1400" b="1" baseline="-25000" dirty="0">
                <a:latin typeface="FZLanTingKanHei-R-GBK" pitchFamily="2" charset="-122"/>
                <a:ea typeface="FZLanTingKanHei-R-GBK" pitchFamily="2" charset="-122"/>
              </a:rPr>
              <a:t>in</a:t>
            </a:r>
            <a:r>
              <a:rPr kumimoji="1" lang="en-US" altLang="zh-CN" sz="1400" b="1" dirty="0">
                <a:latin typeface="FZLanTingKanHei-R-GBK" pitchFamily="2" charset="-122"/>
                <a:ea typeface="FZLanTingKanHei-R-GBK" pitchFamily="2" charset="-122"/>
              </a:rPr>
              <a:t>, k</a:t>
            </a:r>
            <a:r>
              <a:rPr kumimoji="1" lang="en-US" altLang="zh-CN" sz="1400" b="1" baseline="-25000" dirty="0">
                <a:latin typeface="FZLanTingKanHei-R-GBK" pitchFamily="2" charset="-122"/>
                <a:ea typeface="FZLanTingKanHei-R-GBK" pitchFamily="2" charset="-122"/>
              </a:rPr>
              <a:t>h</a:t>
            </a:r>
            <a:r>
              <a:rPr kumimoji="1" lang="en-US" altLang="zh-CN" sz="1400" b="1" dirty="0">
                <a:latin typeface="FZLanTingKanHei-R-GBK" pitchFamily="2" charset="-122"/>
                <a:ea typeface="FZLanTingKanHei-R-GBK" pitchFamily="2" charset="-122"/>
              </a:rPr>
              <a:t>, k</a:t>
            </a:r>
            <a:r>
              <a:rPr kumimoji="1" lang="en-US" altLang="zh-CN" sz="1400" b="1" baseline="-25000" dirty="0">
                <a:latin typeface="FZLanTingKanHei-R-GBK" pitchFamily="2" charset="-122"/>
                <a:ea typeface="FZLanTingKanHei-R-GBK" pitchFamily="2" charset="-122"/>
              </a:rPr>
              <a:t>w</a:t>
            </a:r>
            <a:r>
              <a:rPr kumimoji="1" lang="en-US" altLang="zh-CN" sz="1400" b="1" dirty="0">
                <a:latin typeface="FZLanTingKanHei-R-GBK" pitchFamily="2" charset="-122"/>
                <a:ea typeface="FZLanTingKanHei-R-GBK" pitchFamily="2" charset="-122"/>
              </a:rPr>
              <a:t>]</a:t>
            </a:r>
            <a:endParaRPr kumimoji="1" lang="zh-CN" altLang="en-US" sz="1400" b="1" dirty="0">
              <a:latin typeface="FZLanTingKanHei-R-GBK" pitchFamily="2" charset="-122"/>
              <a:ea typeface="FZLanTingKanHei-R-GBK" pitchFamily="2" charset="-122"/>
            </a:endParaRPr>
          </a:p>
        </p:txBody>
      </p:sp>
      <p:sp>
        <p:nvSpPr>
          <p:cNvPr id="50" name="右箭头 49">
            <a:extLst>
              <a:ext uri="{FF2B5EF4-FFF2-40B4-BE49-F238E27FC236}">
                <a16:creationId xmlns:a16="http://schemas.microsoft.com/office/drawing/2014/main" id="{E821B4A6-AC10-7FF2-F5D9-AADC3DC84D75}"/>
              </a:ext>
            </a:extLst>
          </p:cNvPr>
          <p:cNvSpPr/>
          <p:nvPr/>
        </p:nvSpPr>
        <p:spPr>
          <a:xfrm>
            <a:off x="4261966" y="4067754"/>
            <a:ext cx="410146" cy="302552"/>
          </a:xfrm>
          <a:prstGeom prst="rightArrow">
            <a:avLst/>
          </a:prstGeom>
          <a:solidFill>
            <a:srgbClr val="F5F5F5"/>
          </a:solidFill>
          <a:ln w="12700">
            <a:solidFill>
              <a:srgbClr val="001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pic>
        <p:nvPicPr>
          <p:cNvPr id="51" name="图片 50">
            <a:extLst>
              <a:ext uri="{FF2B5EF4-FFF2-40B4-BE49-F238E27FC236}">
                <a16:creationId xmlns:a16="http://schemas.microsoft.com/office/drawing/2014/main" id="{65F7FA0B-9A84-017B-086E-CEE4FEC40CBA}"/>
              </a:ext>
            </a:extLst>
          </p:cNvPr>
          <p:cNvPicPr>
            <a:picLocks noChangeAspect="1"/>
          </p:cNvPicPr>
          <p:nvPr/>
        </p:nvPicPr>
        <p:blipFill>
          <a:blip r:embed="rId4"/>
          <a:stretch>
            <a:fillRect/>
          </a:stretch>
        </p:blipFill>
        <p:spPr>
          <a:xfrm>
            <a:off x="6646943" y="2995251"/>
            <a:ext cx="198121" cy="275645"/>
          </a:xfrm>
          <a:prstGeom prst="rect">
            <a:avLst/>
          </a:prstGeom>
        </p:spPr>
      </p:pic>
      <p:pic>
        <p:nvPicPr>
          <p:cNvPr id="52" name="图片 51">
            <a:extLst>
              <a:ext uri="{FF2B5EF4-FFF2-40B4-BE49-F238E27FC236}">
                <a16:creationId xmlns:a16="http://schemas.microsoft.com/office/drawing/2014/main" id="{57C82B2A-2F2B-70C8-5A07-52127FD38074}"/>
              </a:ext>
            </a:extLst>
          </p:cNvPr>
          <p:cNvPicPr>
            <a:picLocks noChangeAspect="1"/>
          </p:cNvPicPr>
          <p:nvPr/>
        </p:nvPicPr>
        <p:blipFill>
          <a:blip r:embed="rId4"/>
          <a:stretch>
            <a:fillRect/>
          </a:stretch>
        </p:blipFill>
        <p:spPr>
          <a:xfrm>
            <a:off x="6637417" y="4708812"/>
            <a:ext cx="198121" cy="275645"/>
          </a:xfrm>
          <a:prstGeom prst="rect">
            <a:avLst/>
          </a:prstGeom>
        </p:spPr>
      </p:pic>
      <p:graphicFrame>
        <p:nvGraphicFramePr>
          <p:cNvPr id="53" name="表格 52">
            <a:extLst>
              <a:ext uri="{FF2B5EF4-FFF2-40B4-BE49-F238E27FC236}">
                <a16:creationId xmlns:a16="http://schemas.microsoft.com/office/drawing/2014/main" id="{C3CC8E74-62C4-C642-7081-996C50EABC20}"/>
              </a:ext>
            </a:extLst>
          </p:cNvPr>
          <p:cNvGraphicFramePr>
            <a:graphicFrameLocks noGrp="1"/>
          </p:cNvGraphicFramePr>
          <p:nvPr>
            <p:extLst>
              <p:ext uri="{D42A27DB-BD31-4B8C-83A1-F6EECF244321}">
                <p14:modId xmlns:p14="http://schemas.microsoft.com/office/powerpoint/2010/main" val="2475777846"/>
              </p:ext>
            </p:extLst>
          </p:nvPr>
        </p:nvGraphicFramePr>
        <p:xfrm>
          <a:off x="7345566" y="2611405"/>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30181398"/>
                  </a:ext>
                </a:extLst>
              </a:tr>
            </a:tbl>
          </a:graphicData>
        </a:graphic>
      </p:graphicFrame>
      <p:graphicFrame>
        <p:nvGraphicFramePr>
          <p:cNvPr id="54" name="表格 53">
            <a:extLst>
              <a:ext uri="{FF2B5EF4-FFF2-40B4-BE49-F238E27FC236}">
                <a16:creationId xmlns:a16="http://schemas.microsoft.com/office/drawing/2014/main" id="{EE263A45-E1C2-E70D-9C6A-342697891844}"/>
              </a:ext>
            </a:extLst>
          </p:cNvPr>
          <p:cNvGraphicFramePr>
            <a:graphicFrameLocks noGrp="1"/>
          </p:cNvGraphicFramePr>
          <p:nvPr>
            <p:extLst>
              <p:ext uri="{D42A27DB-BD31-4B8C-83A1-F6EECF244321}">
                <p14:modId xmlns:p14="http://schemas.microsoft.com/office/powerpoint/2010/main" val="2694726786"/>
              </p:ext>
            </p:extLst>
          </p:nvPr>
        </p:nvGraphicFramePr>
        <p:xfrm>
          <a:off x="7207543" y="2732175"/>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181398"/>
                  </a:ext>
                </a:extLst>
              </a:tr>
            </a:tbl>
          </a:graphicData>
        </a:graphic>
      </p:graphicFrame>
      <p:graphicFrame>
        <p:nvGraphicFramePr>
          <p:cNvPr id="55" name="表格 54">
            <a:extLst>
              <a:ext uri="{FF2B5EF4-FFF2-40B4-BE49-F238E27FC236}">
                <a16:creationId xmlns:a16="http://schemas.microsoft.com/office/drawing/2014/main" id="{92644FD3-F209-0C0E-BAC6-717584F3AB50}"/>
              </a:ext>
            </a:extLst>
          </p:cNvPr>
          <p:cNvGraphicFramePr>
            <a:graphicFrameLocks noGrp="1"/>
          </p:cNvGraphicFramePr>
          <p:nvPr>
            <p:extLst>
              <p:ext uri="{D42A27DB-BD31-4B8C-83A1-F6EECF244321}">
                <p14:modId xmlns:p14="http://schemas.microsoft.com/office/powerpoint/2010/main" val="930714408"/>
              </p:ext>
            </p:extLst>
          </p:nvPr>
        </p:nvGraphicFramePr>
        <p:xfrm>
          <a:off x="7069520" y="2844318"/>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30181398"/>
                  </a:ext>
                </a:extLst>
              </a:tr>
            </a:tbl>
          </a:graphicData>
        </a:graphic>
      </p:graphicFrame>
      <p:sp>
        <p:nvSpPr>
          <p:cNvPr id="56" name="右箭头 55">
            <a:extLst>
              <a:ext uri="{FF2B5EF4-FFF2-40B4-BE49-F238E27FC236}">
                <a16:creationId xmlns:a16="http://schemas.microsoft.com/office/drawing/2014/main" id="{09F2E1E3-EAB3-A232-F460-5587BB344B90}"/>
              </a:ext>
            </a:extLst>
          </p:cNvPr>
          <p:cNvSpPr/>
          <p:nvPr/>
        </p:nvSpPr>
        <p:spPr>
          <a:xfrm>
            <a:off x="8236420" y="4571752"/>
            <a:ext cx="410146" cy="302552"/>
          </a:xfrm>
          <a:prstGeom prst="rightArrow">
            <a:avLst/>
          </a:prstGeom>
          <a:solidFill>
            <a:srgbClr val="F5F5F5"/>
          </a:solidFill>
          <a:ln w="12700">
            <a:solidFill>
              <a:srgbClr val="001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57" name="右箭头 56">
            <a:extLst>
              <a:ext uri="{FF2B5EF4-FFF2-40B4-BE49-F238E27FC236}">
                <a16:creationId xmlns:a16="http://schemas.microsoft.com/office/drawing/2014/main" id="{50B0AA4A-1A62-9AFA-6AFE-C4338DDCBC18}"/>
              </a:ext>
            </a:extLst>
          </p:cNvPr>
          <p:cNvSpPr/>
          <p:nvPr/>
        </p:nvSpPr>
        <p:spPr>
          <a:xfrm>
            <a:off x="8207235" y="2989529"/>
            <a:ext cx="410146" cy="302552"/>
          </a:xfrm>
          <a:prstGeom prst="rightArrow">
            <a:avLst/>
          </a:prstGeom>
          <a:solidFill>
            <a:srgbClr val="F5F5F5"/>
          </a:solidFill>
          <a:ln w="12700">
            <a:solidFill>
              <a:srgbClr val="001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1" dirty="0"/>
          </a:p>
        </p:txBody>
      </p:sp>
      <p:graphicFrame>
        <p:nvGraphicFramePr>
          <p:cNvPr id="58" name="表格 57">
            <a:extLst>
              <a:ext uri="{FF2B5EF4-FFF2-40B4-BE49-F238E27FC236}">
                <a16:creationId xmlns:a16="http://schemas.microsoft.com/office/drawing/2014/main" id="{3FAC8065-CBA6-5922-9B23-7F5B22806327}"/>
              </a:ext>
            </a:extLst>
          </p:cNvPr>
          <p:cNvGraphicFramePr>
            <a:graphicFrameLocks noGrp="1"/>
          </p:cNvGraphicFramePr>
          <p:nvPr>
            <p:extLst>
              <p:ext uri="{D42A27DB-BD31-4B8C-83A1-F6EECF244321}">
                <p14:modId xmlns:p14="http://schemas.microsoft.com/office/powerpoint/2010/main" val="3419482799"/>
              </p:ext>
            </p:extLst>
          </p:nvPr>
        </p:nvGraphicFramePr>
        <p:xfrm>
          <a:off x="1018738" y="3664059"/>
          <a:ext cx="1057161" cy="1046082"/>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gridCol w="352387">
                  <a:extLst>
                    <a:ext uri="{9D8B030D-6E8A-4147-A177-3AD203B41FA5}">
                      <a16:colId xmlns:a16="http://schemas.microsoft.com/office/drawing/2014/main" val="1642703352"/>
                    </a:ext>
                  </a:extLst>
                </a:gridCol>
              </a:tblGrid>
              <a:tr h="348694">
                <a:tc>
                  <a:txBody>
                    <a:bodyPr/>
                    <a:lstStyle/>
                    <a:p>
                      <a:endParaRPr lang="zh-CN" altLang="en-US" sz="1600" dirty="0">
                        <a:ln>
                          <a:solidFill>
                            <a:srgbClr val="00135E"/>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ln>
                          <a:solidFill>
                            <a:srgbClr val="00135E"/>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ln>
                          <a:solidFill>
                            <a:srgbClr val="00135E"/>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773967301"/>
                  </a:ext>
                </a:extLst>
              </a:tr>
              <a:tr h="348694">
                <a:tc>
                  <a:txBody>
                    <a:bodyPr/>
                    <a:lstStyle/>
                    <a:p>
                      <a:endParaRPr lang="zh-CN" altLang="en-US" sz="1600">
                        <a:ln>
                          <a:solidFill>
                            <a:srgbClr val="00135E"/>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ln>
                          <a:solidFill>
                            <a:srgbClr val="00135E"/>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ln>
                          <a:solidFill>
                            <a:srgbClr val="00135E"/>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0181398"/>
                  </a:ext>
                </a:extLst>
              </a:tr>
              <a:tr h="348694">
                <a:tc>
                  <a:txBody>
                    <a:bodyPr/>
                    <a:lstStyle/>
                    <a:p>
                      <a:endParaRPr lang="zh-CN" altLang="en-US" sz="1600" dirty="0">
                        <a:ln>
                          <a:solidFill>
                            <a:srgbClr val="00135E"/>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ln>
                          <a:solidFill>
                            <a:srgbClr val="00135E"/>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ln>
                          <a:solidFill>
                            <a:srgbClr val="00135E"/>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86586162"/>
                  </a:ext>
                </a:extLst>
              </a:tr>
            </a:tbl>
          </a:graphicData>
        </a:graphic>
      </p:graphicFrame>
      <p:graphicFrame>
        <p:nvGraphicFramePr>
          <p:cNvPr id="59" name="表格 58">
            <a:extLst>
              <a:ext uri="{FF2B5EF4-FFF2-40B4-BE49-F238E27FC236}">
                <a16:creationId xmlns:a16="http://schemas.microsoft.com/office/drawing/2014/main" id="{4411E888-F375-A5DE-5BE1-06032AA2EBB2}"/>
              </a:ext>
            </a:extLst>
          </p:cNvPr>
          <p:cNvGraphicFramePr>
            <a:graphicFrameLocks noGrp="1"/>
          </p:cNvGraphicFramePr>
          <p:nvPr>
            <p:extLst>
              <p:ext uri="{D42A27DB-BD31-4B8C-83A1-F6EECF244321}">
                <p14:modId xmlns:p14="http://schemas.microsoft.com/office/powerpoint/2010/main" val="1940695070"/>
              </p:ext>
            </p:extLst>
          </p:nvPr>
        </p:nvGraphicFramePr>
        <p:xfrm>
          <a:off x="789907" y="3828224"/>
          <a:ext cx="1057161" cy="1046082"/>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gridCol w="352387">
                  <a:extLst>
                    <a:ext uri="{9D8B030D-6E8A-4147-A177-3AD203B41FA5}">
                      <a16:colId xmlns:a16="http://schemas.microsoft.com/office/drawing/2014/main" val="1642703352"/>
                    </a:ext>
                  </a:extLst>
                </a:gridCol>
              </a:tblGrid>
              <a:tr h="348694">
                <a:tc>
                  <a:txBody>
                    <a:bodyPr/>
                    <a:lstStyle/>
                    <a:p>
                      <a:endParaRPr lang="zh-CN" altLang="en-US" sz="1600" dirty="0">
                        <a:ln>
                          <a:solidFill>
                            <a:srgbClr val="175DFF"/>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ln>
                          <a:solidFill>
                            <a:srgbClr val="175DFF"/>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ln>
                          <a:solidFill>
                            <a:srgbClr val="175DFF"/>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773967301"/>
                  </a:ext>
                </a:extLst>
              </a:tr>
              <a:tr h="348694">
                <a:tc>
                  <a:txBody>
                    <a:bodyPr/>
                    <a:lstStyle/>
                    <a:p>
                      <a:endParaRPr lang="zh-CN" altLang="en-US" sz="1600">
                        <a:ln>
                          <a:solidFill>
                            <a:srgbClr val="175DFF"/>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ln>
                          <a:solidFill>
                            <a:srgbClr val="175DFF"/>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ln>
                          <a:solidFill>
                            <a:srgbClr val="175DFF"/>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0181398"/>
                  </a:ext>
                </a:extLst>
              </a:tr>
              <a:tr h="348694">
                <a:tc>
                  <a:txBody>
                    <a:bodyPr/>
                    <a:lstStyle/>
                    <a:p>
                      <a:endParaRPr lang="zh-CN" altLang="en-US" sz="1600" dirty="0">
                        <a:ln>
                          <a:solidFill>
                            <a:srgbClr val="175DFF"/>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ln>
                          <a:solidFill>
                            <a:srgbClr val="175DFF"/>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ln>
                          <a:solidFill>
                            <a:srgbClr val="175DFF"/>
                          </a:solidFill>
                        </a:ln>
                      </a:endParaRPr>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86586162"/>
                  </a:ext>
                </a:extLst>
              </a:tr>
            </a:tbl>
          </a:graphicData>
        </a:graphic>
      </p:graphicFrame>
      <p:graphicFrame>
        <p:nvGraphicFramePr>
          <p:cNvPr id="60" name="表格 59">
            <a:extLst>
              <a:ext uri="{FF2B5EF4-FFF2-40B4-BE49-F238E27FC236}">
                <a16:creationId xmlns:a16="http://schemas.microsoft.com/office/drawing/2014/main" id="{F91966A3-F469-9C57-4092-872518B9D2ED}"/>
              </a:ext>
            </a:extLst>
          </p:cNvPr>
          <p:cNvGraphicFramePr>
            <a:graphicFrameLocks noGrp="1"/>
          </p:cNvGraphicFramePr>
          <p:nvPr>
            <p:extLst>
              <p:ext uri="{D42A27DB-BD31-4B8C-83A1-F6EECF244321}">
                <p14:modId xmlns:p14="http://schemas.microsoft.com/office/powerpoint/2010/main" val="3991268085"/>
              </p:ext>
            </p:extLst>
          </p:nvPr>
        </p:nvGraphicFramePr>
        <p:xfrm>
          <a:off x="5391536" y="4350059"/>
          <a:ext cx="1057161" cy="1046082"/>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gridCol w="352387">
                  <a:extLst>
                    <a:ext uri="{9D8B030D-6E8A-4147-A177-3AD203B41FA5}">
                      <a16:colId xmlns:a16="http://schemas.microsoft.com/office/drawing/2014/main" val="1642703352"/>
                    </a:ext>
                  </a:extLst>
                </a:gridCol>
              </a:tblGrid>
              <a:tr h="348694">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773967301"/>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0181398"/>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86586162"/>
                  </a:ext>
                </a:extLst>
              </a:tr>
            </a:tbl>
          </a:graphicData>
        </a:graphic>
      </p:graphicFrame>
      <p:graphicFrame>
        <p:nvGraphicFramePr>
          <p:cNvPr id="61" name="表格 60">
            <a:extLst>
              <a:ext uri="{FF2B5EF4-FFF2-40B4-BE49-F238E27FC236}">
                <a16:creationId xmlns:a16="http://schemas.microsoft.com/office/drawing/2014/main" id="{5B5C6CCF-4339-9226-96A7-0CF669EB6417}"/>
              </a:ext>
            </a:extLst>
          </p:cNvPr>
          <p:cNvGraphicFramePr>
            <a:graphicFrameLocks noGrp="1"/>
          </p:cNvGraphicFramePr>
          <p:nvPr>
            <p:extLst>
              <p:ext uri="{D42A27DB-BD31-4B8C-83A1-F6EECF244321}">
                <p14:modId xmlns:p14="http://schemas.microsoft.com/office/powerpoint/2010/main" val="4060755687"/>
              </p:ext>
            </p:extLst>
          </p:nvPr>
        </p:nvGraphicFramePr>
        <p:xfrm>
          <a:off x="5211289" y="4466627"/>
          <a:ext cx="1057161" cy="1046082"/>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gridCol w="352387">
                  <a:extLst>
                    <a:ext uri="{9D8B030D-6E8A-4147-A177-3AD203B41FA5}">
                      <a16:colId xmlns:a16="http://schemas.microsoft.com/office/drawing/2014/main" val="1642703352"/>
                    </a:ext>
                  </a:extLst>
                </a:gridCol>
              </a:tblGrid>
              <a:tr h="348694">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773967301"/>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0181398"/>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86586162"/>
                  </a:ext>
                </a:extLst>
              </a:tr>
            </a:tbl>
          </a:graphicData>
        </a:graphic>
      </p:graphicFrame>
      <p:graphicFrame>
        <p:nvGraphicFramePr>
          <p:cNvPr id="62" name="表格 61">
            <a:extLst>
              <a:ext uri="{FF2B5EF4-FFF2-40B4-BE49-F238E27FC236}">
                <a16:creationId xmlns:a16="http://schemas.microsoft.com/office/drawing/2014/main" id="{9C1CE8AF-0A02-F490-1E3C-4412C48D1025}"/>
              </a:ext>
            </a:extLst>
          </p:cNvPr>
          <p:cNvGraphicFramePr>
            <a:graphicFrameLocks noGrp="1"/>
          </p:cNvGraphicFramePr>
          <p:nvPr>
            <p:extLst>
              <p:ext uri="{D42A27DB-BD31-4B8C-83A1-F6EECF244321}">
                <p14:modId xmlns:p14="http://schemas.microsoft.com/office/powerpoint/2010/main" val="4234124324"/>
              </p:ext>
            </p:extLst>
          </p:nvPr>
        </p:nvGraphicFramePr>
        <p:xfrm>
          <a:off x="4982458" y="4630792"/>
          <a:ext cx="1057161" cy="1046082"/>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gridCol w="352387">
                  <a:extLst>
                    <a:ext uri="{9D8B030D-6E8A-4147-A177-3AD203B41FA5}">
                      <a16:colId xmlns:a16="http://schemas.microsoft.com/office/drawing/2014/main" val="1642703352"/>
                    </a:ext>
                  </a:extLst>
                </a:gridCol>
              </a:tblGrid>
              <a:tr h="348694">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773967301"/>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0181398"/>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86586162"/>
                  </a:ext>
                </a:extLst>
              </a:tr>
            </a:tbl>
          </a:graphicData>
        </a:graphic>
      </p:graphicFrame>
      <p:graphicFrame>
        <p:nvGraphicFramePr>
          <p:cNvPr id="63" name="表格 62">
            <a:extLst>
              <a:ext uri="{FF2B5EF4-FFF2-40B4-BE49-F238E27FC236}">
                <a16:creationId xmlns:a16="http://schemas.microsoft.com/office/drawing/2014/main" id="{09CB595D-734F-1299-5580-116953CBF8D3}"/>
              </a:ext>
            </a:extLst>
          </p:cNvPr>
          <p:cNvGraphicFramePr>
            <a:graphicFrameLocks noGrp="1"/>
          </p:cNvGraphicFramePr>
          <p:nvPr>
            <p:extLst>
              <p:ext uri="{D42A27DB-BD31-4B8C-83A1-F6EECF244321}">
                <p14:modId xmlns:p14="http://schemas.microsoft.com/office/powerpoint/2010/main" val="1493785145"/>
              </p:ext>
            </p:extLst>
          </p:nvPr>
        </p:nvGraphicFramePr>
        <p:xfrm>
          <a:off x="5400508" y="2501408"/>
          <a:ext cx="1057161" cy="1046082"/>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gridCol w="352387">
                  <a:extLst>
                    <a:ext uri="{9D8B030D-6E8A-4147-A177-3AD203B41FA5}">
                      <a16:colId xmlns:a16="http://schemas.microsoft.com/office/drawing/2014/main" val="1642703352"/>
                    </a:ext>
                  </a:extLst>
                </a:gridCol>
              </a:tblGrid>
              <a:tr h="348694">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773967301"/>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0181398"/>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86586162"/>
                  </a:ext>
                </a:extLst>
              </a:tr>
            </a:tbl>
          </a:graphicData>
        </a:graphic>
      </p:graphicFrame>
      <p:graphicFrame>
        <p:nvGraphicFramePr>
          <p:cNvPr id="64" name="表格 63">
            <a:extLst>
              <a:ext uri="{FF2B5EF4-FFF2-40B4-BE49-F238E27FC236}">
                <a16:creationId xmlns:a16="http://schemas.microsoft.com/office/drawing/2014/main" id="{1D229DBB-F53B-65B8-E294-6B729D67EB2F}"/>
              </a:ext>
            </a:extLst>
          </p:cNvPr>
          <p:cNvGraphicFramePr>
            <a:graphicFrameLocks noGrp="1"/>
          </p:cNvGraphicFramePr>
          <p:nvPr>
            <p:extLst>
              <p:ext uri="{D42A27DB-BD31-4B8C-83A1-F6EECF244321}">
                <p14:modId xmlns:p14="http://schemas.microsoft.com/office/powerpoint/2010/main" val="1687069927"/>
              </p:ext>
            </p:extLst>
          </p:nvPr>
        </p:nvGraphicFramePr>
        <p:xfrm>
          <a:off x="5220261" y="2617976"/>
          <a:ext cx="1057161" cy="1046082"/>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gridCol w="352387">
                  <a:extLst>
                    <a:ext uri="{9D8B030D-6E8A-4147-A177-3AD203B41FA5}">
                      <a16:colId xmlns:a16="http://schemas.microsoft.com/office/drawing/2014/main" val="1642703352"/>
                    </a:ext>
                  </a:extLst>
                </a:gridCol>
              </a:tblGrid>
              <a:tr h="348694">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773967301"/>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0181398"/>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86586162"/>
                  </a:ext>
                </a:extLst>
              </a:tr>
            </a:tbl>
          </a:graphicData>
        </a:graphic>
      </p:graphicFrame>
      <p:graphicFrame>
        <p:nvGraphicFramePr>
          <p:cNvPr id="65" name="表格 64">
            <a:extLst>
              <a:ext uri="{FF2B5EF4-FFF2-40B4-BE49-F238E27FC236}">
                <a16:creationId xmlns:a16="http://schemas.microsoft.com/office/drawing/2014/main" id="{CEC15216-23DF-9541-59F5-79B3370AC608}"/>
              </a:ext>
            </a:extLst>
          </p:cNvPr>
          <p:cNvGraphicFramePr>
            <a:graphicFrameLocks noGrp="1"/>
          </p:cNvGraphicFramePr>
          <p:nvPr>
            <p:extLst>
              <p:ext uri="{D42A27DB-BD31-4B8C-83A1-F6EECF244321}">
                <p14:modId xmlns:p14="http://schemas.microsoft.com/office/powerpoint/2010/main" val="3866778877"/>
              </p:ext>
            </p:extLst>
          </p:nvPr>
        </p:nvGraphicFramePr>
        <p:xfrm>
          <a:off x="4991430" y="2782141"/>
          <a:ext cx="1057161" cy="1046082"/>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gridCol w="352387">
                  <a:extLst>
                    <a:ext uri="{9D8B030D-6E8A-4147-A177-3AD203B41FA5}">
                      <a16:colId xmlns:a16="http://schemas.microsoft.com/office/drawing/2014/main" val="1642703352"/>
                    </a:ext>
                  </a:extLst>
                </a:gridCol>
              </a:tblGrid>
              <a:tr h="348694">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773967301"/>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0181398"/>
                  </a:ext>
                </a:extLst>
              </a:tr>
              <a:tr h="348694">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86586162"/>
                  </a:ext>
                </a:extLst>
              </a:tr>
            </a:tbl>
          </a:graphicData>
        </a:graphic>
      </p:graphicFrame>
      <p:graphicFrame>
        <p:nvGraphicFramePr>
          <p:cNvPr id="66" name="表格 65">
            <a:extLst>
              <a:ext uri="{FF2B5EF4-FFF2-40B4-BE49-F238E27FC236}">
                <a16:creationId xmlns:a16="http://schemas.microsoft.com/office/drawing/2014/main" id="{F732E3FB-C6EE-37B1-40BB-D27F3A6E16EF}"/>
              </a:ext>
            </a:extLst>
          </p:cNvPr>
          <p:cNvGraphicFramePr>
            <a:graphicFrameLocks noGrp="1"/>
          </p:cNvGraphicFramePr>
          <p:nvPr>
            <p:extLst>
              <p:ext uri="{D42A27DB-BD31-4B8C-83A1-F6EECF244321}">
                <p14:modId xmlns:p14="http://schemas.microsoft.com/office/powerpoint/2010/main" val="4201408767"/>
              </p:ext>
            </p:extLst>
          </p:nvPr>
        </p:nvGraphicFramePr>
        <p:xfrm>
          <a:off x="8787804" y="2793531"/>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0181398"/>
                  </a:ext>
                </a:extLst>
              </a:tr>
            </a:tbl>
          </a:graphicData>
        </a:graphic>
      </p:graphicFrame>
      <p:graphicFrame>
        <p:nvGraphicFramePr>
          <p:cNvPr id="67" name="表格 66">
            <a:extLst>
              <a:ext uri="{FF2B5EF4-FFF2-40B4-BE49-F238E27FC236}">
                <a16:creationId xmlns:a16="http://schemas.microsoft.com/office/drawing/2014/main" id="{2A5FA22D-C84C-9A72-16C4-49FDC78EE9C6}"/>
              </a:ext>
            </a:extLst>
          </p:cNvPr>
          <p:cNvGraphicFramePr>
            <a:graphicFrameLocks noGrp="1"/>
          </p:cNvGraphicFramePr>
          <p:nvPr>
            <p:extLst>
              <p:ext uri="{D42A27DB-BD31-4B8C-83A1-F6EECF244321}">
                <p14:modId xmlns:p14="http://schemas.microsoft.com/office/powerpoint/2010/main" val="2251188034"/>
              </p:ext>
            </p:extLst>
          </p:nvPr>
        </p:nvGraphicFramePr>
        <p:xfrm>
          <a:off x="8828122" y="4453645"/>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181398"/>
                  </a:ext>
                </a:extLst>
              </a:tr>
            </a:tbl>
          </a:graphicData>
        </a:graphic>
      </p:graphicFrame>
      <p:sp>
        <p:nvSpPr>
          <p:cNvPr id="68" name="右箭头 67">
            <a:extLst>
              <a:ext uri="{FF2B5EF4-FFF2-40B4-BE49-F238E27FC236}">
                <a16:creationId xmlns:a16="http://schemas.microsoft.com/office/drawing/2014/main" id="{61491B24-7029-10B6-6031-1D88CBDAE5F5}"/>
              </a:ext>
            </a:extLst>
          </p:cNvPr>
          <p:cNvSpPr/>
          <p:nvPr/>
        </p:nvSpPr>
        <p:spPr>
          <a:xfrm>
            <a:off x="9634157" y="3793935"/>
            <a:ext cx="410146" cy="302552"/>
          </a:xfrm>
          <a:prstGeom prst="rightArrow">
            <a:avLst/>
          </a:prstGeom>
          <a:solidFill>
            <a:srgbClr val="F5F5F5"/>
          </a:solidFill>
          <a:ln w="12700">
            <a:solidFill>
              <a:srgbClr val="001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1" dirty="0"/>
          </a:p>
        </p:txBody>
      </p:sp>
      <p:graphicFrame>
        <p:nvGraphicFramePr>
          <p:cNvPr id="69" name="表格 68">
            <a:extLst>
              <a:ext uri="{FF2B5EF4-FFF2-40B4-BE49-F238E27FC236}">
                <a16:creationId xmlns:a16="http://schemas.microsoft.com/office/drawing/2014/main" id="{3EF5D12A-9DB4-38C5-538E-BE3EF79B6962}"/>
              </a:ext>
            </a:extLst>
          </p:cNvPr>
          <p:cNvGraphicFramePr>
            <a:graphicFrameLocks noGrp="1"/>
          </p:cNvGraphicFramePr>
          <p:nvPr>
            <p:extLst>
              <p:ext uri="{D42A27DB-BD31-4B8C-83A1-F6EECF244321}">
                <p14:modId xmlns:p14="http://schemas.microsoft.com/office/powerpoint/2010/main" val="3733302716"/>
              </p:ext>
            </p:extLst>
          </p:nvPr>
        </p:nvGraphicFramePr>
        <p:xfrm>
          <a:off x="10765567" y="3508723"/>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181398"/>
                  </a:ext>
                </a:extLst>
              </a:tr>
            </a:tbl>
          </a:graphicData>
        </a:graphic>
      </p:graphicFrame>
      <p:graphicFrame>
        <p:nvGraphicFramePr>
          <p:cNvPr id="70" name="表格 69">
            <a:extLst>
              <a:ext uri="{FF2B5EF4-FFF2-40B4-BE49-F238E27FC236}">
                <a16:creationId xmlns:a16="http://schemas.microsoft.com/office/drawing/2014/main" id="{E368E58F-6FB8-18DC-CDF8-B55D1C4554DA}"/>
              </a:ext>
            </a:extLst>
          </p:cNvPr>
          <p:cNvGraphicFramePr>
            <a:graphicFrameLocks noGrp="1"/>
          </p:cNvGraphicFramePr>
          <p:nvPr>
            <p:extLst>
              <p:ext uri="{D42A27DB-BD31-4B8C-83A1-F6EECF244321}">
                <p14:modId xmlns:p14="http://schemas.microsoft.com/office/powerpoint/2010/main" val="1908645156"/>
              </p:ext>
            </p:extLst>
          </p:nvPr>
        </p:nvGraphicFramePr>
        <p:xfrm>
          <a:off x="10576348" y="3617325"/>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0181398"/>
                  </a:ext>
                </a:extLst>
              </a:tr>
            </a:tbl>
          </a:graphicData>
        </a:graphic>
      </p:graphicFrame>
      <p:sp>
        <p:nvSpPr>
          <p:cNvPr id="71" name="文本框 41">
            <a:extLst>
              <a:ext uri="{FF2B5EF4-FFF2-40B4-BE49-F238E27FC236}">
                <a16:creationId xmlns:a16="http://schemas.microsoft.com/office/drawing/2014/main" id="{66488FF6-E307-2C93-3033-2D1792AABFF2}"/>
              </a:ext>
            </a:extLst>
          </p:cNvPr>
          <p:cNvSpPr txBox="1"/>
          <p:nvPr/>
        </p:nvSpPr>
        <p:spPr>
          <a:xfrm>
            <a:off x="5067748" y="5829962"/>
            <a:ext cx="5710731" cy="338554"/>
          </a:xfrm>
          <a:prstGeom prst="rect">
            <a:avLst/>
          </a:prstGeom>
          <a:noFill/>
        </p:spPr>
        <p:txBody>
          <a:bodyPr wrap="none" rtlCol="0">
            <a:spAutoFit/>
          </a:bodyPr>
          <a:lstStyle/>
          <a:p>
            <a:r>
              <a:rPr kumimoji="1" lang="en-US" altLang="zh-Hans" sz="1600" dirty="0">
                <a:solidFill>
                  <a:schemeClr val="tx1">
                    <a:lumMod val="50000"/>
                    <a:lumOff val="50000"/>
                  </a:schemeClr>
                </a:solidFill>
                <a:latin typeface="FZLanTingKanHei-R-GBK" pitchFamily="2" charset="-122"/>
                <a:ea typeface="FZLanTingKanHei-R-GBK" pitchFamily="2" charset="-122"/>
              </a:rPr>
              <a:t>Separate convolution operation for each output channel</a:t>
            </a:r>
            <a:endParaRPr kumimoji="1" lang="zh-CN" altLang="en-US" sz="1600" dirty="0">
              <a:solidFill>
                <a:schemeClr val="tx1">
                  <a:lumMod val="50000"/>
                  <a:lumOff val="50000"/>
                </a:schemeClr>
              </a:solidFill>
            </a:endParaRPr>
          </a:p>
        </p:txBody>
      </p:sp>
      <p:sp>
        <p:nvSpPr>
          <p:cNvPr id="72" name="文本框 42">
            <a:extLst>
              <a:ext uri="{FF2B5EF4-FFF2-40B4-BE49-F238E27FC236}">
                <a16:creationId xmlns:a16="http://schemas.microsoft.com/office/drawing/2014/main" id="{5CC5449D-4573-6763-0931-28A146A0EC56}"/>
              </a:ext>
            </a:extLst>
          </p:cNvPr>
          <p:cNvSpPr txBox="1"/>
          <p:nvPr/>
        </p:nvSpPr>
        <p:spPr>
          <a:xfrm>
            <a:off x="9828264" y="4487563"/>
            <a:ext cx="2394266" cy="1169551"/>
          </a:xfrm>
          <a:prstGeom prst="rect">
            <a:avLst/>
          </a:prstGeom>
          <a:noFill/>
        </p:spPr>
        <p:txBody>
          <a:bodyPr wrap="square" rtlCol="0">
            <a:spAutoFit/>
          </a:bodyPr>
          <a:lstStyle/>
          <a:p>
            <a:pPr algn="ctr"/>
            <a:r>
              <a:rPr kumimoji="1" lang="en-US" altLang="zh-Hans" sz="1400" dirty="0">
                <a:solidFill>
                  <a:schemeClr val="tx1">
                    <a:lumMod val="50000"/>
                    <a:lumOff val="50000"/>
                  </a:schemeClr>
                </a:solidFill>
                <a:latin typeface="FZLanTingKanHei-R-GBK" pitchFamily="2" charset="-122"/>
                <a:ea typeface="FZLanTingKanHei-R-GBK" pitchFamily="2" charset="-122"/>
              </a:rPr>
              <a:t>Stack results from different output channels together</a:t>
            </a:r>
          </a:p>
          <a:p>
            <a:pPr algn="ctr"/>
            <a:r>
              <a:rPr kumimoji="1" lang="en-US" altLang="zh-Hans" sz="1400" dirty="0">
                <a:solidFill>
                  <a:schemeClr val="tx1">
                    <a:lumMod val="50000"/>
                    <a:lumOff val="50000"/>
                  </a:schemeClr>
                </a:solidFill>
                <a:latin typeface="FZLanTingKanHei-R-GBK" pitchFamily="2" charset="-122"/>
                <a:ea typeface="FZLanTingKanHei-R-GBK" pitchFamily="2" charset="-122"/>
              </a:rPr>
              <a:t>Output dimensions [2,2,2]</a:t>
            </a:r>
          </a:p>
          <a:p>
            <a:pPr algn="ctr"/>
            <a:r>
              <a:rPr kumimoji="1" lang="en-US" altLang="zh-CN" sz="1400" b="1" dirty="0">
                <a:latin typeface="FZLanTingKanHei-R-GBK" pitchFamily="2" charset="-122"/>
                <a:ea typeface="FZLanTingKanHei-R-GBK" pitchFamily="2" charset="-122"/>
              </a:rPr>
              <a:t>[C</a:t>
            </a:r>
            <a:r>
              <a:rPr kumimoji="1" lang="en-US" altLang="zh-CN" sz="1400" b="1" baseline="-25000" dirty="0">
                <a:latin typeface="FZLanTingKanHei-R-GBK" pitchFamily="2" charset="-122"/>
                <a:ea typeface="FZLanTingKanHei-R-GBK" pitchFamily="2" charset="-122"/>
              </a:rPr>
              <a:t>out</a:t>
            </a:r>
            <a:r>
              <a:rPr kumimoji="1" lang="en-US" altLang="zh-CN" sz="1400" b="1" dirty="0">
                <a:latin typeface="FZLanTingKanHei-R-GBK" pitchFamily="2" charset="-122"/>
                <a:ea typeface="FZLanTingKanHei-R-GBK" pitchFamily="2" charset="-122"/>
              </a:rPr>
              <a:t>, H</a:t>
            </a:r>
            <a:r>
              <a:rPr kumimoji="1" lang="en-US" altLang="zh-CN" sz="1400" b="1" baseline="-25000" dirty="0">
                <a:latin typeface="FZLanTingKanHei-R-GBK" pitchFamily="2" charset="-122"/>
                <a:ea typeface="FZLanTingKanHei-R-GBK" pitchFamily="2" charset="-122"/>
              </a:rPr>
              <a:t>out</a:t>
            </a:r>
            <a:r>
              <a:rPr kumimoji="1" lang="en-US" altLang="zh-CN" sz="1400" b="1" dirty="0">
                <a:latin typeface="FZLanTingKanHei-R-GBK" pitchFamily="2" charset="-122"/>
                <a:ea typeface="FZLanTingKanHei-R-GBK" pitchFamily="2" charset="-122"/>
              </a:rPr>
              <a:t>, W</a:t>
            </a:r>
            <a:r>
              <a:rPr kumimoji="1" lang="en-US" altLang="zh-CN" sz="1400" b="1" baseline="-25000" dirty="0">
                <a:latin typeface="FZLanTingKanHei-R-GBK" pitchFamily="2" charset="-122"/>
                <a:ea typeface="FZLanTingKanHei-R-GBK" pitchFamily="2" charset="-122"/>
              </a:rPr>
              <a:t>out</a:t>
            </a:r>
            <a:r>
              <a:rPr kumimoji="1" lang="en-US" altLang="zh-CN" sz="1400" b="1" dirty="0">
                <a:latin typeface="FZLanTingKanHei-R-GBK" pitchFamily="2" charset="-122"/>
                <a:ea typeface="FZLanTingKanHei-R-GBK" pitchFamily="2" charset="-122"/>
              </a:rPr>
              <a:t>]</a:t>
            </a:r>
            <a:endParaRPr kumimoji="1" lang="zh-CN" altLang="en-US" sz="1400" b="1" dirty="0">
              <a:latin typeface="FZLanTingKanHei-R-GBK" pitchFamily="2" charset="-122"/>
              <a:ea typeface="FZLanTingKanHei-R-GBK" pitchFamily="2" charset="-122"/>
            </a:endParaRPr>
          </a:p>
        </p:txBody>
      </p:sp>
      <p:graphicFrame>
        <p:nvGraphicFramePr>
          <p:cNvPr id="73" name="表格 72">
            <a:extLst>
              <a:ext uri="{FF2B5EF4-FFF2-40B4-BE49-F238E27FC236}">
                <a16:creationId xmlns:a16="http://schemas.microsoft.com/office/drawing/2014/main" id="{B408666A-D124-AF11-CAC7-22F32BC5D90E}"/>
              </a:ext>
            </a:extLst>
          </p:cNvPr>
          <p:cNvGraphicFramePr>
            <a:graphicFrameLocks noGrp="1"/>
          </p:cNvGraphicFramePr>
          <p:nvPr>
            <p:extLst>
              <p:ext uri="{D42A27DB-BD31-4B8C-83A1-F6EECF244321}">
                <p14:modId xmlns:p14="http://schemas.microsoft.com/office/powerpoint/2010/main" val="1932137650"/>
              </p:ext>
            </p:extLst>
          </p:nvPr>
        </p:nvGraphicFramePr>
        <p:xfrm>
          <a:off x="7355704" y="4372371"/>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0181398"/>
                  </a:ext>
                </a:extLst>
              </a:tr>
            </a:tbl>
          </a:graphicData>
        </a:graphic>
      </p:graphicFrame>
      <p:graphicFrame>
        <p:nvGraphicFramePr>
          <p:cNvPr id="74" name="表格 73">
            <a:extLst>
              <a:ext uri="{FF2B5EF4-FFF2-40B4-BE49-F238E27FC236}">
                <a16:creationId xmlns:a16="http://schemas.microsoft.com/office/drawing/2014/main" id="{C0C21E4D-F583-B270-36E5-BD99A37540B1}"/>
              </a:ext>
            </a:extLst>
          </p:cNvPr>
          <p:cNvGraphicFramePr>
            <a:graphicFrameLocks noGrp="1"/>
          </p:cNvGraphicFramePr>
          <p:nvPr>
            <p:extLst>
              <p:ext uri="{D42A27DB-BD31-4B8C-83A1-F6EECF244321}">
                <p14:modId xmlns:p14="http://schemas.microsoft.com/office/powerpoint/2010/main" val="1977256764"/>
              </p:ext>
            </p:extLst>
          </p:nvPr>
        </p:nvGraphicFramePr>
        <p:xfrm>
          <a:off x="7217681" y="4493141"/>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181398"/>
                  </a:ext>
                </a:extLst>
              </a:tr>
            </a:tbl>
          </a:graphicData>
        </a:graphic>
      </p:graphicFrame>
      <p:graphicFrame>
        <p:nvGraphicFramePr>
          <p:cNvPr id="75" name="表格 74">
            <a:extLst>
              <a:ext uri="{FF2B5EF4-FFF2-40B4-BE49-F238E27FC236}">
                <a16:creationId xmlns:a16="http://schemas.microsoft.com/office/drawing/2014/main" id="{24F55C0A-691B-6780-4048-5B65E3CA1099}"/>
              </a:ext>
            </a:extLst>
          </p:cNvPr>
          <p:cNvGraphicFramePr>
            <a:graphicFrameLocks noGrp="1"/>
          </p:cNvGraphicFramePr>
          <p:nvPr>
            <p:extLst>
              <p:ext uri="{D42A27DB-BD31-4B8C-83A1-F6EECF244321}">
                <p14:modId xmlns:p14="http://schemas.microsoft.com/office/powerpoint/2010/main" val="3334317851"/>
              </p:ext>
            </p:extLst>
          </p:nvPr>
        </p:nvGraphicFramePr>
        <p:xfrm>
          <a:off x="7079658" y="4605284"/>
          <a:ext cx="704774" cy="697390"/>
        </p:xfrm>
        <a:graphic>
          <a:graphicData uri="http://schemas.openxmlformats.org/drawingml/2006/table">
            <a:tbl>
              <a:tblPr firstRow="1" bandRow="1">
                <a:tableStyleId>{5C22544A-7EE6-4342-B048-85BDC9FD1C3A}</a:tableStyleId>
              </a:tblPr>
              <a:tblGrid>
                <a:gridCol w="352387">
                  <a:extLst>
                    <a:ext uri="{9D8B030D-6E8A-4147-A177-3AD203B41FA5}">
                      <a16:colId xmlns:a16="http://schemas.microsoft.com/office/drawing/2014/main" val="1192074376"/>
                    </a:ext>
                  </a:extLst>
                </a:gridCol>
                <a:gridCol w="352387">
                  <a:extLst>
                    <a:ext uri="{9D8B030D-6E8A-4147-A177-3AD203B41FA5}">
                      <a16:colId xmlns:a16="http://schemas.microsoft.com/office/drawing/2014/main" val="3346483920"/>
                    </a:ext>
                  </a:extLst>
                </a:gridCol>
              </a:tblGrid>
              <a:tr h="348695">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extLst>
                  <a:ext uri="{0D108BD9-81ED-4DB2-BD59-A6C34878D82A}">
                    <a16:rowId xmlns:a16="http://schemas.microsoft.com/office/drawing/2014/main" val="773967301"/>
                  </a:ext>
                </a:extLst>
              </a:tr>
              <a:tr h="348695">
                <a:tc>
                  <a:txBody>
                    <a:bodyPr/>
                    <a:lstStyle/>
                    <a:p>
                      <a:endParaRPr lang="zh-CN" altLang="en-US" sz="160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tc>
                  <a:txBody>
                    <a:bodyPr/>
                    <a:lstStyle/>
                    <a:p>
                      <a:endParaRPr lang="zh-CN" altLang="en-US" sz="1600" dirty="0"/>
                    </a:p>
                  </a:txBody>
                  <a:tcPr marL="83730" marR="83730" marT="41865" marB="418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extLst>
                  <a:ext uri="{0D108BD9-81ED-4DB2-BD59-A6C34878D82A}">
                    <a16:rowId xmlns:a16="http://schemas.microsoft.com/office/drawing/2014/main" val="30181398"/>
                  </a:ext>
                </a:extLst>
              </a:tr>
            </a:tbl>
          </a:graphicData>
        </a:graphic>
      </p:graphicFrame>
      <p:sp>
        <p:nvSpPr>
          <p:cNvPr id="6" name="矩形 5">
            <a:extLst>
              <a:ext uri="{FF2B5EF4-FFF2-40B4-BE49-F238E27FC236}">
                <a16:creationId xmlns:a16="http://schemas.microsoft.com/office/drawing/2014/main" id="{C1010173-E302-01FF-5F6E-2B3E3F460696}"/>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F7B5D856-8896-0D56-9EFC-B339D5B6BCD6}"/>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97947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15" name="组合 14">
            <a:extLst>
              <a:ext uri="{FF2B5EF4-FFF2-40B4-BE49-F238E27FC236}">
                <a16:creationId xmlns:a16="http://schemas.microsoft.com/office/drawing/2014/main" id="{AB4D04B7-93EE-02CD-70FF-DC9CC007F282}"/>
              </a:ext>
            </a:extLst>
          </p:cNvPr>
          <p:cNvGrpSpPr/>
          <p:nvPr/>
        </p:nvGrpSpPr>
        <p:grpSpPr>
          <a:xfrm>
            <a:off x="693056" y="1495832"/>
            <a:ext cx="4995728" cy="400110"/>
            <a:chOff x="562610" y="1297624"/>
            <a:chExt cx="4995728" cy="400110"/>
          </a:xfrm>
        </p:grpSpPr>
        <p:sp>
          <p:nvSpPr>
            <p:cNvPr id="16" name="文本框 15">
              <a:extLst>
                <a:ext uri="{FF2B5EF4-FFF2-40B4-BE49-F238E27FC236}">
                  <a16:creationId xmlns:a16="http://schemas.microsoft.com/office/drawing/2014/main" id="{0178CE22-1072-CC93-D2A3-8E6BD0827788}"/>
                </a:ext>
              </a:extLst>
            </p:cNvPr>
            <p:cNvSpPr txBox="1"/>
            <p:nvPr/>
          </p:nvSpPr>
          <p:spPr>
            <a:xfrm>
              <a:off x="843280" y="1297624"/>
              <a:ext cx="4715058" cy="400110"/>
            </a:xfrm>
            <a:prstGeom prst="rect">
              <a:avLst/>
            </a:prstGeom>
            <a:noFill/>
          </p:spPr>
          <p:txBody>
            <a:bodyPr wrap="square" rtlCol="0">
              <a:spAutoFit/>
            </a:bodyPr>
            <a:lstStyle/>
            <a:p>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Batch processing of multiple images</a:t>
              </a:r>
              <a:endParaRPr altLang="zh-CN" sz="2000" kern="100" dirty="0">
                <a:solidFill>
                  <a:srgbClr val="1856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7" name="图片 16" descr="00">
              <a:extLst>
                <a:ext uri="{FF2B5EF4-FFF2-40B4-BE49-F238E27FC236}">
                  <a16:creationId xmlns:a16="http://schemas.microsoft.com/office/drawing/2014/main" id="{25202ACF-44F8-92FE-3EC3-2CCFB0C49A94}"/>
                </a:ext>
              </a:extLst>
            </p:cNvPr>
            <p:cNvPicPr>
              <a:picLocks noChangeAspect="1"/>
            </p:cNvPicPr>
            <p:nvPr/>
          </p:nvPicPr>
          <p:blipFill>
            <a:blip r:embed="rId3"/>
            <a:stretch>
              <a:fillRect/>
            </a:stretch>
          </p:blipFill>
          <p:spPr>
            <a:xfrm>
              <a:off x="562610" y="1457960"/>
              <a:ext cx="205105" cy="138430"/>
            </a:xfrm>
            <a:prstGeom prst="rect">
              <a:avLst/>
            </a:prstGeom>
          </p:spPr>
        </p:pic>
      </p:grpSp>
      <p:graphicFrame>
        <p:nvGraphicFramePr>
          <p:cNvPr id="3" name="表格 2">
            <a:extLst>
              <a:ext uri="{FF2B5EF4-FFF2-40B4-BE49-F238E27FC236}">
                <a16:creationId xmlns:a16="http://schemas.microsoft.com/office/drawing/2014/main" id="{E16F6248-E88B-7DD2-932D-34A17AE07293}"/>
              </a:ext>
            </a:extLst>
          </p:cNvPr>
          <p:cNvGraphicFramePr>
            <a:graphicFrameLocks noGrp="1"/>
          </p:cNvGraphicFramePr>
          <p:nvPr>
            <p:extLst>
              <p:ext uri="{D42A27DB-BD31-4B8C-83A1-F6EECF244321}">
                <p14:modId xmlns:p14="http://schemas.microsoft.com/office/powerpoint/2010/main" val="3439728399"/>
              </p:ext>
            </p:extLst>
          </p:nvPr>
        </p:nvGraphicFramePr>
        <p:xfrm>
          <a:off x="1228343" y="2359190"/>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graphicFrame>
        <p:nvGraphicFramePr>
          <p:cNvPr id="5" name="表格 4">
            <a:extLst>
              <a:ext uri="{FF2B5EF4-FFF2-40B4-BE49-F238E27FC236}">
                <a16:creationId xmlns:a16="http://schemas.microsoft.com/office/drawing/2014/main" id="{3D83897E-7033-89B2-041D-36ED77640E74}"/>
              </a:ext>
            </a:extLst>
          </p:cNvPr>
          <p:cNvGraphicFramePr>
            <a:graphicFrameLocks noGrp="1"/>
          </p:cNvGraphicFramePr>
          <p:nvPr>
            <p:extLst>
              <p:ext uri="{D42A27DB-BD31-4B8C-83A1-F6EECF244321}">
                <p14:modId xmlns:p14="http://schemas.microsoft.com/office/powerpoint/2010/main" val="2357746914"/>
              </p:ext>
            </p:extLst>
          </p:nvPr>
        </p:nvGraphicFramePr>
        <p:xfrm>
          <a:off x="3327849" y="2654158"/>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30181398"/>
                  </a:ext>
                </a:extLst>
              </a:tr>
            </a:tbl>
          </a:graphicData>
        </a:graphic>
      </p:graphicFrame>
      <p:graphicFrame>
        <p:nvGraphicFramePr>
          <p:cNvPr id="6" name="表格 5">
            <a:extLst>
              <a:ext uri="{FF2B5EF4-FFF2-40B4-BE49-F238E27FC236}">
                <a16:creationId xmlns:a16="http://schemas.microsoft.com/office/drawing/2014/main" id="{F279ED9D-ED4D-F25F-FC48-DC7020004E2A}"/>
              </a:ext>
            </a:extLst>
          </p:cNvPr>
          <p:cNvGraphicFramePr>
            <a:graphicFrameLocks noGrp="1"/>
          </p:cNvGraphicFramePr>
          <p:nvPr>
            <p:extLst>
              <p:ext uri="{D42A27DB-BD31-4B8C-83A1-F6EECF244321}">
                <p14:modId xmlns:p14="http://schemas.microsoft.com/office/powerpoint/2010/main" val="3540037195"/>
              </p:ext>
            </p:extLst>
          </p:nvPr>
        </p:nvGraphicFramePr>
        <p:xfrm>
          <a:off x="3189826" y="2774928"/>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181398"/>
                  </a:ext>
                </a:extLst>
              </a:tr>
            </a:tbl>
          </a:graphicData>
        </a:graphic>
      </p:graphicFrame>
      <p:graphicFrame>
        <p:nvGraphicFramePr>
          <p:cNvPr id="7" name="表格 6">
            <a:extLst>
              <a:ext uri="{FF2B5EF4-FFF2-40B4-BE49-F238E27FC236}">
                <a16:creationId xmlns:a16="http://schemas.microsoft.com/office/drawing/2014/main" id="{C7473A83-EB89-5A3E-118F-6400B4AE7A07}"/>
              </a:ext>
            </a:extLst>
          </p:cNvPr>
          <p:cNvGraphicFramePr>
            <a:graphicFrameLocks noGrp="1"/>
          </p:cNvGraphicFramePr>
          <p:nvPr>
            <p:extLst>
              <p:ext uri="{D42A27DB-BD31-4B8C-83A1-F6EECF244321}">
                <p14:modId xmlns:p14="http://schemas.microsoft.com/office/powerpoint/2010/main" val="1466818900"/>
              </p:ext>
            </p:extLst>
          </p:nvPr>
        </p:nvGraphicFramePr>
        <p:xfrm>
          <a:off x="3051803" y="2887071"/>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30181398"/>
                  </a:ext>
                </a:extLst>
              </a:tr>
            </a:tbl>
          </a:graphicData>
        </a:graphic>
      </p:graphicFrame>
      <p:graphicFrame>
        <p:nvGraphicFramePr>
          <p:cNvPr id="2" name="表格 1">
            <a:extLst>
              <a:ext uri="{FF2B5EF4-FFF2-40B4-BE49-F238E27FC236}">
                <a16:creationId xmlns:a16="http://schemas.microsoft.com/office/drawing/2014/main" id="{6AE99629-A35F-2B9E-D29F-83E937ECED3A}"/>
              </a:ext>
            </a:extLst>
          </p:cNvPr>
          <p:cNvGraphicFramePr>
            <a:graphicFrameLocks noGrp="1"/>
          </p:cNvGraphicFramePr>
          <p:nvPr>
            <p:extLst>
              <p:ext uri="{D42A27DB-BD31-4B8C-83A1-F6EECF244321}">
                <p14:modId xmlns:p14="http://schemas.microsoft.com/office/powerpoint/2010/main" val="1909688750"/>
              </p:ext>
            </p:extLst>
          </p:nvPr>
        </p:nvGraphicFramePr>
        <p:xfrm>
          <a:off x="3258837" y="4144770"/>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0181398"/>
                  </a:ext>
                </a:extLst>
              </a:tr>
            </a:tbl>
          </a:graphicData>
        </a:graphic>
      </p:graphicFrame>
      <p:graphicFrame>
        <p:nvGraphicFramePr>
          <p:cNvPr id="10" name="表格 9">
            <a:extLst>
              <a:ext uri="{FF2B5EF4-FFF2-40B4-BE49-F238E27FC236}">
                <a16:creationId xmlns:a16="http://schemas.microsoft.com/office/drawing/2014/main" id="{120084CA-53B2-3BD0-9804-7819EED3FF6C}"/>
              </a:ext>
            </a:extLst>
          </p:cNvPr>
          <p:cNvGraphicFramePr>
            <a:graphicFrameLocks noGrp="1"/>
          </p:cNvGraphicFramePr>
          <p:nvPr>
            <p:extLst>
              <p:ext uri="{D42A27DB-BD31-4B8C-83A1-F6EECF244321}">
                <p14:modId xmlns:p14="http://schemas.microsoft.com/office/powerpoint/2010/main" val="1246146785"/>
              </p:ext>
            </p:extLst>
          </p:nvPr>
        </p:nvGraphicFramePr>
        <p:xfrm>
          <a:off x="3120814" y="4265540"/>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181398"/>
                  </a:ext>
                </a:extLst>
              </a:tr>
            </a:tbl>
          </a:graphicData>
        </a:graphic>
      </p:graphicFrame>
      <p:graphicFrame>
        <p:nvGraphicFramePr>
          <p:cNvPr id="12" name="表格 11">
            <a:extLst>
              <a:ext uri="{FF2B5EF4-FFF2-40B4-BE49-F238E27FC236}">
                <a16:creationId xmlns:a16="http://schemas.microsoft.com/office/drawing/2014/main" id="{EA21B530-CA7E-A02B-B914-EA687EE6E001}"/>
              </a:ext>
            </a:extLst>
          </p:cNvPr>
          <p:cNvGraphicFramePr>
            <a:graphicFrameLocks noGrp="1"/>
          </p:cNvGraphicFramePr>
          <p:nvPr>
            <p:extLst>
              <p:ext uri="{D42A27DB-BD31-4B8C-83A1-F6EECF244321}">
                <p14:modId xmlns:p14="http://schemas.microsoft.com/office/powerpoint/2010/main" val="2947918146"/>
              </p:ext>
            </p:extLst>
          </p:nvPr>
        </p:nvGraphicFramePr>
        <p:xfrm>
          <a:off x="2982791" y="4377683"/>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extLst>
                  <a:ext uri="{0D108BD9-81ED-4DB2-BD59-A6C34878D82A}">
                    <a16:rowId xmlns:a16="http://schemas.microsoft.com/office/drawing/2014/main" val="773967301"/>
                  </a:ext>
                </a:extLst>
              </a:tr>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extLst>
                  <a:ext uri="{0D108BD9-81ED-4DB2-BD59-A6C34878D82A}">
                    <a16:rowId xmlns:a16="http://schemas.microsoft.com/office/drawing/2014/main" val="30181398"/>
                  </a:ext>
                </a:extLst>
              </a:tr>
            </a:tbl>
          </a:graphicData>
        </a:graphic>
      </p:graphicFrame>
      <p:pic>
        <p:nvPicPr>
          <p:cNvPr id="13" name="图片 12">
            <a:extLst>
              <a:ext uri="{FF2B5EF4-FFF2-40B4-BE49-F238E27FC236}">
                <a16:creationId xmlns:a16="http://schemas.microsoft.com/office/drawing/2014/main" id="{9B193D5F-C344-F75C-688D-3E02753C1429}"/>
              </a:ext>
            </a:extLst>
          </p:cNvPr>
          <p:cNvPicPr>
            <a:picLocks noChangeAspect="1"/>
          </p:cNvPicPr>
          <p:nvPr/>
        </p:nvPicPr>
        <p:blipFill>
          <a:blip r:embed="rId4"/>
          <a:stretch>
            <a:fillRect/>
          </a:stretch>
        </p:blipFill>
        <p:spPr>
          <a:xfrm>
            <a:off x="2406905" y="3665179"/>
            <a:ext cx="198121" cy="275645"/>
          </a:xfrm>
          <a:prstGeom prst="rect">
            <a:avLst/>
          </a:prstGeom>
        </p:spPr>
      </p:pic>
      <p:graphicFrame>
        <p:nvGraphicFramePr>
          <p:cNvPr id="18" name="表格 17">
            <a:extLst>
              <a:ext uri="{FF2B5EF4-FFF2-40B4-BE49-F238E27FC236}">
                <a16:creationId xmlns:a16="http://schemas.microsoft.com/office/drawing/2014/main" id="{C97CAB66-A3BE-C162-7176-F383CCCA13DD}"/>
              </a:ext>
            </a:extLst>
          </p:cNvPr>
          <p:cNvGraphicFramePr>
            <a:graphicFrameLocks noGrp="1"/>
          </p:cNvGraphicFramePr>
          <p:nvPr>
            <p:extLst>
              <p:ext uri="{D42A27DB-BD31-4B8C-83A1-F6EECF244321}">
                <p14:modId xmlns:p14="http://schemas.microsoft.com/office/powerpoint/2010/main" val="1367565753"/>
              </p:ext>
            </p:extLst>
          </p:nvPr>
        </p:nvGraphicFramePr>
        <p:xfrm>
          <a:off x="1048096" y="2475758"/>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graphicFrame>
        <p:nvGraphicFramePr>
          <p:cNvPr id="20" name="表格 19">
            <a:extLst>
              <a:ext uri="{FF2B5EF4-FFF2-40B4-BE49-F238E27FC236}">
                <a16:creationId xmlns:a16="http://schemas.microsoft.com/office/drawing/2014/main" id="{9EE089B2-0653-1399-C3EC-E17A65A75039}"/>
              </a:ext>
            </a:extLst>
          </p:cNvPr>
          <p:cNvGraphicFramePr>
            <a:graphicFrameLocks noGrp="1"/>
          </p:cNvGraphicFramePr>
          <p:nvPr>
            <p:extLst>
              <p:ext uri="{D42A27DB-BD31-4B8C-83A1-F6EECF244321}">
                <p14:modId xmlns:p14="http://schemas.microsoft.com/office/powerpoint/2010/main" val="745720288"/>
              </p:ext>
            </p:extLst>
          </p:nvPr>
        </p:nvGraphicFramePr>
        <p:xfrm>
          <a:off x="819265" y="2639923"/>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graphicFrame>
        <p:nvGraphicFramePr>
          <p:cNvPr id="21" name="表格 20">
            <a:extLst>
              <a:ext uri="{FF2B5EF4-FFF2-40B4-BE49-F238E27FC236}">
                <a16:creationId xmlns:a16="http://schemas.microsoft.com/office/drawing/2014/main" id="{129295AD-135D-F2AF-52A8-93A49AB7B388}"/>
              </a:ext>
            </a:extLst>
          </p:cNvPr>
          <p:cNvGraphicFramePr>
            <a:graphicFrameLocks noGrp="1"/>
          </p:cNvGraphicFramePr>
          <p:nvPr>
            <p:extLst>
              <p:ext uri="{D42A27DB-BD31-4B8C-83A1-F6EECF244321}">
                <p14:modId xmlns:p14="http://schemas.microsoft.com/office/powerpoint/2010/main" val="133182467"/>
              </p:ext>
            </p:extLst>
          </p:nvPr>
        </p:nvGraphicFramePr>
        <p:xfrm>
          <a:off x="10603338" y="4013604"/>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181398"/>
                  </a:ext>
                </a:extLst>
              </a:tr>
            </a:tbl>
          </a:graphicData>
        </a:graphic>
      </p:graphicFrame>
      <p:graphicFrame>
        <p:nvGraphicFramePr>
          <p:cNvPr id="22" name="表格 21">
            <a:extLst>
              <a:ext uri="{FF2B5EF4-FFF2-40B4-BE49-F238E27FC236}">
                <a16:creationId xmlns:a16="http://schemas.microsoft.com/office/drawing/2014/main" id="{A96CCD51-C472-01AD-6407-67F74E74835A}"/>
              </a:ext>
            </a:extLst>
          </p:cNvPr>
          <p:cNvGraphicFramePr>
            <a:graphicFrameLocks noGrp="1"/>
          </p:cNvGraphicFramePr>
          <p:nvPr>
            <p:extLst>
              <p:ext uri="{D42A27DB-BD31-4B8C-83A1-F6EECF244321}">
                <p14:modId xmlns:p14="http://schemas.microsoft.com/office/powerpoint/2010/main" val="2608290221"/>
              </p:ext>
            </p:extLst>
          </p:nvPr>
        </p:nvGraphicFramePr>
        <p:xfrm>
          <a:off x="10414119" y="4122206"/>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0181398"/>
                  </a:ext>
                </a:extLst>
              </a:tr>
            </a:tbl>
          </a:graphicData>
        </a:graphic>
      </p:graphicFrame>
      <p:graphicFrame>
        <p:nvGraphicFramePr>
          <p:cNvPr id="23" name="表格 22">
            <a:extLst>
              <a:ext uri="{FF2B5EF4-FFF2-40B4-BE49-F238E27FC236}">
                <a16:creationId xmlns:a16="http://schemas.microsoft.com/office/drawing/2014/main" id="{1F8B401D-849D-A66C-F9AC-8D63BD3DB0B0}"/>
              </a:ext>
            </a:extLst>
          </p:cNvPr>
          <p:cNvGraphicFramePr>
            <a:graphicFrameLocks noGrp="1"/>
          </p:cNvGraphicFramePr>
          <p:nvPr>
            <p:extLst>
              <p:ext uri="{D42A27DB-BD31-4B8C-83A1-F6EECF244321}">
                <p14:modId xmlns:p14="http://schemas.microsoft.com/office/powerpoint/2010/main" val="1962624010"/>
              </p:ext>
            </p:extLst>
          </p:nvPr>
        </p:nvGraphicFramePr>
        <p:xfrm>
          <a:off x="1170513" y="4206381"/>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graphicFrame>
        <p:nvGraphicFramePr>
          <p:cNvPr id="24" name="表格 23">
            <a:extLst>
              <a:ext uri="{FF2B5EF4-FFF2-40B4-BE49-F238E27FC236}">
                <a16:creationId xmlns:a16="http://schemas.microsoft.com/office/drawing/2014/main" id="{AA973B4F-CFA3-951A-4BE8-9DA20C49E326}"/>
              </a:ext>
            </a:extLst>
          </p:cNvPr>
          <p:cNvGraphicFramePr>
            <a:graphicFrameLocks noGrp="1"/>
          </p:cNvGraphicFramePr>
          <p:nvPr>
            <p:extLst>
              <p:ext uri="{D42A27DB-BD31-4B8C-83A1-F6EECF244321}">
                <p14:modId xmlns:p14="http://schemas.microsoft.com/office/powerpoint/2010/main" val="2650039244"/>
              </p:ext>
            </p:extLst>
          </p:nvPr>
        </p:nvGraphicFramePr>
        <p:xfrm>
          <a:off x="990266" y="4322949"/>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graphicFrame>
        <p:nvGraphicFramePr>
          <p:cNvPr id="25" name="表格 24">
            <a:extLst>
              <a:ext uri="{FF2B5EF4-FFF2-40B4-BE49-F238E27FC236}">
                <a16:creationId xmlns:a16="http://schemas.microsoft.com/office/drawing/2014/main" id="{B8F143C9-C766-1892-F675-66DC7E328D32}"/>
              </a:ext>
            </a:extLst>
          </p:cNvPr>
          <p:cNvGraphicFramePr>
            <a:graphicFrameLocks noGrp="1"/>
          </p:cNvGraphicFramePr>
          <p:nvPr>
            <p:extLst>
              <p:ext uri="{D42A27DB-BD31-4B8C-83A1-F6EECF244321}">
                <p14:modId xmlns:p14="http://schemas.microsoft.com/office/powerpoint/2010/main" val="3003801267"/>
              </p:ext>
            </p:extLst>
          </p:nvPr>
        </p:nvGraphicFramePr>
        <p:xfrm>
          <a:off x="761435" y="4487114"/>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graphicFrame>
        <p:nvGraphicFramePr>
          <p:cNvPr id="26" name="表格 25">
            <a:extLst>
              <a:ext uri="{FF2B5EF4-FFF2-40B4-BE49-F238E27FC236}">
                <a16:creationId xmlns:a16="http://schemas.microsoft.com/office/drawing/2014/main" id="{8C0FCA49-33EF-80F0-8B58-048A7FA32C4E}"/>
              </a:ext>
            </a:extLst>
          </p:cNvPr>
          <p:cNvGraphicFramePr>
            <a:graphicFrameLocks noGrp="1"/>
          </p:cNvGraphicFramePr>
          <p:nvPr>
            <p:extLst>
              <p:ext uri="{D42A27DB-BD31-4B8C-83A1-F6EECF244321}">
                <p14:modId xmlns:p14="http://schemas.microsoft.com/office/powerpoint/2010/main" val="2649551286"/>
              </p:ext>
            </p:extLst>
          </p:nvPr>
        </p:nvGraphicFramePr>
        <p:xfrm>
          <a:off x="5071811" y="2114244"/>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graphicFrame>
        <p:nvGraphicFramePr>
          <p:cNvPr id="27" name="表格 26">
            <a:extLst>
              <a:ext uri="{FF2B5EF4-FFF2-40B4-BE49-F238E27FC236}">
                <a16:creationId xmlns:a16="http://schemas.microsoft.com/office/drawing/2014/main" id="{1019F228-7333-6289-B66D-2870D9B76055}"/>
              </a:ext>
            </a:extLst>
          </p:cNvPr>
          <p:cNvGraphicFramePr>
            <a:graphicFrameLocks noGrp="1"/>
          </p:cNvGraphicFramePr>
          <p:nvPr>
            <p:extLst>
              <p:ext uri="{D42A27DB-BD31-4B8C-83A1-F6EECF244321}">
                <p14:modId xmlns:p14="http://schemas.microsoft.com/office/powerpoint/2010/main" val="2902140357"/>
              </p:ext>
            </p:extLst>
          </p:nvPr>
        </p:nvGraphicFramePr>
        <p:xfrm>
          <a:off x="4891564" y="2230812"/>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graphicFrame>
        <p:nvGraphicFramePr>
          <p:cNvPr id="28" name="表格 27">
            <a:extLst>
              <a:ext uri="{FF2B5EF4-FFF2-40B4-BE49-F238E27FC236}">
                <a16:creationId xmlns:a16="http://schemas.microsoft.com/office/drawing/2014/main" id="{04488A53-A6C3-F0FE-AEDB-117FC3F373E2}"/>
              </a:ext>
            </a:extLst>
          </p:cNvPr>
          <p:cNvGraphicFramePr>
            <a:graphicFrameLocks noGrp="1"/>
          </p:cNvGraphicFramePr>
          <p:nvPr>
            <p:extLst>
              <p:ext uri="{D42A27DB-BD31-4B8C-83A1-F6EECF244321}">
                <p14:modId xmlns:p14="http://schemas.microsoft.com/office/powerpoint/2010/main" val="3845114090"/>
              </p:ext>
            </p:extLst>
          </p:nvPr>
        </p:nvGraphicFramePr>
        <p:xfrm>
          <a:off x="4662733" y="2394977"/>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pic>
        <p:nvPicPr>
          <p:cNvPr id="29" name="图片 28">
            <a:extLst>
              <a:ext uri="{FF2B5EF4-FFF2-40B4-BE49-F238E27FC236}">
                <a16:creationId xmlns:a16="http://schemas.microsoft.com/office/drawing/2014/main" id="{F71DD28D-B0AC-3087-0A58-83065B4D2365}"/>
              </a:ext>
            </a:extLst>
          </p:cNvPr>
          <p:cNvPicPr>
            <a:picLocks noChangeAspect="1"/>
          </p:cNvPicPr>
          <p:nvPr/>
        </p:nvPicPr>
        <p:blipFill>
          <a:blip r:embed="rId4"/>
          <a:stretch>
            <a:fillRect/>
          </a:stretch>
        </p:blipFill>
        <p:spPr>
          <a:xfrm>
            <a:off x="6136978" y="2414553"/>
            <a:ext cx="198121" cy="275645"/>
          </a:xfrm>
          <a:prstGeom prst="rect">
            <a:avLst/>
          </a:prstGeom>
        </p:spPr>
      </p:pic>
      <p:graphicFrame>
        <p:nvGraphicFramePr>
          <p:cNvPr id="30" name="表格 29">
            <a:extLst>
              <a:ext uri="{FF2B5EF4-FFF2-40B4-BE49-F238E27FC236}">
                <a16:creationId xmlns:a16="http://schemas.microsoft.com/office/drawing/2014/main" id="{196D50A0-B2AE-179C-57CF-4AEB43EFA0D4}"/>
              </a:ext>
            </a:extLst>
          </p:cNvPr>
          <p:cNvGraphicFramePr>
            <a:graphicFrameLocks noGrp="1"/>
          </p:cNvGraphicFramePr>
          <p:nvPr>
            <p:extLst>
              <p:ext uri="{D42A27DB-BD31-4B8C-83A1-F6EECF244321}">
                <p14:modId xmlns:p14="http://schemas.microsoft.com/office/powerpoint/2010/main" val="2513467077"/>
              </p:ext>
            </p:extLst>
          </p:nvPr>
        </p:nvGraphicFramePr>
        <p:xfrm>
          <a:off x="6927828" y="1600000"/>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30181398"/>
                  </a:ext>
                </a:extLst>
              </a:tr>
            </a:tbl>
          </a:graphicData>
        </a:graphic>
      </p:graphicFrame>
      <p:graphicFrame>
        <p:nvGraphicFramePr>
          <p:cNvPr id="31" name="表格 30">
            <a:extLst>
              <a:ext uri="{FF2B5EF4-FFF2-40B4-BE49-F238E27FC236}">
                <a16:creationId xmlns:a16="http://schemas.microsoft.com/office/drawing/2014/main" id="{DF281861-DC3C-A9CE-3D7E-4B25C680B8A8}"/>
              </a:ext>
            </a:extLst>
          </p:cNvPr>
          <p:cNvGraphicFramePr>
            <a:graphicFrameLocks noGrp="1"/>
          </p:cNvGraphicFramePr>
          <p:nvPr>
            <p:extLst>
              <p:ext uri="{D42A27DB-BD31-4B8C-83A1-F6EECF244321}">
                <p14:modId xmlns:p14="http://schemas.microsoft.com/office/powerpoint/2010/main" val="3750162547"/>
              </p:ext>
            </p:extLst>
          </p:nvPr>
        </p:nvGraphicFramePr>
        <p:xfrm>
          <a:off x="6789805" y="1720770"/>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181398"/>
                  </a:ext>
                </a:extLst>
              </a:tr>
            </a:tbl>
          </a:graphicData>
        </a:graphic>
      </p:graphicFrame>
      <p:graphicFrame>
        <p:nvGraphicFramePr>
          <p:cNvPr id="32" name="表格 31">
            <a:extLst>
              <a:ext uri="{FF2B5EF4-FFF2-40B4-BE49-F238E27FC236}">
                <a16:creationId xmlns:a16="http://schemas.microsoft.com/office/drawing/2014/main" id="{F23BE72D-68E2-CDD7-46CD-4C8E7B831A2C}"/>
              </a:ext>
            </a:extLst>
          </p:cNvPr>
          <p:cNvGraphicFramePr>
            <a:graphicFrameLocks noGrp="1"/>
          </p:cNvGraphicFramePr>
          <p:nvPr>
            <p:extLst>
              <p:ext uri="{D42A27DB-BD31-4B8C-83A1-F6EECF244321}">
                <p14:modId xmlns:p14="http://schemas.microsoft.com/office/powerpoint/2010/main" val="1058538174"/>
              </p:ext>
            </p:extLst>
          </p:nvPr>
        </p:nvGraphicFramePr>
        <p:xfrm>
          <a:off x="6651782" y="1832913"/>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30181398"/>
                  </a:ext>
                </a:extLst>
              </a:tr>
            </a:tbl>
          </a:graphicData>
        </a:graphic>
      </p:graphicFrame>
      <p:graphicFrame>
        <p:nvGraphicFramePr>
          <p:cNvPr id="33" name="表格 32">
            <a:extLst>
              <a:ext uri="{FF2B5EF4-FFF2-40B4-BE49-F238E27FC236}">
                <a16:creationId xmlns:a16="http://schemas.microsoft.com/office/drawing/2014/main" id="{7BDDD61B-DECF-560F-3FF2-8B7E3A0F488F}"/>
              </a:ext>
            </a:extLst>
          </p:cNvPr>
          <p:cNvGraphicFramePr>
            <a:graphicFrameLocks noGrp="1"/>
          </p:cNvGraphicFramePr>
          <p:nvPr>
            <p:extLst>
              <p:ext uri="{D42A27DB-BD31-4B8C-83A1-F6EECF244321}">
                <p14:modId xmlns:p14="http://schemas.microsoft.com/office/powerpoint/2010/main" val="2307910749"/>
              </p:ext>
            </p:extLst>
          </p:nvPr>
        </p:nvGraphicFramePr>
        <p:xfrm>
          <a:off x="6915966" y="2744375"/>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0181398"/>
                  </a:ext>
                </a:extLst>
              </a:tr>
            </a:tbl>
          </a:graphicData>
        </a:graphic>
      </p:graphicFrame>
      <p:graphicFrame>
        <p:nvGraphicFramePr>
          <p:cNvPr id="34" name="表格 33">
            <a:extLst>
              <a:ext uri="{FF2B5EF4-FFF2-40B4-BE49-F238E27FC236}">
                <a16:creationId xmlns:a16="http://schemas.microsoft.com/office/drawing/2014/main" id="{DD6B1680-20B8-6ACC-E694-1BC16799E0DD}"/>
              </a:ext>
            </a:extLst>
          </p:cNvPr>
          <p:cNvGraphicFramePr>
            <a:graphicFrameLocks noGrp="1"/>
          </p:cNvGraphicFramePr>
          <p:nvPr>
            <p:extLst>
              <p:ext uri="{D42A27DB-BD31-4B8C-83A1-F6EECF244321}">
                <p14:modId xmlns:p14="http://schemas.microsoft.com/office/powerpoint/2010/main" val="1725948339"/>
              </p:ext>
            </p:extLst>
          </p:nvPr>
        </p:nvGraphicFramePr>
        <p:xfrm>
          <a:off x="6777943" y="2865145"/>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181398"/>
                  </a:ext>
                </a:extLst>
              </a:tr>
            </a:tbl>
          </a:graphicData>
        </a:graphic>
      </p:graphicFrame>
      <p:graphicFrame>
        <p:nvGraphicFramePr>
          <p:cNvPr id="35" name="表格 34">
            <a:extLst>
              <a:ext uri="{FF2B5EF4-FFF2-40B4-BE49-F238E27FC236}">
                <a16:creationId xmlns:a16="http://schemas.microsoft.com/office/drawing/2014/main" id="{B123FC05-E2A9-9097-0D91-E9DCF2DC154F}"/>
              </a:ext>
            </a:extLst>
          </p:cNvPr>
          <p:cNvGraphicFramePr>
            <a:graphicFrameLocks noGrp="1"/>
          </p:cNvGraphicFramePr>
          <p:nvPr>
            <p:extLst>
              <p:ext uri="{D42A27DB-BD31-4B8C-83A1-F6EECF244321}">
                <p14:modId xmlns:p14="http://schemas.microsoft.com/office/powerpoint/2010/main" val="448291090"/>
              </p:ext>
            </p:extLst>
          </p:nvPr>
        </p:nvGraphicFramePr>
        <p:xfrm>
          <a:off x="6639920" y="2977288"/>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extLst>
                  <a:ext uri="{0D108BD9-81ED-4DB2-BD59-A6C34878D82A}">
                    <a16:rowId xmlns:a16="http://schemas.microsoft.com/office/drawing/2014/main" val="30181398"/>
                  </a:ext>
                </a:extLst>
              </a:tr>
            </a:tbl>
          </a:graphicData>
        </a:graphic>
      </p:graphicFrame>
      <p:graphicFrame>
        <p:nvGraphicFramePr>
          <p:cNvPr id="36" name="表格 35">
            <a:extLst>
              <a:ext uri="{FF2B5EF4-FFF2-40B4-BE49-F238E27FC236}">
                <a16:creationId xmlns:a16="http://schemas.microsoft.com/office/drawing/2014/main" id="{4ECF651D-483A-9BE6-1CA2-184D5AD24C9D}"/>
              </a:ext>
            </a:extLst>
          </p:cNvPr>
          <p:cNvGraphicFramePr>
            <a:graphicFrameLocks noGrp="1"/>
          </p:cNvGraphicFramePr>
          <p:nvPr>
            <p:extLst>
              <p:ext uri="{D42A27DB-BD31-4B8C-83A1-F6EECF244321}">
                <p14:modId xmlns:p14="http://schemas.microsoft.com/office/powerpoint/2010/main" val="3022306811"/>
              </p:ext>
            </p:extLst>
          </p:nvPr>
        </p:nvGraphicFramePr>
        <p:xfrm>
          <a:off x="8575254" y="2153986"/>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181398"/>
                  </a:ext>
                </a:extLst>
              </a:tr>
            </a:tbl>
          </a:graphicData>
        </a:graphic>
      </p:graphicFrame>
      <p:graphicFrame>
        <p:nvGraphicFramePr>
          <p:cNvPr id="37" name="表格 36">
            <a:extLst>
              <a:ext uri="{FF2B5EF4-FFF2-40B4-BE49-F238E27FC236}">
                <a16:creationId xmlns:a16="http://schemas.microsoft.com/office/drawing/2014/main" id="{CC56FAD1-0D33-9B6A-71A4-753E3BEA4790}"/>
              </a:ext>
            </a:extLst>
          </p:cNvPr>
          <p:cNvGraphicFramePr>
            <a:graphicFrameLocks noGrp="1"/>
          </p:cNvGraphicFramePr>
          <p:nvPr>
            <p:extLst>
              <p:ext uri="{D42A27DB-BD31-4B8C-83A1-F6EECF244321}">
                <p14:modId xmlns:p14="http://schemas.microsoft.com/office/powerpoint/2010/main" val="1251999259"/>
              </p:ext>
            </p:extLst>
          </p:nvPr>
        </p:nvGraphicFramePr>
        <p:xfrm>
          <a:off x="8386035" y="2262588"/>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0181398"/>
                  </a:ext>
                </a:extLst>
              </a:tr>
            </a:tbl>
          </a:graphicData>
        </a:graphic>
      </p:graphicFrame>
      <p:graphicFrame>
        <p:nvGraphicFramePr>
          <p:cNvPr id="38" name="表格 37">
            <a:extLst>
              <a:ext uri="{FF2B5EF4-FFF2-40B4-BE49-F238E27FC236}">
                <a16:creationId xmlns:a16="http://schemas.microsoft.com/office/drawing/2014/main" id="{BDD47B56-966D-4E6B-56FF-1BF9F0B2E5DA}"/>
              </a:ext>
            </a:extLst>
          </p:cNvPr>
          <p:cNvGraphicFramePr>
            <a:graphicFrameLocks noGrp="1"/>
          </p:cNvGraphicFramePr>
          <p:nvPr>
            <p:extLst>
              <p:ext uri="{D42A27DB-BD31-4B8C-83A1-F6EECF244321}">
                <p14:modId xmlns:p14="http://schemas.microsoft.com/office/powerpoint/2010/main" val="2579218035"/>
              </p:ext>
            </p:extLst>
          </p:nvPr>
        </p:nvGraphicFramePr>
        <p:xfrm>
          <a:off x="4990681" y="4496594"/>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graphicFrame>
        <p:nvGraphicFramePr>
          <p:cNvPr id="39" name="表格 38">
            <a:extLst>
              <a:ext uri="{FF2B5EF4-FFF2-40B4-BE49-F238E27FC236}">
                <a16:creationId xmlns:a16="http://schemas.microsoft.com/office/drawing/2014/main" id="{56C9C8F3-944B-C17C-01FD-AA7F32E588B9}"/>
              </a:ext>
            </a:extLst>
          </p:cNvPr>
          <p:cNvGraphicFramePr>
            <a:graphicFrameLocks noGrp="1"/>
          </p:cNvGraphicFramePr>
          <p:nvPr>
            <p:extLst>
              <p:ext uri="{D42A27DB-BD31-4B8C-83A1-F6EECF244321}">
                <p14:modId xmlns:p14="http://schemas.microsoft.com/office/powerpoint/2010/main" val="1431403889"/>
              </p:ext>
            </p:extLst>
          </p:nvPr>
        </p:nvGraphicFramePr>
        <p:xfrm>
          <a:off x="4810434" y="4613162"/>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graphicFrame>
        <p:nvGraphicFramePr>
          <p:cNvPr id="40" name="表格 39">
            <a:extLst>
              <a:ext uri="{FF2B5EF4-FFF2-40B4-BE49-F238E27FC236}">
                <a16:creationId xmlns:a16="http://schemas.microsoft.com/office/drawing/2014/main" id="{101E918A-0FD2-3F33-0213-CD897CC101B3}"/>
              </a:ext>
            </a:extLst>
          </p:cNvPr>
          <p:cNvGraphicFramePr>
            <a:graphicFrameLocks noGrp="1"/>
          </p:cNvGraphicFramePr>
          <p:nvPr>
            <p:extLst>
              <p:ext uri="{D42A27DB-BD31-4B8C-83A1-F6EECF244321}">
                <p14:modId xmlns:p14="http://schemas.microsoft.com/office/powerpoint/2010/main" val="3511148737"/>
              </p:ext>
            </p:extLst>
          </p:nvPr>
        </p:nvGraphicFramePr>
        <p:xfrm>
          <a:off x="4581603" y="4777327"/>
          <a:ext cx="949845" cy="939891"/>
        </p:xfrm>
        <a:graphic>
          <a:graphicData uri="http://schemas.openxmlformats.org/drawingml/2006/table">
            <a:tbl>
              <a:tblPr firstRow="1" bandRow="1">
                <a:tableStyleId>{5C22544A-7EE6-4342-B048-85BDC9FD1C3A}</a:tableStyleId>
              </a:tblPr>
              <a:tblGrid>
                <a:gridCol w="316615">
                  <a:extLst>
                    <a:ext uri="{9D8B030D-6E8A-4147-A177-3AD203B41FA5}">
                      <a16:colId xmlns:a16="http://schemas.microsoft.com/office/drawing/2014/main" val="1192074376"/>
                    </a:ext>
                  </a:extLst>
                </a:gridCol>
                <a:gridCol w="316615">
                  <a:extLst>
                    <a:ext uri="{9D8B030D-6E8A-4147-A177-3AD203B41FA5}">
                      <a16:colId xmlns:a16="http://schemas.microsoft.com/office/drawing/2014/main" val="3346483920"/>
                    </a:ext>
                  </a:extLst>
                </a:gridCol>
                <a:gridCol w="316615">
                  <a:extLst>
                    <a:ext uri="{9D8B030D-6E8A-4147-A177-3AD203B41FA5}">
                      <a16:colId xmlns:a16="http://schemas.microsoft.com/office/drawing/2014/main" val="1642703352"/>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30181398"/>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1786586162"/>
                  </a:ext>
                </a:extLst>
              </a:tr>
            </a:tbl>
          </a:graphicData>
        </a:graphic>
      </p:graphicFrame>
      <p:pic>
        <p:nvPicPr>
          <p:cNvPr id="76" name="图片 75">
            <a:extLst>
              <a:ext uri="{FF2B5EF4-FFF2-40B4-BE49-F238E27FC236}">
                <a16:creationId xmlns:a16="http://schemas.microsoft.com/office/drawing/2014/main" id="{6AC3EDAE-FFD4-8247-A25B-24F2CC5B6C0E}"/>
              </a:ext>
            </a:extLst>
          </p:cNvPr>
          <p:cNvPicPr>
            <a:picLocks noChangeAspect="1"/>
          </p:cNvPicPr>
          <p:nvPr/>
        </p:nvPicPr>
        <p:blipFill>
          <a:blip r:embed="rId4"/>
          <a:stretch>
            <a:fillRect/>
          </a:stretch>
        </p:blipFill>
        <p:spPr>
          <a:xfrm>
            <a:off x="6055848" y="4796903"/>
            <a:ext cx="198121" cy="275645"/>
          </a:xfrm>
          <a:prstGeom prst="rect">
            <a:avLst/>
          </a:prstGeom>
        </p:spPr>
      </p:pic>
      <p:graphicFrame>
        <p:nvGraphicFramePr>
          <p:cNvPr id="77" name="表格 76">
            <a:extLst>
              <a:ext uri="{FF2B5EF4-FFF2-40B4-BE49-F238E27FC236}">
                <a16:creationId xmlns:a16="http://schemas.microsoft.com/office/drawing/2014/main" id="{93D65C94-6737-A90C-B6E7-0AE580FA6B70}"/>
              </a:ext>
            </a:extLst>
          </p:cNvPr>
          <p:cNvGraphicFramePr>
            <a:graphicFrameLocks noGrp="1"/>
          </p:cNvGraphicFramePr>
          <p:nvPr>
            <p:extLst>
              <p:ext uri="{D42A27DB-BD31-4B8C-83A1-F6EECF244321}">
                <p14:modId xmlns:p14="http://schemas.microsoft.com/office/powerpoint/2010/main" val="2620169749"/>
              </p:ext>
            </p:extLst>
          </p:nvPr>
        </p:nvGraphicFramePr>
        <p:xfrm>
          <a:off x="6846698" y="3982350"/>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75DFF"/>
                    </a:solidFill>
                  </a:tcPr>
                </a:tc>
                <a:extLst>
                  <a:ext uri="{0D108BD9-81ED-4DB2-BD59-A6C34878D82A}">
                    <a16:rowId xmlns:a16="http://schemas.microsoft.com/office/drawing/2014/main" val="30181398"/>
                  </a:ext>
                </a:extLst>
              </a:tr>
            </a:tbl>
          </a:graphicData>
        </a:graphic>
      </p:graphicFrame>
      <p:graphicFrame>
        <p:nvGraphicFramePr>
          <p:cNvPr id="78" name="表格 77">
            <a:extLst>
              <a:ext uri="{FF2B5EF4-FFF2-40B4-BE49-F238E27FC236}">
                <a16:creationId xmlns:a16="http://schemas.microsoft.com/office/drawing/2014/main" id="{DCD52B12-1E03-8927-938D-FCC55EC2FE32}"/>
              </a:ext>
            </a:extLst>
          </p:cNvPr>
          <p:cNvGraphicFramePr>
            <a:graphicFrameLocks noGrp="1"/>
          </p:cNvGraphicFramePr>
          <p:nvPr>
            <p:extLst>
              <p:ext uri="{D42A27DB-BD31-4B8C-83A1-F6EECF244321}">
                <p14:modId xmlns:p14="http://schemas.microsoft.com/office/powerpoint/2010/main" val="260046356"/>
              </p:ext>
            </p:extLst>
          </p:nvPr>
        </p:nvGraphicFramePr>
        <p:xfrm>
          <a:off x="6708675" y="4103120"/>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0181398"/>
                  </a:ext>
                </a:extLst>
              </a:tr>
            </a:tbl>
          </a:graphicData>
        </a:graphic>
      </p:graphicFrame>
      <p:graphicFrame>
        <p:nvGraphicFramePr>
          <p:cNvPr id="79" name="表格 78">
            <a:extLst>
              <a:ext uri="{FF2B5EF4-FFF2-40B4-BE49-F238E27FC236}">
                <a16:creationId xmlns:a16="http://schemas.microsoft.com/office/drawing/2014/main" id="{6387394C-8472-3AAC-7205-42A4E1FAC4DA}"/>
              </a:ext>
            </a:extLst>
          </p:cNvPr>
          <p:cNvGraphicFramePr>
            <a:graphicFrameLocks noGrp="1"/>
          </p:cNvGraphicFramePr>
          <p:nvPr>
            <p:extLst>
              <p:ext uri="{D42A27DB-BD31-4B8C-83A1-F6EECF244321}">
                <p14:modId xmlns:p14="http://schemas.microsoft.com/office/powerpoint/2010/main" val="2107928"/>
              </p:ext>
            </p:extLst>
          </p:nvPr>
        </p:nvGraphicFramePr>
        <p:xfrm>
          <a:off x="6570652" y="4215263"/>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3634"/>
                    </a:solidFill>
                  </a:tcPr>
                </a:tc>
                <a:extLst>
                  <a:ext uri="{0D108BD9-81ED-4DB2-BD59-A6C34878D82A}">
                    <a16:rowId xmlns:a16="http://schemas.microsoft.com/office/drawing/2014/main" val="30181398"/>
                  </a:ext>
                </a:extLst>
              </a:tr>
            </a:tbl>
          </a:graphicData>
        </a:graphic>
      </p:graphicFrame>
      <p:graphicFrame>
        <p:nvGraphicFramePr>
          <p:cNvPr id="80" name="表格 79">
            <a:extLst>
              <a:ext uri="{FF2B5EF4-FFF2-40B4-BE49-F238E27FC236}">
                <a16:creationId xmlns:a16="http://schemas.microsoft.com/office/drawing/2014/main" id="{9E7BEB79-C6B2-113B-A987-3FBBE7A78180}"/>
              </a:ext>
            </a:extLst>
          </p:cNvPr>
          <p:cNvGraphicFramePr>
            <a:graphicFrameLocks noGrp="1"/>
          </p:cNvGraphicFramePr>
          <p:nvPr>
            <p:extLst>
              <p:ext uri="{D42A27DB-BD31-4B8C-83A1-F6EECF244321}">
                <p14:modId xmlns:p14="http://schemas.microsoft.com/office/powerpoint/2010/main" val="593832319"/>
              </p:ext>
            </p:extLst>
          </p:nvPr>
        </p:nvGraphicFramePr>
        <p:xfrm>
          <a:off x="6834836" y="5126725"/>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0181398"/>
                  </a:ext>
                </a:extLst>
              </a:tr>
            </a:tbl>
          </a:graphicData>
        </a:graphic>
      </p:graphicFrame>
      <p:graphicFrame>
        <p:nvGraphicFramePr>
          <p:cNvPr id="81" name="表格 80">
            <a:extLst>
              <a:ext uri="{FF2B5EF4-FFF2-40B4-BE49-F238E27FC236}">
                <a16:creationId xmlns:a16="http://schemas.microsoft.com/office/drawing/2014/main" id="{27275511-F87A-9BD0-1EBA-F70C0AFA8828}"/>
              </a:ext>
            </a:extLst>
          </p:cNvPr>
          <p:cNvGraphicFramePr>
            <a:graphicFrameLocks noGrp="1"/>
          </p:cNvGraphicFramePr>
          <p:nvPr>
            <p:extLst>
              <p:ext uri="{D42A27DB-BD31-4B8C-83A1-F6EECF244321}">
                <p14:modId xmlns:p14="http://schemas.microsoft.com/office/powerpoint/2010/main" val="4108703247"/>
              </p:ext>
            </p:extLst>
          </p:nvPr>
        </p:nvGraphicFramePr>
        <p:xfrm>
          <a:off x="6696813" y="5247495"/>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181398"/>
                  </a:ext>
                </a:extLst>
              </a:tr>
            </a:tbl>
          </a:graphicData>
        </a:graphic>
      </p:graphicFrame>
      <p:graphicFrame>
        <p:nvGraphicFramePr>
          <p:cNvPr id="82" name="表格 81">
            <a:extLst>
              <a:ext uri="{FF2B5EF4-FFF2-40B4-BE49-F238E27FC236}">
                <a16:creationId xmlns:a16="http://schemas.microsoft.com/office/drawing/2014/main" id="{42A9F7A8-6448-BE20-9108-2A6616F0C995}"/>
              </a:ext>
            </a:extLst>
          </p:cNvPr>
          <p:cNvGraphicFramePr>
            <a:graphicFrameLocks noGrp="1"/>
          </p:cNvGraphicFramePr>
          <p:nvPr>
            <p:extLst>
              <p:ext uri="{D42A27DB-BD31-4B8C-83A1-F6EECF244321}">
                <p14:modId xmlns:p14="http://schemas.microsoft.com/office/powerpoint/2010/main" val="2101761094"/>
              </p:ext>
            </p:extLst>
          </p:nvPr>
        </p:nvGraphicFramePr>
        <p:xfrm>
          <a:off x="6558790" y="5359638"/>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4A8"/>
                    </a:solidFill>
                  </a:tcPr>
                </a:tc>
                <a:extLst>
                  <a:ext uri="{0D108BD9-81ED-4DB2-BD59-A6C34878D82A}">
                    <a16:rowId xmlns:a16="http://schemas.microsoft.com/office/drawing/2014/main" val="30181398"/>
                  </a:ext>
                </a:extLst>
              </a:tr>
            </a:tbl>
          </a:graphicData>
        </a:graphic>
      </p:graphicFrame>
      <p:graphicFrame>
        <p:nvGraphicFramePr>
          <p:cNvPr id="83" name="表格 82">
            <a:extLst>
              <a:ext uri="{FF2B5EF4-FFF2-40B4-BE49-F238E27FC236}">
                <a16:creationId xmlns:a16="http://schemas.microsoft.com/office/drawing/2014/main" id="{ECC72FB1-5F33-88FC-EA21-634E8EC46F73}"/>
              </a:ext>
            </a:extLst>
          </p:cNvPr>
          <p:cNvGraphicFramePr>
            <a:graphicFrameLocks noGrp="1"/>
          </p:cNvGraphicFramePr>
          <p:nvPr>
            <p:extLst>
              <p:ext uri="{D42A27DB-BD31-4B8C-83A1-F6EECF244321}">
                <p14:modId xmlns:p14="http://schemas.microsoft.com/office/powerpoint/2010/main" val="627725550"/>
              </p:ext>
            </p:extLst>
          </p:nvPr>
        </p:nvGraphicFramePr>
        <p:xfrm>
          <a:off x="8494124" y="4536336"/>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181398"/>
                  </a:ext>
                </a:extLst>
              </a:tr>
            </a:tbl>
          </a:graphicData>
        </a:graphic>
      </p:graphicFrame>
      <p:graphicFrame>
        <p:nvGraphicFramePr>
          <p:cNvPr id="84" name="表格 83">
            <a:extLst>
              <a:ext uri="{FF2B5EF4-FFF2-40B4-BE49-F238E27FC236}">
                <a16:creationId xmlns:a16="http://schemas.microsoft.com/office/drawing/2014/main" id="{EC3D8FBB-A3D1-0FAC-0B6A-5F08B8278738}"/>
              </a:ext>
            </a:extLst>
          </p:cNvPr>
          <p:cNvGraphicFramePr>
            <a:graphicFrameLocks noGrp="1"/>
          </p:cNvGraphicFramePr>
          <p:nvPr>
            <p:extLst>
              <p:ext uri="{D42A27DB-BD31-4B8C-83A1-F6EECF244321}">
                <p14:modId xmlns:p14="http://schemas.microsoft.com/office/powerpoint/2010/main" val="2811411571"/>
              </p:ext>
            </p:extLst>
          </p:nvPr>
        </p:nvGraphicFramePr>
        <p:xfrm>
          <a:off x="8304905" y="4644938"/>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0181398"/>
                  </a:ext>
                </a:extLst>
              </a:tr>
            </a:tbl>
          </a:graphicData>
        </a:graphic>
      </p:graphicFrame>
      <p:cxnSp>
        <p:nvCxnSpPr>
          <p:cNvPr id="85" name="直线连接符 50">
            <a:extLst>
              <a:ext uri="{FF2B5EF4-FFF2-40B4-BE49-F238E27FC236}">
                <a16:creationId xmlns:a16="http://schemas.microsoft.com/office/drawing/2014/main" id="{F18E0C95-B3D0-94DC-5A16-135FB5C7E4DE}"/>
              </a:ext>
            </a:extLst>
          </p:cNvPr>
          <p:cNvCxnSpPr/>
          <p:nvPr/>
        </p:nvCxnSpPr>
        <p:spPr>
          <a:xfrm>
            <a:off x="4581603" y="3831511"/>
            <a:ext cx="4993658" cy="0"/>
          </a:xfrm>
          <a:prstGeom prst="line">
            <a:avLst/>
          </a:prstGeom>
          <a:ln>
            <a:solidFill>
              <a:srgbClr val="00135E"/>
            </a:solidFill>
            <a:prstDash val="lgDash"/>
          </a:ln>
        </p:spPr>
        <p:style>
          <a:lnRef idx="1">
            <a:schemeClr val="accent1"/>
          </a:lnRef>
          <a:fillRef idx="0">
            <a:schemeClr val="accent1"/>
          </a:fillRef>
          <a:effectRef idx="0">
            <a:schemeClr val="accent1"/>
          </a:effectRef>
          <a:fontRef idx="minor">
            <a:schemeClr val="tx1"/>
          </a:fontRef>
        </p:style>
      </p:cxnSp>
      <p:graphicFrame>
        <p:nvGraphicFramePr>
          <p:cNvPr id="86" name="表格 85">
            <a:extLst>
              <a:ext uri="{FF2B5EF4-FFF2-40B4-BE49-F238E27FC236}">
                <a16:creationId xmlns:a16="http://schemas.microsoft.com/office/drawing/2014/main" id="{CDF8F802-7D57-9320-1C07-291B3B81750F}"/>
              </a:ext>
            </a:extLst>
          </p:cNvPr>
          <p:cNvGraphicFramePr>
            <a:graphicFrameLocks noGrp="1"/>
          </p:cNvGraphicFramePr>
          <p:nvPr>
            <p:extLst>
              <p:ext uri="{D42A27DB-BD31-4B8C-83A1-F6EECF244321}">
                <p14:modId xmlns:p14="http://schemas.microsoft.com/office/powerpoint/2010/main" val="2925684467"/>
              </p:ext>
            </p:extLst>
          </p:nvPr>
        </p:nvGraphicFramePr>
        <p:xfrm>
          <a:off x="10597785" y="2808340"/>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181398"/>
                  </a:ext>
                </a:extLst>
              </a:tr>
            </a:tbl>
          </a:graphicData>
        </a:graphic>
      </p:graphicFrame>
      <p:graphicFrame>
        <p:nvGraphicFramePr>
          <p:cNvPr id="87" name="表格 86">
            <a:extLst>
              <a:ext uri="{FF2B5EF4-FFF2-40B4-BE49-F238E27FC236}">
                <a16:creationId xmlns:a16="http://schemas.microsoft.com/office/drawing/2014/main" id="{727FD560-B0A9-CD03-A5BA-14879FD9DA2E}"/>
              </a:ext>
            </a:extLst>
          </p:cNvPr>
          <p:cNvGraphicFramePr>
            <a:graphicFrameLocks noGrp="1"/>
          </p:cNvGraphicFramePr>
          <p:nvPr>
            <p:extLst>
              <p:ext uri="{D42A27DB-BD31-4B8C-83A1-F6EECF244321}">
                <p14:modId xmlns:p14="http://schemas.microsoft.com/office/powerpoint/2010/main" val="4038673968"/>
              </p:ext>
            </p:extLst>
          </p:nvPr>
        </p:nvGraphicFramePr>
        <p:xfrm>
          <a:off x="10408566" y="2916942"/>
          <a:ext cx="633232" cy="626594"/>
        </p:xfrm>
        <a:graphic>
          <a:graphicData uri="http://schemas.openxmlformats.org/drawingml/2006/table">
            <a:tbl>
              <a:tblPr firstRow="1" bandRow="1">
                <a:tableStyleId>{5C22544A-7EE6-4342-B048-85BDC9FD1C3A}</a:tableStyleId>
              </a:tblPr>
              <a:tblGrid>
                <a:gridCol w="316616">
                  <a:extLst>
                    <a:ext uri="{9D8B030D-6E8A-4147-A177-3AD203B41FA5}">
                      <a16:colId xmlns:a16="http://schemas.microsoft.com/office/drawing/2014/main" val="1192074376"/>
                    </a:ext>
                  </a:extLst>
                </a:gridCol>
                <a:gridCol w="316616">
                  <a:extLst>
                    <a:ext uri="{9D8B030D-6E8A-4147-A177-3AD203B41FA5}">
                      <a16:colId xmlns:a16="http://schemas.microsoft.com/office/drawing/2014/main" val="3346483920"/>
                    </a:ext>
                  </a:extLst>
                </a:gridCol>
              </a:tblGrid>
              <a:tr h="313297">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773967301"/>
                  </a:ext>
                </a:extLst>
              </a:tr>
              <a:tr h="313297">
                <a:tc>
                  <a:txBody>
                    <a:bodyPr/>
                    <a:lstStyle/>
                    <a:p>
                      <a:endParaRPr lang="zh-CN" altLang="en-US" sz="150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zh-CN" altLang="en-US" sz="1500" dirty="0"/>
                    </a:p>
                  </a:txBody>
                  <a:tcPr marL="75231" marR="75231" marT="37615" marB="3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0181398"/>
                  </a:ext>
                </a:extLst>
              </a:tr>
            </a:tbl>
          </a:graphicData>
        </a:graphic>
      </p:graphicFrame>
      <p:sp>
        <p:nvSpPr>
          <p:cNvPr id="88" name="文本框 53">
            <a:extLst>
              <a:ext uri="{FF2B5EF4-FFF2-40B4-BE49-F238E27FC236}">
                <a16:creationId xmlns:a16="http://schemas.microsoft.com/office/drawing/2014/main" id="{82EC8B47-8AF3-C8D0-DF53-4A350054A827}"/>
              </a:ext>
            </a:extLst>
          </p:cNvPr>
          <p:cNvSpPr txBox="1"/>
          <p:nvPr/>
        </p:nvSpPr>
        <p:spPr>
          <a:xfrm>
            <a:off x="5796876" y="6017898"/>
            <a:ext cx="2563112" cy="523220"/>
          </a:xfrm>
          <a:prstGeom prst="rect">
            <a:avLst/>
          </a:prstGeom>
          <a:noFill/>
        </p:spPr>
        <p:txBody>
          <a:bodyPr wrap="square" rtlCol="0">
            <a:spAutoFit/>
          </a:bodyPr>
          <a:lstStyle/>
          <a:p>
            <a:r>
              <a:rPr kumimoji="1" lang="en-US" altLang="zh-Hans" sz="1400" dirty="0">
                <a:solidFill>
                  <a:schemeClr val="tx1">
                    <a:lumMod val="65000"/>
                    <a:lumOff val="35000"/>
                  </a:schemeClr>
                </a:solidFill>
                <a:latin typeface="FZLanTingHeiS-R-GB" panose="02000000000000000000" pitchFamily="2" charset="-122"/>
                <a:ea typeface="FZLanTingHeiS-R-GB" panose="02000000000000000000" pitchFamily="2" charset="-122"/>
              </a:rPr>
              <a:t>Convolution is performed separately for each image</a:t>
            </a:r>
            <a:endParaRPr kumimoji="1" lang="zh-CN" altLang="en-US" sz="1400" dirty="0">
              <a:solidFill>
                <a:schemeClr val="tx1">
                  <a:lumMod val="65000"/>
                  <a:lumOff val="35000"/>
                </a:schemeClr>
              </a:solidFill>
              <a:latin typeface="FZLanTingHeiS-R-GB" panose="02000000000000000000" pitchFamily="2" charset="-122"/>
              <a:ea typeface="FZLanTingHeiS-R-GB" panose="02000000000000000000" pitchFamily="2" charset="-122"/>
            </a:endParaRPr>
          </a:p>
        </p:txBody>
      </p:sp>
      <p:sp>
        <p:nvSpPr>
          <p:cNvPr id="89" name="文本框 54">
            <a:extLst>
              <a:ext uri="{FF2B5EF4-FFF2-40B4-BE49-F238E27FC236}">
                <a16:creationId xmlns:a16="http://schemas.microsoft.com/office/drawing/2014/main" id="{E9344654-CD02-3B0E-73B9-76EDF4293A5B}"/>
              </a:ext>
            </a:extLst>
          </p:cNvPr>
          <p:cNvSpPr txBox="1"/>
          <p:nvPr/>
        </p:nvSpPr>
        <p:spPr>
          <a:xfrm>
            <a:off x="4793523" y="3341026"/>
            <a:ext cx="824265" cy="307777"/>
          </a:xfrm>
          <a:prstGeom prst="rect">
            <a:avLst/>
          </a:prstGeom>
          <a:noFill/>
        </p:spPr>
        <p:txBody>
          <a:bodyPr wrap="none" rtlCol="0">
            <a:spAutoFit/>
          </a:bodyPr>
          <a:lstStyle/>
          <a:p>
            <a:r>
              <a:rPr lang="en-US" altLang="zh-Hans" sz="1400" dirty="0">
                <a:solidFill>
                  <a:schemeClr val="tx1">
                    <a:lumMod val="75000"/>
                    <a:lumOff val="25000"/>
                  </a:schemeClr>
                </a:solidFill>
                <a:latin typeface="FZLanTingKanHei-R-GBK" pitchFamily="2" charset="-122"/>
                <a:ea typeface="FZLanTingKanHei-R-GBK" pitchFamily="2" charset="-122"/>
              </a:rPr>
              <a:t>image1</a:t>
            </a:r>
            <a:endParaRPr lang="zh-CN" altLang="en-US" sz="1400" dirty="0">
              <a:solidFill>
                <a:schemeClr val="tx1">
                  <a:lumMod val="75000"/>
                  <a:lumOff val="25000"/>
                </a:schemeClr>
              </a:solidFill>
              <a:latin typeface="FZLanTingKanHei-R-GBK" pitchFamily="2" charset="-122"/>
              <a:ea typeface="FZLanTingKanHei-R-GBK" pitchFamily="2" charset="-122"/>
            </a:endParaRPr>
          </a:p>
        </p:txBody>
      </p:sp>
      <p:sp>
        <p:nvSpPr>
          <p:cNvPr id="90" name="文本框 55">
            <a:extLst>
              <a:ext uri="{FF2B5EF4-FFF2-40B4-BE49-F238E27FC236}">
                <a16:creationId xmlns:a16="http://schemas.microsoft.com/office/drawing/2014/main" id="{4ADA09FD-BE5D-6C20-E6BC-21F7D36A943A}"/>
              </a:ext>
            </a:extLst>
          </p:cNvPr>
          <p:cNvSpPr txBox="1"/>
          <p:nvPr/>
        </p:nvSpPr>
        <p:spPr>
          <a:xfrm>
            <a:off x="4790941" y="5770574"/>
            <a:ext cx="824265" cy="307777"/>
          </a:xfrm>
          <a:prstGeom prst="rect">
            <a:avLst/>
          </a:prstGeom>
          <a:noFill/>
        </p:spPr>
        <p:txBody>
          <a:bodyPr wrap="none" rtlCol="0">
            <a:spAutoFit/>
          </a:bodyPr>
          <a:lstStyle/>
          <a:p>
            <a:r>
              <a:rPr lang="en-US" altLang="zh-Hans" sz="1400" dirty="0">
                <a:solidFill>
                  <a:schemeClr val="tx1">
                    <a:lumMod val="75000"/>
                    <a:lumOff val="25000"/>
                  </a:schemeClr>
                </a:solidFill>
                <a:latin typeface="FZLanTingKanHei-R-GBK" pitchFamily="2" charset="-122"/>
                <a:ea typeface="FZLanTingKanHei-R-GBK" pitchFamily="2" charset="-122"/>
              </a:rPr>
              <a:t>image2</a:t>
            </a:r>
            <a:endParaRPr lang="zh-CN" altLang="en-US" sz="1400" dirty="0">
              <a:solidFill>
                <a:schemeClr val="tx1">
                  <a:lumMod val="75000"/>
                  <a:lumOff val="25000"/>
                </a:schemeClr>
              </a:solidFill>
              <a:latin typeface="FZLanTingKanHei-R-GBK" pitchFamily="2" charset="-122"/>
              <a:ea typeface="FZLanTingKanHei-R-GBK" pitchFamily="2" charset="-122"/>
            </a:endParaRPr>
          </a:p>
        </p:txBody>
      </p:sp>
      <p:sp>
        <p:nvSpPr>
          <p:cNvPr id="91" name="文本框 58">
            <a:extLst>
              <a:ext uri="{FF2B5EF4-FFF2-40B4-BE49-F238E27FC236}">
                <a16:creationId xmlns:a16="http://schemas.microsoft.com/office/drawing/2014/main" id="{B55B40BC-22F4-059D-FB3A-AD72DA3DF589}"/>
              </a:ext>
            </a:extLst>
          </p:cNvPr>
          <p:cNvSpPr txBox="1"/>
          <p:nvPr/>
        </p:nvSpPr>
        <p:spPr>
          <a:xfrm>
            <a:off x="7781313" y="5329396"/>
            <a:ext cx="2060821" cy="307777"/>
          </a:xfrm>
          <a:prstGeom prst="rect">
            <a:avLst/>
          </a:prstGeom>
          <a:noFill/>
        </p:spPr>
        <p:txBody>
          <a:bodyPr wrap="none" rtlCol="0">
            <a:spAutoFit/>
          </a:bodyPr>
          <a:lstStyle/>
          <a:p>
            <a:r>
              <a:rPr lang="en-US" altLang="zh-Hans" sz="1400" dirty="0">
                <a:solidFill>
                  <a:schemeClr val="tx1">
                    <a:lumMod val="75000"/>
                    <a:lumOff val="25000"/>
                  </a:schemeClr>
                </a:solidFill>
                <a:latin typeface="FZLanTingKanHei-R-GBK" pitchFamily="2" charset="-122"/>
                <a:ea typeface="FZLanTingKanHei-R-GBK" pitchFamily="2" charset="-122"/>
              </a:rPr>
              <a:t>Output feature map 2</a:t>
            </a:r>
            <a:endParaRPr lang="zh-CN" altLang="en-US" sz="1400" dirty="0">
              <a:solidFill>
                <a:schemeClr val="tx1">
                  <a:lumMod val="75000"/>
                  <a:lumOff val="25000"/>
                </a:schemeClr>
              </a:solidFill>
              <a:latin typeface="FZLanTingKanHei-R-GBK" pitchFamily="2" charset="-122"/>
              <a:ea typeface="FZLanTingKanHei-R-GBK" pitchFamily="2" charset="-122"/>
            </a:endParaRPr>
          </a:p>
        </p:txBody>
      </p:sp>
      <p:sp>
        <p:nvSpPr>
          <p:cNvPr id="92" name="文本框 59">
            <a:extLst>
              <a:ext uri="{FF2B5EF4-FFF2-40B4-BE49-F238E27FC236}">
                <a16:creationId xmlns:a16="http://schemas.microsoft.com/office/drawing/2014/main" id="{31C61C9E-AA46-1AFB-03C6-46E7F1958B95}"/>
              </a:ext>
            </a:extLst>
          </p:cNvPr>
          <p:cNvSpPr txBox="1"/>
          <p:nvPr/>
        </p:nvSpPr>
        <p:spPr>
          <a:xfrm>
            <a:off x="7859585" y="3000884"/>
            <a:ext cx="2060821" cy="307777"/>
          </a:xfrm>
          <a:prstGeom prst="rect">
            <a:avLst/>
          </a:prstGeom>
          <a:noFill/>
        </p:spPr>
        <p:txBody>
          <a:bodyPr wrap="none" rtlCol="0">
            <a:spAutoFit/>
          </a:bodyPr>
          <a:lstStyle/>
          <a:p>
            <a:r>
              <a:rPr lang="en-US" altLang="zh-Hans" sz="1400" dirty="0">
                <a:solidFill>
                  <a:schemeClr val="tx1">
                    <a:lumMod val="75000"/>
                    <a:lumOff val="25000"/>
                  </a:schemeClr>
                </a:solidFill>
                <a:latin typeface="FZLanTingKanHei-R-GBK" pitchFamily="2" charset="-122"/>
                <a:ea typeface="FZLanTingKanHei-R-GBK" pitchFamily="2" charset="-122"/>
              </a:rPr>
              <a:t>Output feature map 1</a:t>
            </a:r>
            <a:endParaRPr lang="zh-CN" altLang="en-US" sz="1400" dirty="0">
              <a:solidFill>
                <a:schemeClr val="tx1">
                  <a:lumMod val="75000"/>
                  <a:lumOff val="25000"/>
                </a:schemeClr>
              </a:solidFill>
              <a:latin typeface="FZLanTingKanHei-R-GBK" pitchFamily="2" charset="-122"/>
              <a:ea typeface="FZLanTingKanHei-R-GBK" pitchFamily="2" charset="-122"/>
            </a:endParaRPr>
          </a:p>
        </p:txBody>
      </p:sp>
      <p:sp>
        <p:nvSpPr>
          <p:cNvPr id="93" name="右箭头 92">
            <a:extLst>
              <a:ext uri="{FF2B5EF4-FFF2-40B4-BE49-F238E27FC236}">
                <a16:creationId xmlns:a16="http://schemas.microsoft.com/office/drawing/2014/main" id="{1D8E3B38-FB09-2274-F21B-4086356A827C}"/>
              </a:ext>
            </a:extLst>
          </p:cNvPr>
          <p:cNvSpPr/>
          <p:nvPr/>
        </p:nvSpPr>
        <p:spPr>
          <a:xfrm>
            <a:off x="3951556" y="3636775"/>
            <a:ext cx="447911" cy="330410"/>
          </a:xfrm>
          <a:prstGeom prst="rightArrow">
            <a:avLst/>
          </a:prstGeom>
          <a:solidFill>
            <a:srgbClr val="F1F1F1"/>
          </a:solidFill>
          <a:ln w="12700">
            <a:solidFill>
              <a:srgbClr val="001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94" name="右箭头 93">
            <a:extLst>
              <a:ext uri="{FF2B5EF4-FFF2-40B4-BE49-F238E27FC236}">
                <a16:creationId xmlns:a16="http://schemas.microsoft.com/office/drawing/2014/main" id="{92A4DC61-5A12-5E0A-9D04-5DF83CDD6C78}"/>
              </a:ext>
            </a:extLst>
          </p:cNvPr>
          <p:cNvSpPr/>
          <p:nvPr/>
        </p:nvSpPr>
        <p:spPr>
          <a:xfrm>
            <a:off x="9747647" y="3687871"/>
            <a:ext cx="368511" cy="271839"/>
          </a:xfrm>
          <a:prstGeom prst="rightArrow">
            <a:avLst/>
          </a:prstGeom>
          <a:solidFill>
            <a:srgbClr val="F1F1F1"/>
          </a:solidFill>
          <a:ln w="12700">
            <a:solidFill>
              <a:srgbClr val="001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95" name="文本框 21">
            <a:extLst>
              <a:ext uri="{FF2B5EF4-FFF2-40B4-BE49-F238E27FC236}">
                <a16:creationId xmlns:a16="http://schemas.microsoft.com/office/drawing/2014/main" id="{35737EB0-105C-F36C-E234-4F78E134D916}"/>
              </a:ext>
            </a:extLst>
          </p:cNvPr>
          <p:cNvSpPr txBox="1"/>
          <p:nvPr/>
        </p:nvSpPr>
        <p:spPr>
          <a:xfrm>
            <a:off x="106447" y="5690870"/>
            <a:ext cx="2403222" cy="769441"/>
          </a:xfrm>
          <a:prstGeom prst="rect">
            <a:avLst/>
          </a:prstGeom>
          <a:noFill/>
        </p:spPr>
        <p:txBody>
          <a:bodyPr wrap="none" rtlCol="0">
            <a:spAutoFit/>
          </a:bodyPr>
          <a:lstStyle/>
          <a:p>
            <a:r>
              <a:rPr lang="fr-FR" altLang="zh-Hans" sz="1400" dirty="0">
                <a:solidFill>
                  <a:schemeClr val="tx1">
                    <a:lumMod val="75000"/>
                    <a:lumOff val="25000"/>
                  </a:schemeClr>
                </a:solidFill>
                <a:latin typeface="FZLanTingKanHei-R-GBK" pitchFamily="2" charset="-122"/>
                <a:ea typeface="FZLanTingKanHei-R-GBK" pitchFamily="2" charset="-122"/>
              </a:rPr>
              <a:t>Input 2 images</a:t>
            </a:r>
          </a:p>
          <a:p>
            <a:r>
              <a:rPr lang="fr-FR" altLang="zh-Hans" sz="1400" dirty="0">
                <a:solidFill>
                  <a:schemeClr val="tx1">
                    <a:lumMod val="75000"/>
                    <a:lumOff val="25000"/>
                  </a:schemeClr>
                </a:solidFill>
                <a:latin typeface="FZLanTingKanHei-R-GBK" pitchFamily="2" charset="-122"/>
                <a:ea typeface="FZLanTingKanHei-R-GBK" pitchFamily="2" charset="-122"/>
              </a:rPr>
              <a:t>Input dimensions [2,3,3,3]</a:t>
            </a:r>
          </a:p>
          <a:p>
            <a:r>
              <a:rPr kumimoji="1" lang="en-US" altLang="zh-CN" sz="1600" b="1" dirty="0">
                <a:latin typeface="FZLanTingKanHei-R-GBK" pitchFamily="2" charset="-122"/>
                <a:ea typeface="FZLanTingKanHei-R-GBK" pitchFamily="2" charset="-122"/>
              </a:rPr>
              <a:t>[N, C</a:t>
            </a:r>
            <a:r>
              <a:rPr kumimoji="1" lang="en-US" altLang="zh-CN" sz="1600" b="1" baseline="-25000" dirty="0">
                <a:latin typeface="FZLanTingKanHei-R-GBK" pitchFamily="2" charset="-122"/>
                <a:ea typeface="FZLanTingKanHei-R-GBK" pitchFamily="2" charset="-122"/>
              </a:rPr>
              <a:t>in</a:t>
            </a:r>
            <a:r>
              <a:rPr kumimoji="1" lang="en-US" altLang="zh-CN" sz="1600" b="1" dirty="0">
                <a:latin typeface="FZLanTingKanHei-R-GBK" pitchFamily="2" charset="-122"/>
                <a:ea typeface="FZLanTingKanHei-R-GBK" pitchFamily="2" charset="-122"/>
              </a:rPr>
              <a:t>, H</a:t>
            </a:r>
            <a:r>
              <a:rPr kumimoji="1" lang="en-US" altLang="zh-CN" sz="1600" b="1" baseline="-25000" dirty="0">
                <a:latin typeface="FZLanTingKanHei-R-GBK" pitchFamily="2" charset="-122"/>
                <a:ea typeface="FZLanTingKanHei-R-GBK" pitchFamily="2" charset="-122"/>
              </a:rPr>
              <a:t>in</a:t>
            </a:r>
            <a:r>
              <a:rPr kumimoji="1" lang="en-US" altLang="zh-CN" sz="1600" b="1" dirty="0">
                <a:latin typeface="FZLanTingKanHei-R-GBK" pitchFamily="2" charset="-122"/>
                <a:ea typeface="FZLanTingKanHei-R-GBK" pitchFamily="2" charset="-122"/>
              </a:rPr>
              <a:t>, W</a:t>
            </a:r>
            <a:r>
              <a:rPr kumimoji="1" lang="en-US" altLang="zh-CN" sz="1600" b="1" baseline="-25000" dirty="0">
                <a:latin typeface="FZLanTingKanHei-R-GBK" pitchFamily="2" charset="-122"/>
                <a:ea typeface="FZLanTingKanHei-R-GBK" pitchFamily="2" charset="-122"/>
              </a:rPr>
              <a:t>in</a:t>
            </a:r>
            <a:r>
              <a:rPr kumimoji="1" lang="en-US" altLang="zh-CN" sz="1600" b="1" dirty="0">
                <a:latin typeface="FZLanTingKanHei-R-GBK" pitchFamily="2" charset="-122"/>
                <a:ea typeface="FZLanTingKanHei-R-GBK" pitchFamily="2" charset="-122"/>
              </a:rPr>
              <a:t>]</a:t>
            </a:r>
            <a:endParaRPr kumimoji="1" lang="zh-CN" altLang="en-US" sz="1600" b="1" dirty="0">
              <a:latin typeface="FZLanTingKanHei-R-GBK" pitchFamily="2" charset="-122"/>
              <a:ea typeface="FZLanTingKanHei-R-GBK" pitchFamily="2" charset="-122"/>
            </a:endParaRPr>
          </a:p>
        </p:txBody>
      </p:sp>
      <p:sp>
        <p:nvSpPr>
          <p:cNvPr id="96" name="文本框 22">
            <a:extLst>
              <a:ext uri="{FF2B5EF4-FFF2-40B4-BE49-F238E27FC236}">
                <a16:creationId xmlns:a16="http://schemas.microsoft.com/office/drawing/2014/main" id="{3A081824-F01F-D6E5-2687-CD5F0E42BE52}"/>
              </a:ext>
            </a:extLst>
          </p:cNvPr>
          <p:cNvSpPr txBox="1"/>
          <p:nvPr/>
        </p:nvSpPr>
        <p:spPr>
          <a:xfrm>
            <a:off x="2537065" y="5142463"/>
            <a:ext cx="1940730" cy="1415772"/>
          </a:xfrm>
          <a:prstGeom prst="rect">
            <a:avLst/>
          </a:prstGeom>
          <a:noFill/>
        </p:spPr>
        <p:txBody>
          <a:bodyPr wrap="square" rtlCol="0">
            <a:spAutoFit/>
          </a:bodyPr>
          <a:lstStyle/>
          <a:p>
            <a:r>
              <a:rPr lang="en-US" altLang="zh-Hans" sz="1400" dirty="0">
                <a:solidFill>
                  <a:schemeClr val="tx1">
                    <a:lumMod val="75000"/>
                    <a:lumOff val="25000"/>
                  </a:schemeClr>
                </a:solidFill>
                <a:latin typeface="FZLanTingKanHei-R-GBK" pitchFamily="2" charset="-122"/>
                <a:ea typeface="FZLanTingKanHei-R-GBK" pitchFamily="2" charset="-122"/>
              </a:rPr>
              <a:t>Convolutional kernel output channel number is 2</a:t>
            </a:r>
          </a:p>
          <a:p>
            <a:r>
              <a:rPr lang="en-US" altLang="zh-Hans" sz="1400" dirty="0">
                <a:solidFill>
                  <a:schemeClr val="tx1">
                    <a:lumMod val="75000"/>
                    <a:lumOff val="25000"/>
                  </a:schemeClr>
                </a:solidFill>
                <a:latin typeface="FZLanTingKanHei-R-GBK" pitchFamily="2" charset="-122"/>
                <a:ea typeface="FZLanTingKanHei-R-GBK" pitchFamily="2" charset="-122"/>
              </a:rPr>
              <a:t>Convolution kernel dimension [2,3,2,2]</a:t>
            </a:r>
          </a:p>
          <a:p>
            <a:r>
              <a:rPr kumimoji="1" lang="en-US" altLang="zh-CN" sz="1600" b="1" dirty="0">
                <a:latin typeface="FZLanTingKanHei-R-GBK" pitchFamily="2" charset="-122"/>
                <a:ea typeface="FZLanTingKanHei-R-GBK" pitchFamily="2" charset="-122"/>
              </a:rPr>
              <a:t>[C</a:t>
            </a:r>
            <a:r>
              <a:rPr kumimoji="1" lang="en-US" altLang="zh-CN" sz="1600" b="1" baseline="-25000" dirty="0">
                <a:latin typeface="FZLanTingKanHei-R-GBK" pitchFamily="2" charset="-122"/>
                <a:ea typeface="FZLanTingKanHei-R-GBK" pitchFamily="2" charset="-122"/>
              </a:rPr>
              <a:t>out</a:t>
            </a:r>
            <a:r>
              <a:rPr kumimoji="1" lang="en-US" altLang="zh-CN" sz="1600" b="1" dirty="0">
                <a:latin typeface="FZLanTingKanHei-R-GBK" pitchFamily="2" charset="-122"/>
                <a:ea typeface="FZLanTingKanHei-R-GBK" pitchFamily="2" charset="-122"/>
              </a:rPr>
              <a:t>, C</a:t>
            </a:r>
            <a:r>
              <a:rPr kumimoji="1" lang="en-US" altLang="zh-CN" sz="1600" b="1" baseline="-25000" dirty="0">
                <a:latin typeface="FZLanTingKanHei-R-GBK" pitchFamily="2" charset="-122"/>
                <a:ea typeface="FZLanTingKanHei-R-GBK" pitchFamily="2" charset="-122"/>
              </a:rPr>
              <a:t>in</a:t>
            </a:r>
            <a:r>
              <a:rPr kumimoji="1" lang="en-US" altLang="zh-CN" sz="1600" b="1" dirty="0">
                <a:latin typeface="FZLanTingKanHei-R-GBK" pitchFamily="2" charset="-122"/>
                <a:ea typeface="FZLanTingKanHei-R-GBK" pitchFamily="2" charset="-122"/>
              </a:rPr>
              <a:t>, k</a:t>
            </a:r>
            <a:r>
              <a:rPr kumimoji="1" lang="en-US" altLang="zh-CN" sz="1600" b="1" baseline="-25000" dirty="0">
                <a:latin typeface="FZLanTingKanHei-R-GBK" pitchFamily="2" charset="-122"/>
                <a:ea typeface="FZLanTingKanHei-R-GBK" pitchFamily="2" charset="-122"/>
              </a:rPr>
              <a:t>h</a:t>
            </a:r>
            <a:r>
              <a:rPr kumimoji="1" lang="en-US" altLang="zh-CN" sz="1600" b="1" dirty="0">
                <a:latin typeface="FZLanTingKanHei-R-GBK" pitchFamily="2" charset="-122"/>
                <a:ea typeface="FZLanTingKanHei-R-GBK" pitchFamily="2" charset="-122"/>
              </a:rPr>
              <a:t>, k</a:t>
            </a:r>
            <a:r>
              <a:rPr kumimoji="1" lang="en-US" altLang="zh-CN" sz="1600" b="1" baseline="-25000" dirty="0">
                <a:latin typeface="FZLanTingKanHei-R-GBK" pitchFamily="2" charset="-122"/>
                <a:ea typeface="FZLanTingKanHei-R-GBK" pitchFamily="2" charset="-122"/>
              </a:rPr>
              <a:t>w</a:t>
            </a:r>
            <a:r>
              <a:rPr kumimoji="1" lang="en-US" altLang="zh-CN" sz="1600" b="1" dirty="0">
                <a:latin typeface="FZLanTingKanHei-R-GBK" pitchFamily="2" charset="-122"/>
                <a:ea typeface="FZLanTingKanHei-R-GBK" pitchFamily="2" charset="-122"/>
              </a:rPr>
              <a:t>]</a:t>
            </a:r>
            <a:endParaRPr kumimoji="1" lang="zh-CN" altLang="en-US" sz="1600" b="1" dirty="0">
              <a:latin typeface="FZLanTingKanHei-R-GBK" pitchFamily="2" charset="-122"/>
              <a:ea typeface="FZLanTingKanHei-R-GBK" pitchFamily="2" charset="-122"/>
            </a:endParaRPr>
          </a:p>
        </p:txBody>
      </p:sp>
      <p:sp>
        <p:nvSpPr>
          <p:cNvPr id="97" name="右箭头 96">
            <a:extLst>
              <a:ext uri="{FF2B5EF4-FFF2-40B4-BE49-F238E27FC236}">
                <a16:creationId xmlns:a16="http://schemas.microsoft.com/office/drawing/2014/main" id="{5E13C200-7C65-200E-CECE-1A514F48F303}"/>
              </a:ext>
            </a:extLst>
          </p:cNvPr>
          <p:cNvSpPr/>
          <p:nvPr/>
        </p:nvSpPr>
        <p:spPr>
          <a:xfrm>
            <a:off x="7741335" y="2500123"/>
            <a:ext cx="368511" cy="271839"/>
          </a:xfrm>
          <a:prstGeom prst="rightArrow">
            <a:avLst/>
          </a:prstGeom>
          <a:solidFill>
            <a:srgbClr val="F1F1F1"/>
          </a:solidFill>
          <a:ln w="12700">
            <a:solidFill>
              <a:srgbClr val="001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98" name="右箭头 97">
            <a:extLst>
              <a:ext uri="{FF2B5EF4-FFF2-40B4-BE49-F238E27FC236}">
                <a16:creationId xmlns:a16="http://schemas.microsoft.com/office/drawing/2014/main" id="{9533CD03-1DF8-A126-A8FF-4E970C1E281D}"/>
              </a:ext>
            </a:extLst>
          </p:cNvPr>
          <p:cNvSpPr/>
          <p:nvPr/>
        </p:nvSpPr>
        <p:spPr>
          <a:xfrm>
            <a:off x="7660205" y="4882473"/>
            <a:ext cx="368511" cy="271839"/>
          </a:xfrm>
          <a:prstGeom prst="rightArrow">
            <a:avLst/>
          </a:prstGeom>
          <a:solidFill>
            <a:srgbClr val="F1F1F1"/>
          </a:solidFill>
          <a:ln w="12700">
            <a:solidFill>
              <a:srgbClr val="0013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99" name="文本框 56">
            <a:extLst>
              <a:ext uri="{FF2B5EF4-FFF2-40B4-BE49-F238E27FC236}">
                <a16:creationId xmlns:a16="http://schemas.microsoft.com/office/drawing/2014/main" id="{10D6BC8B-9FB5-1DD6-41D3-5DD7E95FB84C}"/>
              </a:ext>
            </a:extLst>
          </p:cNvPr>
          <p:cNvSpPr txBox="1"/>
          <p:nvPr/>
        </p:nvSpPr>
        <p:spPr>
          <a:xfrm>
            <a:off x="9710286" y="4806558"/>
            <a:ext cx="2481713" cy="954107"/>
          </a:xfrm>
          <a:prstGeom prst="rect">
            <a:avLst/>
          </a:prstGeom>
          <a:noFill/>
        </p:spPr>
        <p:txBody>
          <a:bodyPr wrap="square" rtlCol="0">
            <a:spAutoFit/>
          </a:bodyPr>
          <a:lstStyle/>
          <a:p>
            <a:pPr algn="ctr"/>
            <a:r>
              <a:rPr lang="en-US" altLang="zh-Hans" sz="1400" dirty="0">
                <a:solidFill>
                  <a:schemeClr val="tx1">
                    <a:lumMod val="75000"/>
                    <a:lumOff val="25000"/>
                  </a:schemeClr>
                </a:solidFill>
                <a:latin typeface="FZLanTingKanHei-R-GBK" panose="02000000000000000000" pitchFamily="2" charset="-122"/>
                <a:ea typeface="FZLanTingKanHei-R-GBK" panose="02000000000000000000" pitchFamily="2" charset="-122"/>
              </a:rPr>
              <a:t>Stack results from different images together</a:t>
            </a:r>
          </a:p>
          <a:p>
            <a:pPr algn="ctr"/>
            <a:r>
              <a:rPr lang="en-US" altLang="zh-Hans" sz="1400" dirty="0">
                <a:solidFill>
                  <a:schemeClr val="tx1">
                    <a:lumMod val="75000"/>
                    <a:lumOff val="25000"/>
                  </a:schemeClr>
                </a:solidFill>
                <a:latin typeface="FZLanTingKanHei-R-GBK" panose="02000000000000000000" pitchFamily="2" charset="-122"/>
                <a:ea typeface="FZLanTingKanHei-R-GBK" panose="02000000000000000000" pitchFamily="2" charset="-122"/>
              </a:rPr>
              <a:t>Output the dimension [2,2,2,2]</a:t>
            </a:r>
            <a:endParaRPr lang="zh-CN" altLang="en-US" sz="1400" dirty="0">
              <a:solidFill>
                <a:schemeClr val="tx1">
                  <a:lumMod val="75000"/>
                  <a:lumOff val="25000"/>
                </a:schemeClr>
              </a:solidFill>
              <a:latin typeface="FZLanTingKanHei-R-GBK" panose="02000000000000000000" pitchFamily="2" charset="-122"/>
              <a:ea typeface="FZLanTingKanHei-R-GBK" panose="02000000000000000000" pitchFamily="2" charset="-122"/>
            </a:endParaRPr>
          </a:p>
        </p:txBody>
      </p:sp>
      <p:sp>
        <p:nvSpPr>
          <p:cNvPr id="100" name="矩形 99">
            <a:extLst>
              <a:ext uri="{FF2B5EF4-FFF2-40B4-BE49-F238E27FC236}">
                <a16:creationId xmlns:a16="http://schemas.microsoft.com/office/drawing/2014/main" id="{904B286A-FBFE-E9E7-09B3-E6C26D6966DB}"/>
              </a:ext>
            </a:extLst>
          </p:cNvPr>
          <p:cNvSpPr/>
          <p:nvPr/>
        </p:nvSpPr>
        <p:spPr>
          <a:xfrm>
            <a:off x="9960259" y="5652063"/>
            <a:ext cx="1989134" cy="338554"/>
          </a:xfrm>
          <a:prstGeom prst="rect">
            <a:avLst/>
          </a:prstGeom>
        </p:spPr>
        <p:txBody>
          <a:bodyPr wrap="none">
            <a:spAutoFit/>
          </a:bodyPr>
          <a:lstStyle/>
          <a:p>
            <a:r>
              <a:rPr kumimoji="1" lang="en-US" altLang="zh-CN" sz="1600" b="1" dirty="0">
                <a:latin typeface="FZLanTingKanHei-R-GBK" pitchFamily="2" charset="-122"/>
                <a:ea typeface="FZLanTingKanHei-R-GBK" pitchFamily="2" charset="-122"/>
              </a:rPr>
              <a:t>[N, C</a:t>
            </a:r>
            <a:r>
              <a:rPr kumimoji="1" lang="en-US" altLang="zh-CN" sz="1600" b="1" baseline="-25000" dirty="0">
                <a:latin typeface="FZLanTingKanHei-R-GBK" pitchFamily="2" charset="-122"/>
                <a:ea typeface="FZLanTingKanHei-R-GBK" pitchFamily="2" charset="-122"/>
              </a:rPr>
              <a:t>out</a:t>
            </a:r>
            <a:r>
              <a:rPr kumimoji="1" lang="en-US" altLang="zh-CN" sz="1600" b="1" dirty="0">
                <a:latin typeface="FZLanTingKanHei-R-GBK" pitchFamily="2" charset="-122"/>
                <a:ea typeface="FZLanTingKanHei-R-GBK" pitchFamily="2" charset="-122"/>
              </a:rPr>
              <a:t>, H</a:t>
            </a:r>
            <a:r>
              <a:rPr kumimoji="1" lang="en-US" altLang="zh-CN" sz="1600" b="1" baseline="-25000" dirty="0">
                <a:latin typeface="FZLanTingKanHei-R-GBK" pitchFamily="2" charset="-122"/>
                <a:ea typeface="FZLanTingKanHei-R-GBK" pitchFamily="2" charset="-122"/>
              </a:rPr>
              <a:t>out</a:t>
            </a:r>
            <a:r>
              <a:rPr kumimoji="1" lang="en-US" altLang="zh-CN" sz="1600" b="1" dirty="0">
                <a:latin typeface="FZLanTingKanHei-R-GBK" pitchFamily="2" charset="-122"/>
                <a:ea typeface="FZLanTingKanHei-R-GBK" pitchFamily="2" charset="-122"/>
              </a:rPr>
              <a:t>, W</a:t>
            </a:r>
            <a:r>
              <a:rPr kumimoji="1" lang="en-US" altLang="zh-CN" sz="1600" b="1" baseline="-25000" dirty="0">
                <a:latin typeface="FZLanTingKanHei-R-GBK" pitchFamily="2" charset="-122"/>
                <a:ea typeface="FZLanTingKanHei-R-GBK" pitchFamily="2" charset="-122"/>
              </a:rPr>
              <a:t>out</a:t>
            </a:r>
            <a:r>
              <a:rPr kumimoji="1" lang="en-US" altLang="zh-CN" sz="1600" b="1" dirty="0">
                <a:latin typeface="FZLanTingKanHei-R-GBK" pitchFamily="2" charset="-122"/>
                <a:ea typeface="FZLanTingKanHei-R-GBK" pitchFamily="2" charset="-122"/>
              </a:rPr>
              <a:t>]</a:t>
            </a:r>
            <a:endParaRPr kumimoji="1" lang="zh-CN" altLang="en-US" sz="1600" b="1" dirty="0">
              <a:latin typeface="FZLanTingKanHei-R-GBK" pitchFamily="2" charset="-122"/>
              <a:ea typeface="FZLanTingKanHei-R-GBK" pitchFamily="2" charset="-122"/>
            </a:endParaRPr>
          </a:p>
        </p:txBody>
      </p:sp>
      <p:sp>
        <p:nvSpPr>
          <p:cNvPr id="11" name="矩形 10">
            <a:extLst>
              <a:ext uri="{FF2B5EF4-FFF2-40B4-BE49-F238E27FC236}">
                <a16:creationId xmlns:a16="http://schemas.microsoft.com/office/drawing/2014/main" id="{C5A0F649-511B-842D-CE20-6B502D2B097A}"/>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id="{CB17EEDD-48FD-83AD-8DCF-E2B48083AD7A}"/>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751255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3" name="文本框 22">
            <a:extLst>
              <a:ext uri="{FF2B5EF4-FFF2-40B4-BE49-F238E27FC236}">
                <a16:creationId xmlns:a16="http://schemas.microsoft.com/office/drawing/2014/main" id="{6730F7B2-409E-7E33-2FD5-A7E6C909694A}"/>
              </a:ext>
            </a:extLst>
          </p:cNvPr>
          <p:cNvSpPr txBox="1"/>
          <p:nvPr/>
        </p:nvSpPr>
        <p:spPr>
          <a:xfrm>
            <a:off x="533601" y="1631251"/>
            <a:ext cx="11124798" cy="961289"/>
          </a:xfrm>
          <a:prstGeom prst="rect">
            <a:avLst/>
          </a:prstGeom>
          <a:noFill/>
        </p:spPr>
        <p:txBody>
          <a:bodyPr wrap="square" rtlCol="0">
            <a:spAutoFit/>
          </a:bodyPr>
          <a:lstStyle/>
          <a:p>
            <a:pPr>
              <a:lnSpc>
                <a:spcPct val="150000"/>
              </a:lnSpc>
            </a:pP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After outputting the feature map through the convolutional layer, an activation function is often used to introduce nonlinear elements to it.</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5" name="组合 14">
            <a:extLst>
              <a:ext uri="{FF2B5EF4-FFF2-40B4-BE49-F238E27FC236}">
                <a16:creationId xmlns:a16="http://schemas.microsoft.com/office/drawing/2014/main" id="{6C6B6632-0F1C-FE28-BD35-08C37CE1F92C}"/>
              </a:ext>
            </a:extLst>
          </p:cNvPr>
          <p:cNvGrpSpPr/>
          <p:nvPr/>
        </p:nvGrpSpPr>
        <p:grpSpPr>
          <a:xfrm>
            <a:off x="10941" y="3088707"/>
            <a:ext cx="5840567" cy="1398722"/>
            <a:chOff x="3403795" y="1886723"/>
            <a:chExt cx="5840567" cy="1398722"/>
          </a:xfrm>
        </p:grpSpPr>
        <p:grpSp>
          <p:nvGrpSpPr>
            <p:cNvPr id="25" name="组合 24">
              <a:extLst>
                <a:ext uri="{FF2B5EF4-FFF2-40B4-BE49-F238E27FC236}">
                  <a16:creationId xmlns:a16="http://schemas.microsoft.com/office/drawing/2014/main" id="{5B83C334-A910-CC66-D169-C42404FBCE43}"/>
                </a:ext>
              </a:extLst>
            </p:cNvPr>
            <p:cNvGrpSpPr/>
            <p:nvPr/>
          </p:nvGrpSpPr>
          <p:grpSpPr>
            <a:xfrm>
              <a:off x="3403795" y="2558610"/>
              <a:ext cx="5840567" cy="726835"/>
              <a:chOff x="1899199" y="1298242"/>
              <a:chExt cx="5840567" cy="726835"/>
            </a:xfrm>
          </p:grpSpPr>
          <p:grpSp>
            <p:nvGrpSpPr>
              <p:cNvPr id="17" name="组合 16">
                <a:extLst>
                  <a:ext uri="{FF2B5EF4-FFF2-40B4-BE49-F238E27FC236}">
                    <a16:creationId xmlns:a16="http://schemas.microsoft.com/office/drawing/2014/main" id="{9E764288-543F-97F5-84A5-DE77F45E0E61}"/>
                  </a:ext>
                </a:extLst>
              </p:cNvPr>
              <p:cNvGrpSpPr/>
              <p:nvPr/>
            </p:nvGrpSpPr>
            <p:grpSpPr>
              <a:xfrm>
                <a:off x="1899199" y="1298243"/>
                <a:ext cx="1757510" cy="726832"/>
                <a:chOff x="3385083" y="5614211"/>
                <a:chExt cx="1757510" cy="726832"/>
              </a:xfrm>
            </p:grpSpPr>
            <p:sp>
              <p:nvSpPr>
                <p:cNvPr id="9" name="圆角矩形 8">
                  <a:extLst>
                    <a:ext uri="{FF2B5EF4-FFF2-40B4-BE49-F238E27FC236}">
                      <a16:creationId xmlns:a16="http://schemas.microsoft.com/office/drawing/2014/main" id="{53CDD2EB-AAFB-DFC8-6A87-FF44DDB4DFF9}"/>
                    </a:ext>
                  </a:extLst>
                </p:cNvPr>
                <p:cNvSpPr/>
                <p:nvPr/>
              </p:nvSpPr>
              <p:spPr>
                <a:xfrm>
                  <a:off x="3546862" y="5614211"/>
                  <a:ext cx="1433953" cy="726832"/>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074E43B2-D7C8-FF24-7F3B-D7D49058942A}"/>
                    </a:ext>
                  </a:extLst>
                </p:cNvPr>
                <p:cNvSpPr txBox="1"/>
                <p:nvPr/>
              </p:nvSpPr>
              <p:spPr>
                <a:xfrm>
                  <a:off x="3385083" y="5669181"/>
                  <a:ext cx="1757510" cy="615553"/>
                </a:xfrm>
                <a:prstGeom prst="rect">
                  <a:avLst/>
                </a:prstGeom>
                <a:noFill/>
              </p:spPr>
              <p:txBody>
                <a:bodyPr wrap="square" rtlCol="0">
                  <a:spAutoFit/>
                </a:bodyPr>
                <a:lstStyle/>
                <a:p>
                  <a:pPr algn="ctr"/>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a:t>
                  </a:r>
                  <a:r>
                    <a:rPr lang="en-US"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layer</a:t>
                  </a:r>
                </a:p>
              </p:txBody>
            </p:sp>
          </p:grpSp>
          <p:grpSp>
            <p:nvGrpSpPr>
              <p:cNvPr id="19" name="组合 18">
                <a:extLst>
                  <a:ext uri="{FF2B5EF4-FFF2-40B4-BE49-F238E27FC236}">
                    <a16:creationId xmlns:a16="http://schemas.microsoft.com/office/drawing/2014/main" id="{C2972439-F6CC-0345-809C-F73119ABC83B}"/>
                  </a:ext>
                </a:extLst>
              </p:cNvPr>
              <p:cNvGrpSpPr/>
              <p:nvPr/>
            </p:nvGrpSpPr>
            <p:grpSpPr>
              <a:xfrm>
                <a:off x="5680065" y="1298243"/>
                <a:ext cx="2059701" cy="726834"/>
                <a:chOff x="7005945" y="5614211"/>
                <a:chExt cx="2059701" cy="726834"/>
              </a:xfrm>
            </p:grpSpPr>
            <p:sp>
              <p:nvSpPr>
                <p:cNvPr id="11" name="圆角矩形 10">
                  <a:extLst>
                    <a:ext uri="{FF2B5EF4-FFF2-40B4-BE49-F238E27FC236}">
                      <a16:creationId xmlns:a16="http://schemas.microsoft.com/office/drawing/2014/main" id="{5DF66B0C-F274-E6E5-B8D5-807040173320}"/>
                    </a:ext>
                  </a:extLst>
                </p:cNvPr>
                <p:cNvSpPr/>
                <p:nvPr/>
              </p:nvSpPr>
              <p:spPr>
                <a:xfrm>
                  <a:off x="7005945" y="5614211"/>
                  <a:ext cx="2059701" cy="726834"/>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15664BFA-78F5-8016-C38D-BE3F873FD1B2}"/>
                    </a:ext>
                  </a:extLst>
                </p:cNvPr>
                <p:cNvSpPr txBox="1"/>
                <p:nvPr/>
              </p:nvSpPr>
              <p:spPr>
                <a:xfrm>
                  <a:off x="7068429" y="5654462"/>
                  <a:ext cx="1934731" cy="646331"/>
                </a:xfrm>
                <a:prstGeom prst="rect">
                  <a:avLst/>
                </a:prstGeom>
                <a:noFill/>
              </p:spPr>
              <p:txBody>
                <a:bodyPr wrap="square" rtlCol="0">
                  <a:spAutoFit/>
                </a:bodyPr>
                <a:lstStyle/>
                <a:p>
                  <a:pPr algn="ctr"/>
                  <a:r>
                    <a:rPr lang="en-US"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18" name="组合 17">
                <a:extLst>
                  <a:ext uri="{FF2B5EF4-FFF2-40B4-BE49-F238E27FC236}">
                    <a16:creationId xmlns:a16="http://schemas.microsoft.com/office/drawing/2014/main" id="{8D1FE28C-631C-7F4C-1C32-4A1FD8912B54}"/>
                  </a:ext>
                </a:extLst>
              </p:cNvPr>
              <p:cNvGrpSpPr/>
              <p:nvPr/>
            </p:nvGrpSpPr>
            <p:grpSpPr>
              <a:xfrm>
                <a:off x="4026953" y="1298242"/>
                <a:ext cx="1096624" cy="726833"/>
                <a:chOff x="5110903" y="5614210"/>
                <a:chExt cx="1096624" cy="726833"/>
              </a:xfrm>
            </p:grpSpPr>
            <p:sp>
              <p:nvSpPr>
                <p:cNvPr id="10" name="圆角矩形 9">
                  <a:extLst>
                    <a:ext uri="{FF2B5EF4-FFF2-40B4-BE49-F238E27FC236}">
                      <a16:creationId xmlns:a16="http://schemas.microsoft.com/office/drawing/2014/main" id="{6C17DBA7-47D6-D458-C2FA-793D7D485AA6}"/>
                    </a:ext>
                  </a:extLst>
                </p:cNvPr>
                <p:cNvSpPr/>
                <p:nvPr/>
              </p:nvSpPr>
              <p:spPr>
                <a:xfrm>
                  <a:off x="5110903" y="5614210"/>
                  <a:ext cx="1096624" cy="726833"/>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6842177-6277-26E0-4AB8-B3C9C0AC0747}"/>
                    </a:ext>
                  </a:extLst>
                </p:cNvPr>
                <p:cNvSpPr txBox="1"/>
                <p:nvPr/>
              </p:nvSpPr>
              <p:spPr>
                <a:xfrm>
                  <a:off x="5146710" y="5638722"/>
                  <a:ext cx="1025010" cy="646331"/>
                </a:xfrm>
                <a:prstGeom prst="rect">
                  <a:avLst/>
                </a:prstGeom>
                <a:noFill/>
              </p:spPr>
              <p:txBody>
                <a:bodyPr wrap="square">
                  <a:spAutoFit/>
                </a:bodyPr>
                <a:lstStyle/>
                <a:p>
                  <a:pPr algn="ctr"/>
                  <a:r>
                    <a:rPr lang="en-US"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21" name="右箭头 20">
                <a:extLst>
                  <a:ext uri="{FF2B5EF4-FFF2-40B4-BE49-F238E27FC236}">
                    <a16:creationId xmlns:a16="http://schemas.microsoft.com/office/drawing/2014/main" id="{560F0CC1-441F-3673-D51E-1CB2AD7421D0}"/>
                  </a:ext>
                </a:extLst>
              </p:cNvPr>
              <p:cNvSpPr/>
              <p:nvPr/>
            </p:nvSpPr>
            <p:spPr>
              <a:xfrm>
                <a:off x="3562804" y="1582993"/>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右箭头 21">
                <a:extLst>
                  <a:ext uri="{FF2B5EF4-FFF2-40B4-BE49-F238E27FC236}">
                    <a16:creationId xmlns:a16="http://schemas.microsoft.com/office/drawing/2014/main" id="{8FAA13D6-A111-CA7E-C509-B67E6FC33C40}"/>
                  </a:ext>
                </a:extLst>
              </p:cNvPr>
              <p:cNvSpPr/>
              <p:nvPr/>
            </p:nvSpPr>
            <p:spPr>
              <a:xfrm>
                <a:off x="5205756" y="1579362"/>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右箭头 7">
              <a:extLst>
                <a:ext uri="{FF2B5EF4-FFF2-40B4-BE49-F238E27FC236}">
                  <a16:creationId xmlns:a16="http://schemas.microsoft.com/office/drawing/2014/main" id="{F546D462-1B8A-652D-F69F-E5858BC744FD}"/>
                </a:ext>
              </a:extLst>
            </p:cNvPr>
            <p:cNvSpPr/>
            <p:nvPr/>
          </p:nvSpPr>
          <p:spPr>
            <a:xfrm rot="5400000">
              <a:off x="5011593" y="2362154"/>
              <a:ext cx="314269" cy="188584"/>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9BE3524C-4DC2-30F8-C1F8-3DCB20B8DF8A}"/>
                </a:ext>
              </a:extLst>
            </p:cNvPr>
            <p:cNvSpPr txBox="1"/>
            <p:nvPr/>
          </p:nvSpPr>
          <p:spPr>
            <a:xfrm>
              <a:off x="4129021" y="1886723"/>
              <a:ext cx="2267997" cy="369332"/>
            </a:xfrm>
            <a:prstGeom prst="rect">
              <a:avLst/>
            </a:prstGeom>
            <a:noFill/>
          </p:spPr>
          <p:txBody>
            <a:bodyPr wrap="square">
              <a:spAutoFit/>
            </a:bodyPr>
            <a:lstStyle/>
            <a:p>
              <a:r>
                <a:rPr lang="en-US" altLang="zh-CN" kern="1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altLang="zh-CN"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ctivation function</a:t>
              </a:r>
              <a:endParaRPr lang="zh-CN" altLang="en-US"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pic>
        <p:nvPicPr>
          <p:cNvPr id="27" name="图片 26">
            <a:extLst>
              <a:ext uri="{FF2B5EF4-FFF2-40B4-BE49-F238E27FC236}">
                <a16:creationId xmlns:a16="http://schemas.microsoft.com/office/drawing/2014/main" id="{ED3819FC-1201-089E-9CB6-3D21039A855F}"/>
              </a:ext>
            </a:extLst>
          </p:cNvPr>
          <p:cNvPicPr>
            <a:picLocks noChangeAspect="1"/>
          </p:cNvPicPr>
          <p:nvPr/>
        </p:nvPicPr>
        <p:blipFill>
          <a:blip r:embed="rId3"/>
          <a:stretch>
            <a:fillRect/>
          </a:stretch>
        </p:blipFill>
        <p:spPr>
          <a:xfrm>
            <a:off x="6085242" y="2754219"/>
            <a:ext cx="5834537" cy="3031671"/>
          </a:xfrm>
          <a:prstGeom prst="rect">
            <a:avLst/>
          </a:prstGeom>
          <a:ln w="19050">
            <a:noFill/>
          </a:ln>
        </p:spPr>
      </p:pic>
      <p:pic>
        <p:nvPicPr>
          <p:cNvPr id="12" name="图片 11">
            <a:extLst>
              <a:ext uri="{FF2B5EF4-FFF2-40B4-BE49-F238E27FC236}">
                <a16:creationId xmlns:a16="http://schemas.microsoft.com/office/drawing/2014/main" id="{5CC1F92B-907D-6435-B8E9-7CDAB3575E08}"/>
              </a:ext>
            </a:extLst>
          </p:cNvPr>
          <p:cNvPicPr>
            <a:picLocks noChangeAspect="1"/>
          </p:cNvPicPr>
          <p:nvPr/>
        </p:nvPicPr>
        <p:blipFill>
          <a:blip r:embed="rId4"/>
          <a:stretch>
            <a:fillRect/>
          </a:stretch>
        </p:blipFill>
        <p:spPr>
          <a:xfrm>
            <a:off x="9814402" y="5823129"/>
            <a:ext cx="1717044" cy="712515"/>
          </a:xfrm>
          <a:prstGeom prst="rect">
            <a:avLst/>
          </a:prstGeom>
        </p:spPr>
      </p:pic>
      <p:pic>
        <p:nvPicPr>
          <p:cNvPr id="24" name="图片 23">
            <a:extLst>
              <a:ext uri="{FF2B5EF4-FFF2-40B4-BE49-F238E27FC236}">
                <a16:creationId xmlns:a16="http://schemas.microsoft.com/office/drawing/2014/main" id="{B258B1F3-1658-344D-B247-BF01E8A149E4}"/>
              </a:ext>
            </a:extLst>
          </p:cNvPr>
          <p:cNvPicPr>
            <a:picLocks noChangeAspect="1"/>
          </p:cNvPicPr>
          <p:nvPr/>
        </p:nvPicPr>
        <p:blipFill>
          <a:blip r:embed="rId5"/>
          <a:stretch>
            <a:fillRect/>
          </a:stretch>
        </p:blipFill>
        <p:spPr>
          <a:xfrm>
            <a:off x="7127187" y="5823129"/>
            <a:ext cx="1331557" cy="684445"/>
          </a:xfrm>
          <a:prstGeom prst="rect">
            <a:avLst/>
          </a:prstGeom>
        </p:spPr>
      </p:pic>
      <p:sp>
        <p:nvSpPr>
          <p:cNvPr id="28" name="矩形 27">
            <a:extLst>
              <a:ext uri="{FF2B5EF4-FFF2-40B4-BE49-F238E27FC236}">
                <a16:creationId xmlns:a16="http://schemas.microsoft.com/office/drawing/2014/main" id="{D33BAE28-8905-0027-CBE0-5E4B8CE294FF}"/>
              </a:ext>
            </a:extLst>
          </p:cNvPr>
          <p:cNvSpPr/>
          <p:nvPr/>
        </p:nvSpPr>
        <p:spPr>
          <a:xfrm>
            <a:off x="605621" y="682810"/>
            <a:ext cx="558157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24194147-56CB-BDEC-6508-589722B90F06}"/>
              </a:ext>
            </a:extLst>
          </p:cNvPr>
          <p:cNvSpPr txBox="1"/>
          <p:nvPr/>
        </p:nvSpPr>
        <p:spPr>
          <a:xfrm>
            <a:off x="605622" y="689484"/>
            <a:ext cx="5581576"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Convolutional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924544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28" name="组合 27">
            <a:extLst>
              <a:ext uri="{FF2B5EF4-FFF2-40B4-BE49-F238E27FC236}">
                <a16:creationId xmlns:a16="http://schemas.microsoft.com/office/drawing/2014/main" id="{C98D4E77-4087-98DA-2CEF-C2587DC509F7}"/>
              </a:ext>
            </a:extLst>
          </p:cNvPr>
          <p:cNvGrpSpPr/>
          <p:nvPr/>
        </p:nvGrpSpPr>
        <p:grpSpPr>
          <a:xfrm>
            <a:off x="1173931" y="3425216"/>
            <a:ext cx="9535568" cy="2436498"/>
            <a:chOff x="1236776" y="3429000"/>
            <a:chExt cx="9535568" cy="2436498"/>
          </a:xfrm>
        </p:grpSpPr>
        <p:grpSp>
          <p:nvGrpSpPr>
            <p:cNvPr id="29" name="组合 28">
              <a:extLst>
                <a:ext uri="{FF2B5EF4-FFF2-40B4-BE49-F238E27FC236}">
                  <a16:creationId xmlns:a16="http://schemas.microsoft.com/office/drawing/2014/main" id="{76A01632-4641-3AEE-6B25-68D3522A2BC2}"/>
                </a:ext>
              </a:extLst>
            </p:cNvPr>
            <p:cNvGrpSpPr/>
            <p:nvPr/>
          </p:nvGrpSpPr>
          <p:grpSpPr>
            <a:xfrm>
              <a:off x="1236776" y="3429000"/>
              <a:ext cx="9535568" cy="2436498"/>
              <a:chOff x="1236776" y="3429000"/>
              <a:chExt cx="9535568" cy="2436498"/>
            </a:xfrm>
          </p:grpSpPr>
          <p:pic>
            <p:nvPicPr>
              <p:cNvPr id="31" name="图片 30">
                <a:extLst>
                  <a:ext uri="{FF2B5EF4-FFF2-40B4-BE49-F238E27FC236}">
                    <a16:creationId xmlns:a16="http://schemas.microsoft.com/office/drawing/2014/main" id="{FFECDA1F-028D-7005-9369-9F30DBA04909}"/>
                  </a:ext>
                </a:extLst>
              </p:cNvPr>
              <p:cNvPicPr>
                <a:picLocks noChangeAspect="1"/>
              </p:cNvPicPr>
              <p:nvPr/>
            </p:nvPicPr>
            <p:blipFill>
              <a:blip r:embed="rId3"/>
              <a:stretch>
                <a:fillRect/>
              </a:stretch>
            </p:blipFill>
            <p:spPr>
              <a:xfrm>
                <a:off x="1236776" y="3429000"/>
                <a:ext cx="9535568" cy="2436498"/>
              </a:xfrm>
              <a:prstGeom prst="rect">
                <a:avLst/>
              </a:prstGeom>
            </p:spPr>
          </p:pic>
          <p:sp>
            <p:nvSpPr>
              <p:cNvPr id="32" name="矩形 31">
                <a:extLst>
                  <a:ext uri="{FF2B5EF4-FFF2-40B4-BE49-F238E27FC236}">
                    <a16:creationId xmlns:a16="http://schemas.microsoft.com/office/drawing/2014/main" id="{777590AC-5CA1-0045-253B-64CE32377447}"/>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矩形 29">
              <a:extLst>
                <a:ext uri="{FF2B5EF4-FFF2-40B4-BE49-F238E27FC236}">
                  <a16:creationId xmlns:a16="http://schemas.microsoft.com/office/drawing/2014/main" id="{8C611C29-D6A1-6249-5A9D-80F367B6188F}"/>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 name="组合 1">
            <a:extLst>
              <a:ext uri="{FF2B5EF4-FFF2-40B4-BE49-F238E27FC236}">
                <a16:creationId xmlns:a16="http://schemas.microsoft.com/office/drawing/2014/main" id="{47548C07-E77A-1CC2-D06F-7CD97A1D6325}"/>
              </a:ext>
            </a:extLst>
          </p:cNvPr>
          <p:cNvGrpSpPr/>
          <p:nvPr/>
        </p:nvGrpSpPr>
        <p:grpSpPr>
          <a:xfrm>
            <a:off x="781307" y="1558438"/>
            <a:ext cx="10320816" cy="769422"/>
            <a:chOff x="641477" y="1150770"/>
            <a:chExt cx="6558434" cy="825710"/>
          </a:xfrm>
        </p:grpSpPr>
        <p:grpSp>
          <p:nvGrpSpPr>
            <p:cNvPr id="5" name="组合 4">
              <a:extLst>
                <a:ext uri="{FF2B5EF4-FFF2-40B4-BE49-F238E27FC236}">
                  <a16:creationId xmlns:a16="http://schemas.microsoft.com/office/drawing/2014/main" id="{B0E37BF6-6ED7-36F3-E748-485760D6F054}"/>
                </a:ext>
              </a:extLst>
            </p:cNvPr>
            <p:cNvGrpSpPr/>
            <p:nvPr/>
          </p:nvGrpSpPr>
          <p:grpSpPr>
            <a:xfrm>
              <a:off x="2119895" y="1150770"/>
              <a:ext cx="1238314" cy="825709"/>
              <a:chOff x="3605779" y="5466738"/>
              <a:chExt cx="1238314" cy="825709"/>
            </a:xfrm>
          </p:grpSpPr>
          <p:sp>
            <p:nvSpPr>
              <p:cNvPr id="21" name="圆角矩形 8">
                <a:extLst>
                  <a:ext uri="{FF2B5EF4-FFF2-40B4-BE49-F238E27FC236}">
                    <a16:creationId xmlns:a16="http://schemas.microsoft.com/office/drawing/2014/main" id="{2BA0C91F-A6A8-76C4-95C5-A5836F65BEC3}"/>
                  </a:ext>
                </a:extLst>
              </p:cNvPr>
              <p:cNvSpPr/>
              <p:nvPr/>
            </p:nvSpPr>
            <p:spPr>
              <a:xfrm>
                <a:off x="3605779" y="5466738"/>
                <a:ext cx="1238314"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CCEB6642-1F73-4C5B-5843-FB9CF2E2C817}"/>
                  </a:ext>
                </a:extLst>
              </p:cNvPr>
              <p:cNvSpPr txBox="1"/>
              <p:nvPr/>
            </p:nvSpPr>
            <p:spPr>
              <a:xfrm>
                <a:off x="3616157" y="5510613"/>
                <a:ext cx="1217558" cy="759674"/>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6" name="组合 5">
              <a:extLst>
                <a:ext uri="{FF2B5EF4-FFF2-40B4-BE49-F238E27FC236}">
                  <a16:creationId xmlns:a16="http://schemas.microsoft.com/office/drawing/2014/main" id="{4983A9BE-E87E-FFCB-1A6E-074E9CEB7AED}"/>
                </a:ext>
              </a:extLst>
            </p:cNvPr>
            <p:cNvGrpSpPr/>
            <p:nvPr/>
          </p:nvGrpSpPr>
          <p:grpSpPr>
            <a:xfrm>
              <a:off x="5621219" y="1150771"/>
              <a:ext cx="1578692" cy="825709"/>
              <a:chOff x="6947099" y="5466739"/>
              <a:chExt cx="1578692" cy="825709"/>
            </a:xfrm>
          </p:grpSpPr>
          <p:sp>
            <p:nvSpPr>
              <p:cNvPr id="19" name="圆角矩形 10">
                <a:extLst>
                  <a:ext uri="{FF2B5EF4-FFF2-40B4-BE49-F238E27FC236}">
                    <a16:creationId xmlns:a16="http://schemas.microsoft.com/office/drawing/2014/main" id="{ABF99283-CB3F-E3E8-79E0-80A48C1C9EF2}"/>
                  </a:ext>
                </a:extLst>
              </p:cNvPr>
              <p:cNvSpPr/>
              <p:nvPr/>
            </p:nvSpPr>
            <p:spPr>
              <a:xfrm>
                <a:off x="6947099" y="5466739"/>
                <a:ext cx="1578692"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191C7E29-FB38-9292-EE66-0F311AB439C3}"/>
                  </a:ext>
                </a:extLst>
              </p:cNvPr>
              <p:cNvSpPr txBox="1"/>
              <p:nvPr/>
            </p:nvSpPr>
            <p:spPr>
              <a:xfrm>
                <a:off x="6947099" y="5503591"/>
                <a:ext cx="1578692" cy="759673"/>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7" name="组合 6">
              <a:extLst>
                <a:ext uri="{FF2B5EF4-FFF2-40B4-BE49-F238E27FC236}">
                  <a16:creationId xmlns:a16="http://schemas.microsoft.com/office/drawing/2014/main" id="{561144D1-190D-B592-737A-EFA7518EFE5A}"/>
                </a:ext>
              </a:extLst>
            </p:cNvPr>
            <p:cNvGrpSpPr/>
            <p:nvPr/>
          </p:nvGrpSpPr>
          <p:grpSpPr>
            <a:xfrm>
              <a:off x="641477" y="1298243"/>
              <a:ext cx="995483" cy="499560"/>
              <a:chOff x="1644370" y="5614211"/>
              <a:chExt cx="995483" cy="499560"/>
            </a:xfrm>
          </p:grpSpPr>
          <p:sp>
            <p:nvSpPr>
              <p:cNvPr id="17" name="圆角矩形 7">
                <a:extLst>
                  <a:ext uri="{FF2B5EF4-FFF2-40B4-BE49-F238E27FC236}">
                    <a16:creationId xmlns:a16="http://schemas.microsoft.com/office/drawing/2014/main" id="{6E400F96-DD34-9BBC-F8C0-D13310191A6F}"/>
                  </a:ext>
                </a:extLst>
              </p:cNvPr>
              <p:cNvSpPr/>
              <p:nvPr/>
            </p:nvSpPr>
            <p:spPr>
              <a:xfrm>
                <a:off x="1662658" y="5614211"/>
                <a:ext cx="923749" cy="499560"/>
              </a:xfrm>
              <a:prstGeom prst="roundRect">
                <a:avLst/>
              </a:prstGeom>
              <a:solidFill>
                <a:schemeClr val="accent2">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15811449-04DD-2A5A-739E-3689D0FFAA0E}"/>
                  </a:ext>
                </a:extLst>
              </p:cNvPr>
              <p:cNvSpPr txBox="1"/>
              <p:nvPr/>
            </p:nvSpPr>
            <p:spPr>
              <a:xfrm>
                <a:off x="1644370" y="5663936"/>
                <a:ext cx="995483"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p>
            </p:txBody>
          </p:sp>
        </p:grpSp>
        <p:grpSp>
          <p:nvGrpSpPr>
            <p:cNvPr id="9" name="组合 8">
              <a:extLst>
                <a:ext uri="{FF2B5EF4-FFF2-40B4-BE49-F238E27FC236}">
                  <a16:creationId xmlns:a16="http://schemas.microsoft.com/office/drawing/2014/main" id="{EADE1DE3-6555-29F1-4CF8-8E7F7467468D}"/>
                </a:ext>
              </a:extLst>
            </p:cNvPr>
            <p:cNvGrpSpPr/>
            <p:nvPr/>
          </p:nvGrpSpPr>
          <p:grpSpPr>
            <a:xfrm>
              <a:off x="3970836" y="1150770"/>
              <a:ext cx="1025010" cy="825709"/>
              <a:chOff x="5054786" y="5466738"/>
              <a:chExt cx="1025010" cy="825709"/>
            </a:xfrm>
          </p:grpSpPr>
          <p:sp>
            <p:nvSpPr>
              <p:cNvPr id="15" name="圆角矩形 9">
                <a:extLst>
                  <a:ext uri="{FF2B5EF4-FFF2-40B4-BE49-F238E27FC236}">
                    <a16:creationId xmlns:a16="http://schemas.microsoft.com/office/drawing/2014/main" id="{E26FD39D-30E3-0E1B-D0C3-1D56F58C0AB4}"/>
                  </a:ext>
                </a:extLst>
              </p:cNvPr>
              <p:cNvSpPr/>
              <p:nvPr/>
            </p:nvSpPr>
            <p:spPr>
              <a:xfrm>
                <a:off x="5054786" y="5466738"/>
                <a:ext cx="1025010"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8322CBEB-C825-73A6-CA0C-14B67E88743F}"/>
                  </a:ext>
                </a:extLst>
              </p:cNvPr>
              <p:cNvSpPr txBox="1"/>
              <p:nvPr/>
            </p:nvSpPr>
            <p:spPr>
              <a:xfrm>
                <a:off x="5100187" y="5567284"/>
                <a:ext cx="936645"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10" name="右箭头 19">
              <a:extLst>
                <a:ext uri="{FF2B5EF4-FFF2-40B4-BE49-F238E27FC236}">
                  <a16:creationId xmlns:a16="http://schemas.microsoft.com/office/drawing/2014/main" id="{30882FEE-9838-A628-CE8C-CF7B47EB0EB7}"/>
                </a:ext>
              </a:extLst>
            </p:cNvPr>
            <p:cNvSpPr/>
            <p:nvPr/>
          </p:nvSpPr>
          <p:spPr>
            <a:xfrm>
              <a:off x="167108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20">
              <a:extLst>
                <a:ext uri="{FF2B5EF4-FFF2-40B4-BE49-F238E27FC236}">
                  <a16:creationId xmlns:a16="http://schemas.microsoft.com/office/drawing/2014/main" id="{3B647BFD-A4F6-4200-284E-319FB9B0B475}"/>
                </a:ext>
              </a:extLst>
            </p:cNvPr>
            <p:cNvSpPr/>
            <p:nvPr/>
          </p:nvSpPr>
          <p:spPr>
            <a:xfrm>
              <a:off x="3447505"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21">
              <a:extLst>
                <a:ext uri="{FF2B5EF4-FFF2-40B4-BE49-F238E27FC236}">
                  <a16:creationId xmlns:a16="http://schemas.microsoft.com/office/drawing/2014/main" id="{84372B3E-3C44-E00D-B68C-A060E094DA31}"/>
                </a:ext>
              </a:extLst>
            </p:cNvPr>
            <p:cNvSpPr/>
            <p:nvPr/>
          </p:nvSpPr>
          <p:spPr>
            <a:xfrm>
              <a:off x="512093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矩形 24">
            <a:extLst>
              <a:ext uri="{FF2B5EF4-FFF2-40B4-BE49-F238E27FC236}">
                <a16:creationId xmlns:a16="http://schemas.microsoft.com/office/drawing/2014/main" id="{DAE65439-1C8B-77DD-79EF-8D459516BD51}"/>
              </a:ext>
            </a:extLst>
          </p:cNvPr>
          <p:cNvSpPr/>
          <p:nvPr/>
        </p:nvSpPr>
        <p:spPr>
          <a:xfrm>
            <a:off x="605621" y="682810"/>
            <a:ext cx="4591449"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47" name="文本框 46">
            <a:extLst>
              <a:ext uri="{FF2B5EF4-FFF2-40B4-BE49-F238E27FC236}">
                <a16:creationId xmlns:a16="http://schemas.microsoft.com/office/drawing/2014/main" id="{3F78493F-B7F2-EB55-CAAF-E348CF6036A5}"/>
              </a:ext>
            </a:extLst>
          </p:cNvPr>
          <p:cNvSpPr txBox="1"/>
          <p:nvPr/>
        </p:nvSpPr>
        <p:spPr>
          <a:xfrm>
            <a:off x="605622" y="689484"/>
            <a:ext cx="4591449"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Pooling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48" name="文本框 47">
            <a:extLst>
              <a:ext uri="{FF2B5EF4-FFF2-40B4-BE49-F238E27FC236}">
                <a16:creationId xmlns:a16="http://schemas.microsoft.com/office/drawing/2014/main" id="{85A5F498-2BD7-81D9-A164-BAC6E4C48054}"/>
              </a:ext>
            </a:extLst>
          </p:cNvPr>
          <p:cNvSpPr txBox="1"/>
          <p:nvPr/>
        </p:nvSpPr>
        <p:spPr>
          <a:xfrm>
            <a:off x="1744987" y="5759792"/>
            <a:ext cx="892851" cy="369332"/>
          </a:xfrm>
          <a:prstGeom prst="rect">
            <a:avLst/>
          </a:prstGeom>
          <a:noFill/>
        </p:spPr>
        <p:txBody>
          <a:bodyPr wrap="square" rtlCol="0">
            <a:spAutoFit/>
          </a:bodyPr>
          <a:lstStyle/>
          <a:p>
            <a:r>
              <a:rPr lang="en-US"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a:t>
            </a:r>
          </a:p>
        </p:txBody>
      </p:sp>
      <p:sp>
        <p:nvSpPr>
          <p:cNvPr id="49" name="文本框 48">
            <a:extLst>
              <a:ext uri="{FF2B5EF4-FFF2-40B4-BE49-F238E27FC236}">
                <a16:creationId xmlns:a16="http://schemas.microsoft.com/office/drawing/2014/main" id="{06A652AF-A182-35B3-F753-C24D2F6D42A3}"/>
              </a:ext>
            </a:extLst>
          </p:cNvPr>
          <p:cNvSpPr txBox="1"/>
          <p:nvPr/>
        </p:nvSpPr>
        <p:spPr>
          <a:xfrm>
            <a:off x="2806646" y="5761733"/>
            <a:ext cx="1785395"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0" name="文本框 49">
            <a:extLst>
              <a:ext uri="{FF2B5EF4-FFF2-40B4-BE49-F238E27FC236}">
                <a16:creationId xmlns:a16="http://schemas.microsoft.com/office/drawing/2014/main" id="{C9BEB9FE-E2CF-4B0C-1C0D-F0D0ED5DB0A0}"/>
              </a:ext>
            </a:extLst>
          </p:cNvPr>
          <p:cNvSpPr txBox="1"/>
          <p:nvPr/>
        </p:nvSpPr>
        <p:spPr>
          <a:xfrm>
            <a:off x="4592041" y="5780215"/>
            <a:ext cx="1228638"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文本框 22">
            <a:extLst>
              <a:ext uri="{FF2B5EF4-FFF2-40B4-BE49-F238E27FC236}">
                <a16:creationId xmlns:a16="http://schemas.microsoft.com/office/drawing/2014/main" id="{6730F7B2-409E-7E33-2FD5-A7E6C909694A}"/>
              </a:ext>
            </a:extLst>
          </p:cNvPr>
          <p:cNvSpPr txBox="1"/>
          <p:nvPr/>
        </p:nvSpPr>
        <p:spPr>
          <a:xfrm>
            <a:off x="1614851" y="2565877"/>
            <a:ext cx="8998156" cy="961289"/>
          </a:xfrm>
          <a:prstGeom prst="rect">
            <a:avLst/>
          </a:prstGeom>
          <a:noFill/>
        </p:spPr>
        <p:txBody>
          <a:bodyPr wrap="square" rtlCol="0">
            <a:spAutoFit/>
          </a:bodyPr>
          <a:lstStyle/>
          <a:p>
            <a:pPr>
              <a:lnSpc>
                <a:spcPct val="150000"/>
              </a:lnSpc>
            </a:pP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The pooling layer compresses the size of the image by </a:t>
            </a:r>
            <a:r>
              <a:rPr lang="en-US" altLang="zh-CN" sz="2000" kern="100" dirty="0" err="1">
                <a:solidFill>
                  <a:srgbClr val="1856FF"/>
                </a:solidFill>
                <a:latin typeface="微软雅黑" panose="020B0503020204020204" pitchFamily="34" charset="-122"/>
                <a:ea typeface="微软雅黑" panose="020B0503020204020204" pitchFamily="34" charset="-122"/>
                <a:sym typeface="+mn-ea"/>
              </a:rPr>
              <a:t>downsampling</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reducing the amount of parameter computation of the neural network.</a:t>
            </a:r>
            <a:endParaRPr lang="zh-CN" altLang="en-US"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786611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aphicFrame>
        <p:nvGraphicFramePr>
          <p:cNvPr id="2" name="表格 1">
            <a:extLst>
              <a:ext uri="{FF2B5EF4-FFF2-40B4-BE49-F238E27FC236}">
                <a16:creationId xmlns:a16="http://schemas.microsoft.com/office/drawing/2014/main" id="{AADFA65D-2E8A-DD97-D75D-619A64AA980A}"/>
              </a:ext>
            </a:extLst>
          </p:cNvPr>
          <p:cNvGraphicFramePr>
            <a:graphicFrameLocks noGrp="1"/>
          </p:cNvGraphicFramePr>
          <p:nvPr>
            <p:extLst>
              <p:ext uri="{D42A27DB-BD31-4B8C-83A1-F6EECF244321}">
                <p14:modId xmlns:p14="http://schemas.microsoft.com/office/powerpoint/2010/main" val="724706897"/>
              </p:ext>
            </p:extLst>
          </p:nvPr>
        </p:nvGraphicFramePr>
        <p:xfrm>
          <a:off x="1550438" y="2964951"/>
          <a:ext cx="2884712" cy="2881194"/>
        </p:xfrm>
        <a:graphic>
          <a:graphicData uri="http://schemas.openxmlformats.org/drawingml/2006/table">
            <a:tbl>
              <a:tblPr firstRow="1" bandRow="1">
                <a:tableStyleId>{5C22544A-7EE6-4342-B048-85BDC9FD1C3A}</a:tableStyleId>
              </a:tblPr>
              <a:tblGrid>
                <a:gridCol w="504367">
                  <a:extLst>
                    <a:ext uri="{9D8B030D-6E8A-4147-A177-3AD203B41FA5}">
                      <a16:colId xmlns:a16="http://schemas.microsoft.com/office/drawing/2014/main" val="20000"/>
                    </a:ext>
                  </a:extLst>
                </a:gridCol>
                <a:gridCol w="476069">
                  <a:extLst>
                    <a:ext uri="{9D8B030D-6E8A-4147-A177-3AD203B41FA5}">
                      <a16:colId xmlns:a16="http://schemas.microsoft.com/office/drawing/2014/main" val="20001"/>
                    </a:ext>
                  </a:extLst>
                </a:gridCol>
                <a:gridCol w="476069">
                  <a:extLst>
                    <a:ext uri="{9D8B030D-6E8A-4147-A177-3AD203B41FA5}">
                      <a16:colId xmlns:a16="http://schemas.microsoft.com/office/drawing/2014/main" val="20002"/>
                    </a:ext>
                  </a:extLst>
                </a:gridCol>
                <a:gridCol w="476069">
                  <a:extLst>
                    <a:ext uri="{9D8B030D-6E8A-4147-A177-3AD203B41FA5}">
                      <a16:colId xmlns:a16="http://schemas.microsoft.com/office/drawing/2014/main" val="2214739404"/>
                    </a:ext>
                  </a:extLst>
                </a:gridCol>
                <a:gridCol w="476069">
                  <a:extLst>
                    <a:ext uri="{9D8B030D-6E8A-4147-A177-3AD203B41FA5}">
                      <a16:colId xmlns:a16="http://schemas.microsoft.com/office/drawing/2014/main" val="20003"/>
                    </a:ext>
                  </a:extLst>
                </a:gridCol>
                <a:gridCol w="476069">
                  <a:extLst>
                    <a:ext uri="{9D8B030D-6E8A-4147-A177-3AD203B41FA5}">
                      <a16:colId xmlns:a16="http://schemas.microsoft.com/office/drawing/2014/main" val="855679313"/>
                    </a:ext>
                  </a:extLst>
                </a:gridCol>
              </a:tblGrid>
              <a:tr h="480199">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18E"/>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3"/>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223278462"/>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15748302"/>
                  </a:ext>
                </a:extLst>
              </a:tr>
            </a:tbl>
          </a:graphicData>
        </a:graphic>
      </p:graphicFrame>
      <p:sp>
        <p:nvSpPr>
          <p:cNvPr id="6" name="文字方塊 55">
            <a:extLst>
              <a:ext uri="{FF2B5EF4-FFF2-40B4-BE49-F238E27FC236}">
                <a16:creationId xmlns:a16="http://schemas.microsoft.com/office/drawing/2014/main" id="{FF4D5C97-ECAF-DF99-6EDC-632A8961850A}"/>
              </a:ext>
            </a:extLst>
          </p:cNvPr>
          <p:cNvSpPr txBox="1"/>
          <p:nvPr/>
        </p:nvSpPr>
        <p:spPr>
          <a:xfrm>
            <a:off x="2126472" y="2262684"/>
            <a:ext cx="1732644"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a:t>
            </a:r>
            <a:r>
              <a:rPr lang="en-US" altLang="zh-TW" sz="2000" dirty="0">
                <a:latin typeface="微软雅黑" panose="020B0503020204020204" pitchFamily="34" charset="-122"/>
                <a:ea typeface="微软雅黑" panose="020B0503020204020204" pitchFamily="34" charset="-122"/>
              </a:rPr>
              <a:t>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
        <p:nvSpPr>
          <p:cNvPr id="3" name="右箭头 7">
            <a:extLst>
              <a:ext uri="{FF2B5EF4-FFF2-40B4-BE49-F238E27FC236}">
                <a16:creationId xmlns:a16="http://schemas.microsoft.com/office/drawing/2014/main" id="{22E2B619-5F9B-DF33-43A0-6AC40310C135}"/>
              </a:ext>
            </a:extLst>
          </p:cNvPr>
          <p:cNvSpPr/>
          <p:nvPr/>
        </p:nvSpPr>
        <p:spPr>
          <a:xfrm>
            <a:off x="6099673" y="4408267"/>
            <a:ext cx="1119673" cy="382555"/>
          </a:xfrm>
          <a:prstGeom prst="rightArrow">
            <a:avLst/>
          </a:prstGeom>
          <a:solidFill>
            <a:srgbClr val="18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9" name="表格 8">
            <a:extLst>
              <a:ext uri="{FF2B5EF4-FFF2-40B4-BE49-F238E27FC236}">
                <a16:creationId xmlns:a16="http://schemas.microsoft.com/office/drawing/2014/main" id="{BAA199EA-60BE-66F1-4AB4-8BF49B69C0B9}"/>
              </a:ext>
            </a:extLst>
          </p:cNvPr>
          <p:cNvGraphicFramePr>
            <a:graphicFrameLocks noGrp="1"/>
          </p:cNvGraphicFramePr>
          <p:nvPr>
            <p:extLst>
              <p:ext uri="{D42A27DB-BD31-4B8C-83A1-F6EECF244321}">
                <p14:modId xmlns:p14="http://schemas.microsoft.com/office/powerpoint/2010/main" val="352710435"/>
              </p:ext>
            </p:extLst>
          </p:nvPr>
        </p:nvGraphicFramePr>
        <p:xfrm>
          <a:off x="8883868" y="3685249"/>
          <a:ext cx="1456505" cy="1440597"/>
        </p:xfrm>
        <a:graphic>
          <a:graphicData uri="http://schemas.openxmlformats.org/drawingml/2006/table">
            <a:tbl>
              <a:tblPr firstRow="1" bandRow="1">
                <a:tableStyleId>{5C22544A-7EE6-4342-B048-85BDC9FD1C3A}</a:tableStyleId>
              </a:tblPr>
              <a:tblGrid>
                <a:gridCol w="504367">
                  <a:extLst>
                    <a:ext uri="{9D8B030D-6E8A-4147-A177-3AD203B41FA5}">
                      <a16:colId xmlns:a16="http://schemas.microsoft.com/office/drawing/2014/main" val="20000"/>
                    </a:ext>
                  </a:extLst>
                </a:gridCol>
                <a:gridCol w="476069">
                  <a:extLst>
                    <a:ext uri="{9D8B030D-6E8A-4147-A177-3AD203B41FA5}">
                      <a16:colId xmlns:a16="http://schemas.microsoft.com/office/drawing/2014/main" val="20001"/>
                    </a:ext>
                  </a:extLst>
                </a:gridCol>
                <a:gridCol w="476069">
                  <a:extLst>
                    <a:ext uri="{9D8B030D-6E8A-4147-A177-3AD203B41FA5}">
                      <a16:colId xmlns:a16="http://schemas.microsoft.com/office/drawing/2014/main" val="20002"/>
                    </a:ext>
                  </a:extLst>
                </a:gridCol>
              </a:tblGrid>
              <a:tr h="480199">
                <a:tc>
                  <a:txBody>
                    <a:bodyPr/>
                    <a:lstStyle/>
                    <a:p>
                      <a:pPr algn="ctr"/>
                      <a:r>
                        <a:rPr lang="en-US" altLang="zh-CN" sz="1200" b="0" kern="1200" dirty="0">
                          <a:solidFill>
                            <a:schemeClr val="tx1"/>
                          </a:solidFill>
                          <a:latin typeface="+mn-lt"/>
                          <a:ea typeface="+mn-ea"/>
                          <a:cs typeface="+mn-cs"/>
                        </a:rPr>
                        <a:t>3</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0199">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199">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0" name="文本框 9">
            <a:extLst>
              <a:ext uri="{FF2B5EF4-FFF2-40B4-BE49-F238E27FC236}">
                <a16:creationId xmlns:a16="http://schemas.microsoft.com/office/drawing/2014/main" id="{8C382FBA-16AB-72BE-21DE-E6E25CFF26D5}"/>
              </a:ext>
            </a:extLst>
          </p:cNvPr>
          <p:cNvSpPr txBox="1"/>
          <p:nvPr/>
        </p:nvSpPr>
        <p:spPr>
          <a:xfrm>
            <a:off x="5010223" y="3835400"/>
            <a:ext cx="3298571" cy="646331"/>
          </a:xfrm>
          <a:prstGeom prst="rect">
            <a:avLst/>
          </a:prstGeom>
          <a:noFill/>
        </p:spPr>
        <p:txBody>
          <a:bodyPr wrap="square" rtlCol="0">
            <a:spAutoFit/>
          </a:bodyPr>
          <a:lstStyle/>
          <a:p>
            <a:r>
              <a:rPr kumimoji="1" lang="en-US" altLang="zh-CN" dirty="0">
                <a:solidFill>
                  <a:srgbClr val="1856FF"/>
                </a:solidFill>
                <a:latin typeface="Microsoft YaHei" panose="020B0503020204020204" pitchFamily="34" charset="-122"/>
                <a:ea typeface="Microsoft YaHei" panose="020B0503020204020204" pitchFamily="34" charset="-122"/>
              </a:rPr>
              <a:t>Pooling method: Maximum value in the selected area</a:t>
            </a:r>
            <a:endParaRPr kumimoji="1" lang="zh-CN" altLang="en-US" dirty="0">
              <a:solidFill>
                <a:srgbClr val="1856FF"/>
              </a:solidFill>
              <a:latin typeface="Microsoft YaHei" panose="020B0503020204020204" pitchFamily="34" charset="-122"/>
              <a:ea typeface="Microsoft YaHei" panose="020B0503020204020204" pitchFamily="34" charset="-122"/>
            </a:endParaRPr>
          </a:p>
        </p:txBody>
      </p:sp>
      <p:sp>
        <p:nvSpPr>
          <p:cNvPr id="11" name="文字方塊 55">
            <a:extLst>
              <a:ext uri="{FF2B5EF4-FFF2-40B4-BE49-F238E27FC236}">
                <a16:creationId xmlns:a16="http://schemas.microsoft.com/office/drawing/2014/main" id="{D3D69324-F82F-A98B-62EF-70B95383BCA5}"/>
              </a:ext>
            </a:extLst>
          </p:cNvPr>
          <p:cNvSpPr txBox="1"/>
          <p:nvPr/>
        </p:nvSpPr>
        <p:spPr>
          <a:xfrm>
            <a:off x="7875902" y="2262684"/>
            <a:ext cx="347243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feature map after pooling</a:t>
            </a:r>
            <a:endParaRPr lang="en-US" altLang="zh-TW" sz="20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36D0FE51-2EF7-4C0B-27F8-2B7502387B6B}"/>
              </a:ext>
            </a:extLst>
          </p:cNvPr>
          <p:cNvSpPr/>
          <p:nvPr/>
        </p:nvSpPr>
        <p:spPr>
          <a:xfrm>
            <a:off x="1466462" y="2859612"/>
            <a:ext cx="1162269" cy="1148404"/>
          </a:xfrm>
          <a:prstGeom prst="rect">
            <a:avLst/>
          </a:prstGeom>
          <a:noFill/>
          <a:ln w="28575">
            <a:solidFill>
              <a:srgbClr val="185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20D75952-5600-9B29-C995-266ABD9D1C40}"/>
              </a:ext>
            </a:extLst>
          </p:cNvPr>
          <p:cNvSpPr txBox="1"/>
          <p:nvPr/>
        </p:nvSpPr>
        <p:spPr>
          <a:xfrm>
            <a:off x="304193" y="3189069"/>
            <a:ext cx="1162269" cy="646331"/>
          </a:xfrm>
          <a:prstGeom prst="rect">
            <a:avLst/>
          </a:prstGeom>
          <a:noFill/>
        </p:spPr>
        <p:txBody>
          <a:bodyPr wrap="square">
            <a:spAutoFit/>
          </a:bodyPr>
          <a:lstStyle/>
          <a:p>
            <a:r>
              <a:rPr kumimoji="1" lang="en-US" altLang="zh-CN" dirty="0">
                <a:solidFill>
                  <a:srgbClr val="1856FF"/>
                </a:solidFill>
                <a:latin typeface="Microsoft YaHei" panose="020B0503020204020204" pitchFamily="34" charset="-122"/>
                <a:ea typeface="Microsoft YaHei" panose="020B0503020204020204" pitchFamily="34" charset="-122"/>
              </a:rPr>
              <a:t>Pooling window</a:t>
            </a:r>
            <a:endParaRPr lang="zh-CN" altLang="en-US" dirty="0"/>
          </a:p>
        </p:txBody>
      </p:sp>
      <p:sp>
        <p:nvSpPr>
          <p:cNvPr id="4" name="矩形 3">
            <a:extLst>
              <a:ext uri="{FF2B5EF4-FFF2-40B4-BE49-F238E27FC236}">
                <a16:creationId xmlns:a16="http://schemas.microsoft.com/office/drawing/2014/main" id="{7607584E-DD4A-8360-5FAF-2AB45B6F1D85}"/>
              </a:ext>
            </a:extLst>
          </p:cNvPr>
          <p:cNvSpPr/>
          <p:nvPr/>
        </p:nvSpPr>
        <p:spPr>
          <a:xfrm>
            <a:off x="605621" y="682810"/>
            <a:ext cx="4591449"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3C009F79-6041-3194-A84D-C38FCB2EF172}"/>
              </a:ext>
            </a:extLst>
          </p:cNvPr>
          <p:cNvSpPr txBox="1"/>
          <p:nvPr/>
        </p:nvSpPr>
        <p:spPr>
          <a:xfrm>
            <a:off x="605622" y="689484"/>
            <a:ext cx="4591449"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Pooling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293347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aphicFrame>
        <p:nvGraphicFramePr>
          <p:cNvPr id="2" name="表格 1">
            <a:extLst>
              <a:ext uri="{FF2B5EF4-FFF2-40B4-BE49-F238E27FC236}">
                <a16:creationId xmlns:a16="http://schemas.microsoft.com/office/drawing/2014/main" id="{AADFA65D-2E8A-DD97-D75D-619A64AA980A}"/>
              </a:ext>
            </a:extLst>
          </p:cNvPr>
          <p:cNvGraphicFramePr>
            <a:graphicFrameLocks noGrp="1"/>
          </p:cNvGraphicFramePr>
          <p:nvPr>
            <p:extLst>
              <p:ext uri="{D42A27DB-BD31-4B8C-83A1-F6EECF244321}">
                <p14:modId xmlns:p14="http://schemas.microsoft.com/office/powerpoint/2010/main" val="1746151147"/>
              </p:ext>
            </p:extLst>
          </p:nvPr>
        </p:nvGraphicFramePr>
        <p:xfrm>
          <a:off x="1622156" y="3138269"/>
          <a:ext cx="2884712" cy="2881194"/>
        </p:xfrm>
        <a:graphic>
          <a:graphicData uri="http://schemas.openxmlformats.org/drawingml/2006/table">
            <a:tbl>
              <a:tblPr firstRow="1" bandRow="1">
                <a:tableStyleId>{5C22544A-7EE6-4342-B048-85BDC9FD1C3A}</a:tableStyleId>
              </a:tblPr>
              <a:tblGrid>
                <a:gridCol w="504367">
                  <a:extLst>
                    <a:ext uri="{9D8B030D-6E8A-4147-A177-3AD203B41FA5}">
                      <a16:colId xmlns:a16="http://schemas.microsoft.com/office/drawing/2014/main" val="20000"/>
                    </a:ext>
                  </a:extLst>
                </a:gridCol>
                <a:gridCol w="476069">
                  <a:extLst>
                    <a:ext uri="{9D8B030D-6E8A-4147-A177-3AD203B41FA5}">
                      <a16:colId xmlns:a16="http://schemas.microsoft.com/office/drawing/2014/main" val="20001"/>
                    </a:ext>
                  </a:extLst>
                </a:gridCol>
                <a:gridCol w="476069">
                  <a:extLst>
                    <a:ext uri="{9D8B030D-6E8A-4147-A177-3AD203B41FA5}">
                      <a16:colId xmlns:a16="http://schemas.microsoft.com/office/drawing/2014/main" val="20002"/>
                    </a:ext>
                  </a:extLst>
                </a:gridCol>
                <a:gridCol w="476069">
                  <a:extLst>
                    <a:ext uri="{9D8B030D-6E8A-4147-A177-3AD203B41FA5}">
                      <a16:colId xmlns:a16="http://schemas.microsoft.com/office/drawing/2014/main" val="2214739404"/>
                    </a:ext>
                  </a:extLst>
                </a:gridCol>
                <a:gridCol w="476069">
                  <a:extLst>
                    <a:ext uri="{9D8B030D-6E8A-4147-A177-3AD203B41FA5}">
                      <a16:colId xmlns:a16="http://schemas.microsoft.com/office/drawing/2014/main" val="20003"/>
                    </a:ext>
                  </a:extLst>
                </a:gridCol>
                <a:gridCol w="476069">
                  <a:extLst>
                    <a:ext uri="{9D8B030D-6E8A-4147-A177-3AD203B41FA5}">
                      <a16:colId xmlns:a16="http://schemas.microsoft.com/office/drawing/2014/main" val="855679313"/>
                    </a:ext>
                  </a:extLst>
                </a:gridCol>
              </a:tblGrid>
              <a:tr h="480199">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18E"/>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3"/>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223278462"/>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15748302"/>
                  </a:ext>
                </a:extLst>
              </a:tr>
            </a:tbl>
          </a:graphicData>
        </a:graphic>
      </p:graphicFrame>
      <p:sp>
        <p:nvSpPr>
          <p:cNvPr id="6" name="文字方塊 55">
            <a:extLst>
              <a:ext uri="{FF2B5EF4-FFF2-40B4-BE49-F238E27FC236}">
                <a16:creationId xmlns:a16="http://schemas.microsoft.com/office/drawing/2014/main" id="{FF4D5C97-ECAF-DF99-6EDC-632A8961850A}"/>
              </a:ext>
            </a:extLst>
          </p:cNvPr>
          <p:cNvSpPr txBox="1"/>
          <p:nvPr/>
        </p:nvSpPr>
        <p:spPr>
          <a:xfrm>
            <a:off x="2204718" y="2436002"/>
            <a:ext cx="1732644"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a:t>
            </a:r>
            <a:r>
              <a:rPr lang="en-US" altLang="zh-TW" sz="2000" dirty="0">
                <a:latin typeface="微软雅黑" panose="020B0503020204020204" pitchFamily="34" charset="-122"/>
                <a:ea typeface="微软雅黑" panose="020B0503020204020204" pitchFamily="34" charset="-122"/>
              </a:rPr>
              <a:t>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
        <p:nvSpPr>
          <p:cNvPr id="3" name="右箭头 7">
            <a:extLst>
              <a:ext uri="{FF2B5EF4-FFF2-40B4-BE49-F238E27FC236}">
                <a16:creationId xmlns:a16="http://schemas.microsoft.com/office/drawing/2014/main" id="{22E2B619-5F9B-DF33-43A0-6AC40310C135}"/>
              </a:ext>
            </a:extLst>
          </p:cNvPr>
          <p:cNvSpPr/>
          <p:nvPr/>
        </p:nvSpPr>
        <p:spPr>
          <a:xfrm>
            <a:off x="6171391" y="4581585"/>
            <a:ext cx="1119673" cy="382555"/>
          </a:xfrm>
          <a:prstGeom prst="rightArrow">
            <a:avLst/>
          </a:prstGeom>
          <a:solidFill>
            <a:srgbClr val="18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9" name="表格 8">
            <a:extLst>
              <a:ext uri="{FF2B5EF4-FFF2-40B4-BE49-F238E27FC236}">
                <a16:creationId xmlns:a16="http://schemas.microsoft.com/office/drawing/2014/main" id="{BAA199EA-60BE-66F1-4AB4-8BF49B69C0B9}"/>
              </a:ext>
            </a:extLst>
          </p:cNvPr>
          <p:cNvGraphicFramePr>
            <a:graphicFrameLocks noGrp="1"/>
          </p:cNvGraphicFramePr>
          <p:nvPr>
            <p:extLst>
              <p:ext uri="{D42A27DB-BD31-4B8C-83A1-F6EECF244321}">
                <p14:modId xmlns:p14="http://schemas.microsoft.com/office/powerpoint/2010/main" val="2201496572"/>
              </p:ext>
            </p:extLst>
          </p:nvPr>
        </p:nvGraphicFramePr>
        <p:xfrm>
          <a:off x="8955586" y="3858567"/>
          <a:ext cx="1456505" cy="1440597"/>
        </p:xfrm>
        <a:graphic>
          <a:graphicData uri="http://schemas.openxmlformats.org/drawingml/2006/table">
            <a:tbl>
              <a:tblPr firstRow="1" bandRow="1">
                <a:tableStyleId>{5C22544A-7EE6-4342-B048-85BDC9FD1C3A}</a:tableStyleId>
              </a:tblPr>
              <a:tblGrid>
                <a:gridCol w="504367">
                  <a:extLst>
                    <a:ext uri="{9D8B030D-6E8A-4147-A177-3AD203B41FA5}">
                      <a16:colId xmlns:a16="http://schemas.microsoft.com/office/drawing/2014/main" val="20000"/>
                    </a:ext>
                  </a:extLst>
                </a:gridCol>
                <a:gridCol w="476069">
                  <a:extLst>
                    <a:ext uri="{9D8B030D-6E8A-4147-A177-3AD203B41FA5}">
                      <a16:colId xmlns:a16="http://schemas.microsoft.com/office/drawing/2014/main" val="20001"/>
                    </a:ext>
                  </a:extLst>
                </a:gridCol>
                <a:gridCol w="476069">
                  <a:extLst>
                    <a:ext uri="{9D8B030D-6E8A-4147-A177-3AD203B41FA5}">
                      <a16:colId xmlns:a16="http://schemas.microsoft.com/office/drawing/2014/main" val="20002"/>
                    </a:ext>
                  </a:extLst>
                </a:gridCol>
              </a:tblGrid>
              <a:tr h="480199">
                <a:tc>
                  <a:txBody>
                    <a:bodyPr/>
                    <a:lstStyle/>
                    <a:p>
                      <a:pPr algn="ctr"/>
                      <a:r>
                        <a:rPr lang="en-US" altLang="zh-CN" sz="1200" b="0" kern="1200" dirty="0">
                          <a:solidFill>
                            <a:schemeClr val="tx1"/>
                          </a:solidFill>
                          <a:latin typeface="+mn-lt"/>
                          <a:ea typeface="+mn-ea"/>
                          <a:cs typeface="+mn-cs"/>
                        </a:rPr>
                        <a:t>3</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0199">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199">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3" name="矩形 12">
            <a:extLst>
              <a:ext uri="{FF2B5EF4-FFF2-40B4-BE49-F238E27FC236}">
                <a16:creationId xmlns:a16="http://schemas.microsoft.com/office/drawing/2014/main" id="{36D0FE51-2EF7-4C0B-27F8-2B7502387B6B}"/>
              </a:ext>
            </a:extLst>
          </p:cNvPr>
          <p:cNvSpPr/>
          <p:nvPr/>
        </p:nvSpPr>
        <p:spPr>
          <a:xfrm>
            <a:off x="2489906" y="3032930"/>
            <a:ext cx="1162269" cy="1148404"/>
          </a:xfrm>
          <a:prstGeom prst="rect">
            <a:avLst/>
          </a:prstGeom>
          <a:noFill/>
          <a:ln w="28575">
            <a:solidFill>
              <a:srgbClr val="185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C74CF204-EA2D-538A-36CC-4B229EB4CB26}"/>
              </a:ext>
            </a:extLst>
          </p:cNvPr>
          <p:cNvSpPr/>
          <p:nvPr/>
        </p:nvSpPr>
        <p:spPr>
          <a:xfrm>
            <a:off x="468813" y="917681"/>
            <a:ext cx="4591449"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FCB25F3B-328E-740C-90D6-FE6EC9355AC3}"/>
              </a:ext>
            </a:extLst>
          </p:cNvPr>
          <p:cNvSpPr txBox="1"/>
          <p:nvPr/>
        </p:nvSpPr>
        <p:spPr>
          <a:xfrm>
            <a:off x="468814" y="924355"/>
            <a:ext cx="4591449"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Pooling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字方塊 55">
            <a:extLst>
              <a:ext uri="{FF2B5EF4-FFF2-40B4-BE49-F238E27FC236}">
                <a16:creationId xmlns:a16="http://schemas.microsoft.com/office/drawing/2014/main" id="{3F4CE724-459E-38C7-5B7C-66BBFB8ACB27}"/>
              </a:ext>
            </a:extLst>
          </p:cNvPr>
          <p:cNvSpPr txBox="1"/>
          <p:nvPr/>
        </p:nvSpPr>
        <p:spPr>
          <a:xfrm>
            <a:off x="7947620" y="2436002"/>
            <a:ext cx="347243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feature map after pooling</a:t>
            </a:r>
            <a:endParaRPr lang="en-US" altLang="zh-TW"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AA24EA5-2321-062D-DF41-340E57E2E410}"/>
              </a:ext>
            </a:extLst>
          </p:cNvPr>
          <p:cNvSpPr txBox="1"/>
          <p:nvPr/>
        </p:nvSpPr>
        <p:spPr>
          <a:xfrm>
            <a:off x="5081941" y="3929112"/>
            <a:ext cx="3298571" cy="646331"/>
          </a:xfrm>
          <a:prstGeom prst="rect">
            <a:avLst/>
          </a:prstGeom>
          <a:noFill/>
        </p:spPr>
        <p:txBody>
          <a:bodyPr wrap="square" rtlCol="0">
            <a:spAutoFit/>
          </a:bodyPr>
          <a:lstStyle/>
          <a:p>
            <a:r>
              <a:rPr kumimoji="1" lang="en-US" altLang="zh-CN" dirty="0">
                <a:solidFill>
                  <a:srgbClr val="1856FF"/>
                </a:solidFill>
                <a:latin typeface="Microsoft YaHei" panose="020B0503020204020204" pitchFamily="34" charset="-122"/>
                <a:ea typeface="Microsoft YaHei" panose="020B0503020204020204" pitchFamily="34" charset="-122"/>
              </a:rPr>
              <a:t>Pooling method: Maximum value in the selected area</a:t>
            </a:r>
            <a:endParaRPr kumimoji="1" lang="zh-CN" altLang="en-US" dirty="0">
              <a:solidFill>
                <a:srgbClr val="1856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14614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aphicFrame>
        <p:nvGraphicFramePr>
          <p:cNvPr id="2" name="表格 1">
            <a:extLst>
              <a:ext uri="{FF2B5EF4-FFF2-40B4-BE49-F238E27FC236}">
                <a16:creationId xmlns:a16="http://schemas.microsoft.com/office/drawing/2014/main" id="{AADFA65D-2E8A-DD97-D75D-619A64AA980A}"/>
              </a:ext>
            </a:extLst>
          </p:cNvPr>
          <p:cNvGraphicFramePr>
            <a:graphicFrameLocks noGrp="1"/>
          </p:cNvGraphicFramePr>
          <p:nvPr>
            <p:extLst>
              <p:ext uri="{D42A27DB-BD31-4B8C-83A1-F6EECF244321}">
                <p14:modId xmlns:p14="http://schemas.microsoft.com/office/powerpoint/2010/main" val="2072144419"/>
              </p:ext>
            </p:extLst>
          </p:nvPr>
        </p:nvGraphicFramePr>
        <p:xfrm>
          <a:off x="1459106" y="3096433"/>
          <a:ext cx="2884712" cy="2881194"/>
        </p:xfrm>
        <a:graphic>
          <a:graphicData uri="http://schemas.openxmlformats.org/drawingml/2006/table">
            <a:tbl>
              <a:tblPr firstRow="1" bandRow="1">
                <a:tableStyleId>{5C22544A-7EE6-4342-B048-85BDC9FD1C3A}</a:tableStyleId>
              </a:tblPr>
              <a:tblGrid>
                <a:gridCol w="504367">
                  <a:extLst>
                    <a:ext uri="{9D8B030D-6E8A-4147-A177-3AD203B41FA5}">
                      <a16:colId xmlns:a16="http://schemas.microsoft.com/office/drawing/2014/main" val="20000"/>
                    </a:ext>
                  </a:extLst>
                </a:gridCol>
                <a:gridCol w="476069">
                  <a:extLst>
                    <a:ext uri="{9D8B030D-6E8A-4147-A177-3AD203B41FA5}">
                      <a16:colId xmlns:a16="http://schemas.microsoft.com/office/drawing/2014/main" val="20001"/>
                    </a:ext>
                  </a:extLst>
                </a:gridCol>
                <a:gridCol w="476069">
                  <a:extLst>
                    <a:ext uri="{9D8B030D-6E8A-4147-A177-3AD203B41FA5}">
                      <a16:colId xmlns:a16="http://schemas.microsoft.com/office/drawing/2014/main" val="20002"/>
                    </a:ext>
                  </a:extLst>
                </a:gridCol>
                <a:gridCol w="476069">
                  <a:extLst>
                    <a:ext uri="{9D8B030D-6E8A-4147-A177-3AD203B41FA5}">
                      <a16:colId xmlns:a16="http://schemas.microsoft.com/office/drawing/2014/main" val="2214739404"/>
                    </a:ext>
                  </a:extLst>
                </a:gridCol>
                <a:gridCol w="476069">
                  <a:extLst>
                    <a:ext uri="{9D8B030D-6E8A-4147-A177-3AD203B41FA5}">
                      <a16:colId xmlns:a16="http://schemas.microsoft.com/office/drawing/2014/main" val="20003"/>
                    </a:ext>
                  </a:extLst>
                </a:gridCol>
                <a:gridCol w="476069">
                  <a:extLst>
                    <a:ext uri="{9D8B030D-6E8A-4147-A177-3AD203B41FA5}">
                      <a16:colId xmlns:a16="http://schemas.microsoft.com/office/drawing/2014/main" val="855679313"/>
                    </a:ext>
                  </a:extLst>
                </a:gridCol>
              </a:tblGrid>
              <a:tr h="480199">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18E"/>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3"/>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223278462"/>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15748302"/>
                  </a:ext>
                </a:extLst>
              </a:tr>
            </a:tbl>
          </a:graphicData>
        </a:graphic>
      </p:graphicFrame>
      <p:sp>
        <p:nvSpPr>
          <p:cNvPr id="3" name="右箭头 7">
            <a:extLst>
              <a:ext uri="{FF2B5EF4-FFF2-40B4-BE49-F238E27FC236}">
                <a16:creationId xmlns:a16="http://schemas.microsoft.com/office/drawing/2014/main" id="{22E2B619-5F9B-DF33-43A0-6AC40310C135}"/>
              </a:ext>
            </a:extLst>
          </p:cNvPr>
          <p:cNvSpPr/>
          <p:nvPr/>
        </p:nvSpPr>
        <p:spPr>
          <a:xfrm>
            <a:off x="6008341" y="4539749"/>
            <a:ext cx="1119673" cy="382555"/>
          </a:xfrm>
          <a:prstGeom prst="rightArrow">
            <a:avLst/>
          </a:prstGeom>
          <a:solidFill>
            <a:srgbClr val="18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9" name="表格 8">
            <a:extLst>
              <a:ext uri="{FF2B5EF4-FFF2-40B4-BE49-F238E27FC236}">
                <a16:creationId xmlns:a16="http://schemas.microsoft.com/office/drawing/2014/main" id="{BAA199EA-60BE-66F1-4AB4-8BF49B69C0B9}"/>
              </a:ext>
            </a:extLst>
          </p:cNvPr>
          <p:cNvGraphicFramePr>
            <a:graphicFrameLocks noGrp="1"/>
          </p:cNvGraphicFramePr>
          <p:nvPr>
            <p:extLst>
              <p:ext uri="{D42A27DB-BD31-4B8C-83A1-F6EECF244321}">
                <p14:modId xmlns:p14="http://schemas.microsoft.com/office/powerpoint/2010/main" val="1597578117"/>
              </p:ext>
            </p:extLst>
          </p:nvPr>
        </p:nvGraphicFramePr>
        <p:xfrm>
          <a:off x="8792536" y="3816731"/>
          <a:ext cx="1456505" cy="1440597"/>
        </p:xfrm>
        <a:graphic>
          <a:graphicData uri="http://schemas.openxmlformats.org/drawingml/2006/table">
            <a:tbl>
              <a:tblPr firstRow="1" bandRow="1">
                <a:tableStyleId>{5C22544A-7EE6-4342-B048-85BDC9FD1C3A}</a:tableStyleId>
              </a:tblPr>
              <a:tblGrid>
                <a:gridCol w="504367">
                  <a:extLst>
                    <a:ext uri="{9D8B030D-6E8A-4147-A177-3AD203B41FA5}">
                      <a16:colId xmlns:a16="http://schemas.microsoft.com/office/drawing/2014/main" val="20000"/>
                    </a:ext>
                  </a:extLst>
                </a:gridCol>
                <a:gridCol w="476069">
                  <a:extLst>
                    <a:ext uri="{9D8B030D-6E8A-4147-A177-3AD203B41FA5}">
                      <a16:colId xmlns:a16="http://schemas.microsoft.com/office/drawing/2014/main" val="20001"/>
                    </a:ext>
                  </a:extLst>
                </a:gridCol>
                <a:gridCol w="476069">
                  <a:extLst>
                    <a:ext uri="{9D8B030D-6E8A-4147-A177-3AD203B41FA5}">
                      <a16:colId xmlns:a16="http://schemas.microsoft.com/office/drawing/2014/main" val="20002"/>
                    </a:ext>
                  </a:extLst>
                </a:gridCol>
              </a:tblGrid>
              <a:tr h="480199">
                <a:tc>
                  <a:txBody>
                    <a:bodyPr/>
                    <a:lstStyle/>
                    <a:p>
                      <a:pPr algn="ctr"/>
                      <a:r>
                        <a:rPr lang="en-US" altLang="zh-CN" sz="1200" b="0" kern="1200" dirty="0">
                          <a:solidFill>
                            <a:schemeClr val="tx1"/>
                          </a:solidFill>
                          <a:latin typeface="+mn-lt"/>
                          <a:ea typeface="+mn-ea"/>
                          <a:cs typeface="+mn-cs"/>
                        </a:rPr>
                        <a:t>3</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0199">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199">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3" name="矩形 12">
            <a:extLst>
              <a:ext uri="{FF2B5EF4-FFF2-40B4-BE49-F238E27FC236}">
                <a16:creationId xmlns:a16="http://schemas.microsoft.com/office/drawing/2014/main" id="{36D0FE51-2EF7-4C0B-27F8-2B7502387B6B}"/>
              </a:ext>
            </a:extLst>
          </p:cNvPr>
          <p:cNvSpPr/>
          <p:nvPr/>
        </p:nvSpPr>
        <p:spPr>
          <a:xfrm>
            <a:off x="3278582" y="2991094"/>
            <a:ext cx="1162269" cy="1148404"/>
          </a:xfrm>
          <a:prstGeom prst="rect">
            <a:avLst/>
          </a:prstGeom>
          <a:noFill/>
          <a:ln w="28575">
            <a:solidFill>
              <a:srgbClr val="185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B9D4567F-E52F-DC6B-AB6A-F367E5A4BDDA}"/>
              </a:ext>
            </a:extLst>
          </p:cNvPr>
          <p:cNvSpPr/>
          <p:nvPr/>
        </p:nvSpPr>
        <p:spPr>
          <a:xfrm>
            <a:off x="468813" y="917681"/>
            <a:ext cx="4591449"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6732983A-27E1-CDBA-8F6B-F1B6E0335B9D}"/>
              </a:ext>
            </a:extLst>
          </p:cNvPr>
          <p:cNvSpPr txBox="1"/>
          <p:nvPr/>
        </p:nvSpPr>
        <p:spPr>
          <a:xfrm>
            <a:off x="468814" y="924355"/>
            <a:ext cx="4591449"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Pooling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字方塊 55">
            <a:extLst>
              <a:ext uri="{FF2B5EF4-FFF2-40B4-BE49-F238E27FC236}">
                <a16:creationId xmlns:a16="http://schemas.microsoft.com/office/drawing/2014/main" id="{10802F73-C2ED-2C3F-43C3-A3B765A98D78}"/>
              </a:ext>
            </a:extLst>
          </p:cNvPr>
          <p:cNvSpPr txBox="1"/>
          <p:nvPr/>
        </p:nvSpPr>
        <p:spPr>
          <a:xfrm>
            <a:off x="2204718" y="2436002"/>
            <a:ext cx="1732644"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a:t>
            </a:r>
            <a:r>
              <a:rPr lang="en-US" altLang="zh-TW" sz="2000" dirty="0">
                <a:latin typeface="微软雅黑" panose="020B0503020204020204" pitchFamily="34" charset="-122"/>
                <a:ea typeface="微软雅黑" panose="020B0503020204020204" pitchFamily="34" charset="-122"/>
              </a:rPr>
              <a:t>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
        <p:nvSpPr>
          <p:cNvPr id="15" name="文本框 14">
            <a:extLst>
              <a:ext uri="{FF2B5EF4-FFF2-40B4-BE49-F238E27FC236}">
                <a16:creationId xmlns:a16="http://schemas.microsoft.com/office/drawing/2014/main" id="{E13154CC-15BB-70EE-2B59-3F4AAE5598A4}"/>
              </a:ext>
            </a:extLst>
          </p:cNvPr>
          <p:cNvSpPr txBox="1"/>
          <p:nvPr/>
        </p:nvSpPr>
        <p:spPr>
          <a:xfrm>
            <a:off x="5081941" y="3929112"/>
            <a:ext cx="3298571" cy="646331"/>
          </a:xfrm>
          <a:prstGeom prst="rect">
            <a:avLst/>
          </a:prstGeom>
          <a:noFill/>
        </p:spPr>
        <p:txBody>
          <a:bodyPr wrap="square" rtlCol="0">
            <a:spAutoFit/>
          </a:bodyPr>
          <a:lstStyle/>
          <a:p>
            <a:r>
              <a:rPr kumimoji="1" lang="en-US" altLang="zh-CN" dirty="0">
                <a:solidFill>
                  <a:srgbClr val="1856FF"/>
                </a:solidFill>
                <a:latin typeface="Microsoft YaHei" panose="020B0503020204020204" pitchFamily="34" charset="-122"/>
                <a:ea typeface="Microsoft YaHei" panose="020B0503020204020204" pitchFamily="34" charset="-122"/>
              </a:rPr>
              <a:t>Pooling method: Maximum value in the selected area</a:t>
            </a:r>
            <a:endParaRPr kumimoji="1" lang="zh-CN" altLang="en-US" dirty="0">
              <a:solidFill>
                <a:srgbClr val="1856FF"/>
              </a:solidFill>
              <a:latin typeface="Microsoft YaHei" panose="020B0503020204020204" pitchFamily="34" charset="-122"/>
              <a:ea typeface="Microsoft YaHei" panose="020B0503020204020204" pitchFamily="34" charset="-122"/>
            </a:endParaRPr>
          </a:p>
        </p:txBody>
      </p:sp>
      <p:sp>
        <p:nvSpPr>
          <p:cNvPr id="16" name="文字方塊 55">
            <a:extLst>
              <a:ext uri="{FF2B5EF4-FFF2-40B4-BE49-F238E27FC236}">
                <a16:creationId xmlns:a16="http://schemas.microsoft.com/office/drawing/2014/main" id="{1FCDF7FE-DB34-AD2E-195B-0B1DFE8A1BAF}"/>
              </a:ext>
            </a:extLst>
          </p:cNvPr>
          <p:cNvSpPr txBox="1"/>
          <p:nvPr/>
        </p:nvSpPr>
        <p:spPr>
          <a:xfrm>
            <a:off x="7947620" y="2436002"/>
            <a:ext cx="347243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feature map after pooling</a:t>
            </a:r>
            <a:endParaRPr lang="en-US" altLang="zh-TW"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5873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aphicFrame>
        <p:nvGraphicFramePr>
          <p:cNvPr id="2" name="表格 1">
            <a:extLst>
              <a:ext uri="{FF2B5EF4-FFF2-40B4-BE49-F238E27FC236}">
                <a16:creationId xmlns:a16="http://schemas.microsoft.com/office/drawing/2014/main" id="{AADFA65D-2E8A-DD97-D75D-619A64AA980A}"/>
              </a:ext>
            </a:extLst>
          </p:cNvPr>
          <p:cNvGraphicFramePr>
            <a:graphicFrameLocks noGrp="1"/>
          </p:cNvGraphicFramePr>
          <p:nvPr>
            <p:extLst>
              <p:ext uri="{D42A27DB-BD31-4B8C-83A1-F6EECF244321}">
                <p14:modId xmlns:p14="http://schemas.microsoft.com/office/powerpoint/2010/main" val="2186357823"/>
              </p:ext>
            </p:extLst>
          </p:nvPr>
        </p:nvGraphicFramePr>
        <p:xfrm>
          <a:off x="1514579" y="2976904"/>
          <a:ext cx="2884712" cy="2881194"/>
        </p:xfrm>
        <a:graphic>
          <a:graphicData uri="http://schemas.openxmlformats.org/drawingml/2006/table">
            <a:tbl>
              <a:tblPr firstRow="1" bandRow="1">
                <a:tableStyleId>{5C22544A-7EE6-4342-B048-85BDC9FD1C3A}</a:tableStyleId>
              </a:tblPr>
              <a:tblGrid>
                <a:gridCol w="504367">
                  <a:extLst>
                    <a:ext uri="{9D8B030D-6E8A-4147-A177-3AD203B41FA5}">
                      <a16:colId xmlns:a16="http://schemas.microsoft.com/office/drawing/2014/main" val="20000"/>
                    </a:ext>
                  </a:extLst>
                </a:gridCol>
                <a:gridCol w="476069">
                  <a:extLst>
                    <a:ext uri="{9D8B030D-6E8A-4147-A177-3AD203B41FA5}">
                      <a16:colId xmlns:a16="http://schemas.microsoft.com/office/drawing/2014/main" val="20001"/>
                    </a:ext>
                  </a:extLst>
                </a:gridCol>
                <a:gridCol w="476069">
                  <a:extLst>
                    <a:ext uri="{9D8B030D-6E8A-4147-A177-3AD203B41FA5}">
                      <a16:colId xmlns:a16="http://schemas.microsoft.com/office/drawing/2014/main" val="20002"/>
                    </a:ext>
                  </a:extLst>
                </a:gridCol>
                <a:gridCol w="476069">
                  <a:extLst>
                    <a:ext uri="{9D8B030D-6E8A-4147-A177-3AD203B41FA5}">
                      <a16:colId xmlns:a16="http://schemas.microsoft.com/office/drawing/2014/main" val="2214739404"/>
                    </a:ext>
                  </a:extLst>
                </a:gridCol>
                <a:gridCol w="476069">
                  <a:extLst>
                    <a:ext uri="{9D8B030D-6E8A-4147-A177-3AD203B41FA5}">
                      <a16:colId xmlns:a16="http://schemas.microsoft.com/office/drawing/2014/main" val="20003"/>
                    </a:ext>
                  </a:extLst>
                </a:gridCol>
                <a:gridCol w="476069">
                  <a:extLst>
                    <a:ext uri="{9D8B030D-6E8A-4147-A177-3AD203B41FA5}">
                      <a16:colId xmlns:a16="http://schemas.microsoft.com/office/drawing/2014/main" val="855679313"/>
                    </a:ext>
                  </a:extLst>
                </a:gridCol>
              </a:tblGrid>
              <a:tr h="480199">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18E"/>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3"/>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223278462"/>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15748302"/>
                  </a:ext>
                </a:extLst>
              </a:tr>
            </a:tbl>
          </a:graphicData>
        </a:graphic>
      </p:graphicFrame>
      <p:sp>
        <p:nvSpPr>
          <p:cNvPr id="3" name="右箭头 7">
            <a:extLst>
              <a:ext uri="{FF2B5EF4-FFF2-40B4-BE49-F238E27FC236}">
                <a16:creationId xmlns:a16="http://schemas.microsoft.com/office/drawing/2014/main" id="{22E2B619-5F9B-DF33-43A0-6AC40310C135}"/>
              </a:ext>
            </a:extLst>
          </p:cNvPr>
          <p:cNvSpPr/>
          <p:nvPr/>
        </p:nvSpPr>
        <p:spPr>
          <a:xfrm>
            <a:off x="6063814" y="4420220"/>
            <a:ext cx="1119673" cy="382555"/>
          </a:xfrm>
          <a:prstGeom prst="rightArrow">
            <a:avLst/>
          </a:prstGeom>
          <a:solidFill>
            <a:srgbClr val="18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9" name="表格 8">
            <a:extLst>
              <a:ext uri="{FF2B5EF4-FFF2-40B4-BE49-F238E27FC236}">
                <a16:creationId xmlns:a16="http://schemas.microsoft.com/office/drawing/2014/main" id="{BAA199EA-60BE-66F1-4AB4-8BF49B69C0B9}"/>
              </a:ext>
            </a:extLst>
          </p:cNvPr>
          <p:cNvGraphicFramePr>
            <a:graphicFrameLocks noGrp="1"/>
          </p:cNvGraphicFramePr>
          <p:nvPr>
            <p:extLst>
              <p:ext uri="{D42A27DB-BD31-4B8C-83A1-F6EECF244321}">
                <p14:modId xmlns:p14="http://schemas.microsoft.com/office/powerpoint/2010/main" val="1636349947"/>
              </p:ext>
            </p:extLst>
          </p:nvPr>
        </p:nvGraphicFramePr>
        <p:xfrm>
          <a:off x="8848009" y="3697202"/>
          <a:ext cx="1456505" cy="1440597"/>
        </p:xfrm>
        <a:graphic>
          <a:graphicData uri="http://schemas.openxmlformats.org/drawingml/2006/table">
            <a:tbl>
              <a:tblPr firstRow="1" bandRow="1">
                <a:tableStyleId>{5C22544A-7EE6-4342-B048-85BDC9FD1C3A}</a:tableStyleId>
              </a:tblPr>
              <a:tblGrid>
                <a:gridCol w="504367">
                  <a:extLst>
                    <a:ext uri="{9D8B030D-6E8A-4147-A177-3AD203B41FA5}">
                      <a16:colId xmlns:a16="http://schemas.microsoft.com/office/drawing/2014/main" val="20000"/>
                    </a:ext>
                  </a:extLst>
                </a:gridCol>
                <a:gridCol w="476069">
                  <a:extLst>
                    <a:ext uri="{9D8B030D-6E8A-4147-A177-3AD203B41FA5}">
                      <a16:colId xmlns:a16="http://schemas.microsoft.com/office/drawing/2014/main" val="20001"/>
                    </a:ext>
                  </a:extLst>
                </a:gridCol>
                <a:gridCol w="476069">
                  <a:extLst>
                    <a:ext uri="{9D8B030D-6E8A-4147-A177-3AD203B41FA5}">
                      <a16:colId xmlns:a16="http://schemas.microsoft.com/office/drawing/2014/main" val="20002"/>
                    </a:ext>
                  </a:extLst>
                </a:gridCol>
              </a:tblGrid>
              <a:tr h="480199">
                <a:tc>
                  <a:txBody>
                    <a:bodyPr/>
                    <a:lstStyle/>
                    <a:p>
                      <a:pPr algn="ctr"/>
                      <a:r>
                        <a:rPr lang="en-US" altLang="zh-CN" sz="1200" b="0" kern="1200" dirty="0">
                          <a:solidFill>
                            <a:schemeClr val="tx1"/>
                          </a:solidFill>
                          <a:latin typeface="+mn-lt"/>
                          <a:ea typeface="+mn-ea"/>
                          <a:cs typeface="+mn-cs"/>
                        </a:rPr>
                        <a:t>3</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199">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3" name="矩形 12">
            <a:extLst>
              <a:ext uri="{FF2B5EF4-FFF2-40B4-BE49-F238E27FC236}">
                <a16:creationId xmlns:a16="http://schemas.microsoft.com/office/drawing/2014/main" id="{36D0FE51-2EF7-4C0B-27F8-2B7502387B6B}"/>
              </a:ext>
            </a:extLst>
          </p:cNvPr>
          <p:cNvSpPr/>
          <p:nvPr/>
        </p:nvSpPr>
        <p:spPr>
          <a:xfrm>
            <a:off x="1421279" y="3843298"/>
            <a:ext cx="1162269" cy="1148404"/>
          </a:xfrm>
          <a:prstGeom prst="rect">
            <a:avLst/>
          </a:prstGeom>
          <a:noFill/>
          <a:ln w="28575">
            <a:solidFill>
              <a:srgbClr val="185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9B8E09F5-3DE0-4F94-624F-87E6BD8FA61F}"/>
              </a:ext>
            </a:extLst>
          </p:cNvPr>
          <p:cNvSpPr/>
          <p:nvPr/>
        </p:nvSpPr>
        <p:spPr>
          <a:xfrm>
            <a:off x="468813" y="917681"/>
            <a:ext cx="4591449"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AF2039D9-7A3D-E15F-0934-60B2A8CBBB44}"/>
              </a:ext>
            </a:extLst>
          </p:cNvPr>
          <p:cNvSpPr txBox="1"/>
          <p:nvPr/>
        </p:nvSpPr>
        <p:spPr>
          <a:xfrm>
            <a:off x="468814" y="924355"/>
            <a:ext cx="4591449"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Pooling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字方塊 55">
            <a:extLst>
              <a:ext uri="{FF2B5EF4-FFF2-40B4-BE49-F238E27FC236}">
                <a16:creationId xmlns:a16="http://schemas.microsoft.com/office/drawing/2014/main" id="{46C29C77-0687-511C-D127-368EFDE2EDC1}"/>
              </a:ext>
            </a:extLst>
          </p:cNvPr>
          <p:cNvSpPr txBox="1"/>
          <p:nvPr/>
        </p:nvSpPr>
        <p:spPr>
          <a:xfrm>
            <a:off x="2204718" y="2436002"/>
            <a:ext cx="1732644"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a:t>
            </a:r>
            <a:r>
              <a:rPr lang="en-US" altLang="zh-TW" sz="2000" dirty="0">
                <a:latin typeface="微软雅黑" panose="020B0503020204020204" pitchFamily="34" charset="-122"/>
                <a:ea typeface="微软雅黑" panose="020B0503020204020204" pitchFamily="34" charset="-122"/>
              </a:rPr>
              <a:t>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
        <p:nvSpPr>
          <p:cNvPr id="15" name="文本框 14">
            <a:extLst>
              <a:ext uri="{FF2B5EF4-FFF2-40B4-BE49-F238E27FC236}">
                <a16:creationId xmlns:a16="http://schemas.microsoft.com/office/drawing/2014/main" id="{BEC882A1-465A-80CF-4B02-745B6FFDD37E}"/>
              </a:ext>
            </a:extLst>
          </p:cNvPr>
          <p:cNvSpPr txBox="1"/>
          <p:nvPr/>
        </p:nvSpPr>
        <p:spPr>
          <a:xfrm>
            <a:off x="5081941" y="3929112"/>
            <a:ext cx="3298571" cy="646331"/>
          </a:xfrm>
          <a:prstGeom prst="rect">
            <a:avLst/>
          </a:prstGeom>
          <a:noFill/>
        </p:spPr>
        <p:txBody>
          <a:bodyPr wrap="square" rtlCol="0">
            <a:spAutoFit/>
          </a:bodyPr>
          <a:lstStyle/>
          <a:p>
            <a:r>
              <a:rPr kumimoji="1" lang="en-US" altLang="zh-CN" dirty="0">
                <a:solidFill>
                  <a:srgbClr val="1856FF"/>
                </a:solidFill>
                <a:latin typeface="Microsoft YaHei" panose="020B0503020204020204" pitchFamily="34" charset="-122"/>
                <a:ea typeface="Microsoft YaHei" panose="020B0503020204020204" pitchFamily="34" charset="-122"/>
              </a:rPr>
              <a:t>Pooling method: Maximum value in the selected area</a:t>
            </a:r>
            <a:endParaRPr kumimoji="1" lang="zh-CN" altLang="en-US" dirty="0">
              <a:solidFill>
                <a:srgbClr val="1856FF"/>
              </a:solidFill>
              <a:latin typeface="Microsoft YaHei" panose="020B0503020204020204" pitchFamily="34" charset="-122"/>
              <a:ea typeface="Microsoft YaHei" panose="020B0503020204020204" pitchFamily="34" charset="-122"/>
            </a:endParaRPr>
          </a:p>
        </p:txBody>
      </p:sp>
      <p:sp>
        <p:nvSpPr>
          <p:cNvPr id="16" name="文字方塊 55">
            <a:extLst>
              <a:ext uri="{FF2B5EF4-FFF2-40B4-BE49-F238E27FC236}">
                <a16:creationId xmlns:a16="http://schemas.microsoft.com/office/drawing/2014/main" id="{0E916C7D-2879-4BFE-639D-4DFAC05D3F16}"/>
              </a:ext>
            </a:extLst>
          </p:cNvPr>
          <p:cNvSpPr txBox="1"/>
          <p:nvPr/>
        </p:nvSpPr>
        <p:spPr>
          <a:xfrm>
            <a:off x="7947620" y="2436002"/>
            <a:ext cx="347243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feature map after pooling</a:t>
            </a:r>
            <a:endParaRPr lang="en-US" altLang="zh-TW"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7978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aphicFrame>
        <p:nvGraphicFramePr>
          <p:cNvPr id="2" name="表格 1">
            <a:extLst>
              <a:ext uri="{FF2B5EF4-FFF2-40B4-BE49-F238E27FC236}">
                <a16:creationId xmlns:a16="http://schemas.microsoft.com/office/drawing/2014/main" id="{AADFA65D-2E8A-DD97-D75D-619A64AA980A}"/>
              </a:ext>
            </a:extLst>
          </p:cNvPr>
          <p:cNvGraphicFramePr>
            <a:graphicFrameLocks noGrp="1"/>
          </p:cNvGraphicFramePr>
          <p:nvPr>
            <p:extLst>
              <p:ext uri="{D42A27DB-BD31-4B8C-83A1-F6EECF244321}">
                <p14:modId xmlns:p14="http://schemas.microsoft.com/office/powerpoint/2010/main" val="715615373"/>
              </p:ext>
            </p:extLst>
          </p:nvPr>
        </p:nvGraphicFramePr>
        <p:xfrm>
          <a:off x="1628132" y="2935069"/>
          <a:ext cx="2884712" cy="2881194"/>
        </p:xfrm>
        <a:graphic>
          <a:graphicData uri="http://schemas.openxmlformats.org/drawingml/2006/table">
            <a:tbl>
              <a:tblPr firstRow="1" bandRow="1">
                <a:tableStyleId>{5C22544A-7EE6-4342-B048-85BDC9FD1C3A}</a:tableStyleId>
              </a:tblPr>
              <a:tblGrid>
                <a:gridCol w="504367">
                  <a:extLst>
                    <a:ext uri="{9D8B030D-6E8A-4147-A177-3AD203B41FA5}">
                      <a16:colId xmlns:a16="http://schemas.microsoft.com/office/drawing/2014/main" val="20000"/>
                    </a:ext>
                  </a:extLst>
                </a:gridCol>
                <a:gridCol w="476069">
                  <a:extLst>
                    <a:ext uri="{9D8B030D-6E8A-4147-A177-3AD203B41FA5}">
                      <a16:colId xmlns:a16="http://schemas.microsoft.com/office/drawing/2014/main" val="20001"/>
                    </a:ext>
                  </a:extLst>
                </a:gridCol>
                <a:gridCol w="476069">
                  <a:extLst>
                    <a:ext uri="{9D8B030D-6E8A-4147-A177-3AD203B41FA5}">
                      <a16:colId xmlns:a16="http://schemas.microsoft.com/office/drawing/2014/main" val="20002"/>
                    </a:ext>
                  </a:extLst>
                </a:gridCol>
                <a:gridCol w="476069">
                  <a:extLst>
                    <a:ext uri="{9D8B030D-6E8A-4147-A177-3AD203B41FA5}">
                      <a16:colId xmlns:a16="http://schemas.microsoft.com/office/drawing/2014/main" val="2214739404"/>
                    </a:ext>
                  </a:extLst>
                </a:gridCol>
                <a:gridCol w="476069">
                  <a:extLst>
                    <a:ext uri="{9D8B030D-6E8A-4147-A177-3AD203B41FA5}">
                      <a16:colId xmlns:a16="http://schemas.microsoft.com/office/drawing/2014/main" val="20003"/>
                    </a:ext>
                  </a:extLst>
                </a:gridCol>
                <a:gridCol w="476069">
                  <a:extLst>
                    <a:ext uri="{9D8B030D-6E8A-4147-A177-3AD203B41FA5}">
                      <a16:colId xmlns:a16="http://schemas.microsoft.com/office/drawing/2014/main" val="855679313"/>
                    </a:ext>
                  </a:extLst>
                </a:gridCol>
              </a:tblGrid>
              <a:tr h="480199">
                <a:tc>
                  <a:txBody>
                    <a:bodyPr/>
                    <a:lstStyle/>
                    <a:p>
                      <a:pPr algn="ctr"/>
                      <a:r>
                        <a:rPr lang="en-US" altLang="zh-CN" sz="1200" b="0" kern="1200" dirty="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18E"/>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3"/>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223278462"/>
                  </a:ext>
                </a:extLst>
              </a:tr>
              <a:tr h="480199">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15748302"/>
                  </a:ext>
                </a:extLst>
              </a:tr>
            </a:tbl>
          </a:graphicData>
        </a:graphic>
      </p:graphicFrame>
      <p:sp>
        <p:nvSpPr>
          <p:cNvPr id="3" name="右箭头 7">
            <a:extLst>
              <a:ext uri="{FF2B5EF4-FFF2-40B4-BE49-F238E27FC236}">
                <a16:creationId xmlns:a16="http://schemas.microsoft.com/office/drawing/2014/main" id="{22E2B619-5F9B-DF33-43A0-6AC40310C135}"/>
              </a:ext>
            </a:extLst>
          </p:cNvPr>
          <p:cNvSpPr/>
          <p:nvPr/>
        </p:nvSpPr>
        <p:spPr>
          <a:xfrm>
            <a:off x="6177367" y="4378385"/>
            <a:ext cx="1119673" cy="382555"/>
          </a:xfrm>
          <a:prstGeom prst="rightArrow">
            <a:avLst/>
          </a:prstGeom>
          <a:solidFill>
            <a:srgbClr val="18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9" name="表格 8">
            <a:extLst>
              <a:ext uri="{FF2B5EF4-FFF2-40B4-BE49-F238E27FC236}">
                <a16:creationId xmlns:a16="http://schemas.microsoft.com/office/drawing/2014/main" id="{BAA199EA-60BE-66F1-4AB4-8BF49B69C0B9}"/>
              </a:ext>
            </a:extLst>
          </p:cNvPr>
          <p:cNvGraphicFramePr>
            <a:graphicFrameLocks noGrp="1"/>
          </p:cNvGraphicFramePr>
          <p:nvPr>
            <p:extLst>
              <p:ext uri="{D42A27DB-BD31-4B8C-83A1-F6EECF244321}">
                <p14:modId xmlns:p14="http://schemas.microsoft.com/office/powerpoint/2010/main" val="1858091602"/>
              </p:ext>
            </p:extLst>
          </p:nvPr>
        </p:nvGraphicFramePr>
        <p:xfrm>
          <a:off x="8961562" y="3655367"/>
          <a:ext cx="1456505" cy="1440597"/>
        </p:xfrm>
        <a:graphic>
          <a:graphicData uri="http://schemas.openxmlformats.org/drawingml/2006/table">
            <a:tbl>
              <a:tblPr firstRow="1" bandRow="1">
                <a:tableStyleId>{5C22544A-7EE6-4342-B048-85BDC9FD1C3A}</a:tableStyleId>
              </a:tblPr>
              <a:tblGrid>
                <a:gridCol w="504367">
                  <a:extLst>
                    <a:ext uri="{9D8B030D-6E8A-4147-A177-3AD203B41FA5}">
                      <a16:colId xmlns:a16="http://schemas.microsoft.com/office/drawing/2014/main" val="20000"/>
                    </a:ext>
                  </a:extLst>
                </a:gridCol>
                <a:gridCol w="476069">
                  <a:extLst>
                    <a:ext uri="{9D8B030D-6E8A-4147-A177-3AD203B41FA5}">
                      <a16:colId xmlns:a16="http://schemas.microsoft.com/office/drawing/2014/main" val="20001"/>
                    </a:ext>
                  </a:extLst>
                </a:gridCol>
                <a:gridCol w="476069">
                  <a:extLst>
                    <a:ext uri="{9D8B030D-6E8A-4147-A177-3AD203B41FA5}">
                      <a16:colId xmlns:a16="http://schemas.microsoft.com/office/drawing/2014/main" val="20002"/>
                    </a:ext>
                  </a:extLst>
                </a:gridCol>
              </a:tblGrid>
              <a:tr h="480199">
                <a:tc>
                  <a:txBody>
                    <a:bodyPr/>
                    <a:lstStyle/>
                    <a:p>
                      <a:pPr algn="ctr"/>
                      <a:r>
                        <a:rPr lang="en-US" altLang="zh-CN" sz="1200" b="0" kern="1200" dirty="0">
                          <a:solidFill>
                            <a:schemeClr val="tx1"/>
                          </a:solidFill>
                          <a:latin typeface="+mn-lt"/>
                          <a:ea typeface="+mn-ea"/>
                          <a:cs typeface="+mn-cs"/>
                        </a:rPr>
                        <a:t>3</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1"/>
                  </a:ext>
                </a:extLst>
              </a:tr>
              <a:tr h="480199">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2"/>
                  </a:ext>
                </a:extLst>
              </a:tr>
            </a:tbl>
          </a:graphicData>
        </a:graphic>
      </p:graphicFrame>
      <p:sp>
        <p:nvSpPr>
          <p:cNvPr id="4" name="矩形 3">
            <a:extLst>
              <a:ext uri="{FF2B5EF4-FFF2-40B4-BE49-F238E27FC236}">
                <a16:creationId xmlns:a16="http://schemas.microsoft.com/office/drawing/2014/main" id="{23C2D723-2FC3-A3ED-B829-B84DB109AF7F}"/>
              </a:ext>
            </a:extLst>
          </p:cNvPr>
          <p:cNvSpPr/>
          <p:nvPr/>
        </p:nvSpPr>
        <p:spPr>
          <a:xfrm>
            <a:off x="468813" y="917681"/>
            <a:ext cx="4591449"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1F53C2E0-497A-5136-A69A-741F069B4B41}"/>
              </a:ext>
            </a:extLst>
          </p:cNvPr>
          <p:cNvSpPr txBox="1"/>
          <p:nvPr/>
        </p:nvSpPr>
        <p:spPr>
          <a:xfrm>
            <a:off x="468814" y="924355"/>
            <a:ext cx="4591449"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Pooling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字方塊 55">
            <a:extLst>
              <a:ext uri="{FF2B5EF4-FFF2-40B4-BE49-F238E27FC236}">
                <a16:creationId xmlns:a16="http://schemas.microsoft.com/office/drawing/2014/main" id="{1B499625-754A-1253-C572-58645AB3D0A1}"/>
              </a:ext>
            </a:extLst>
          </p:cNvPr>
          <p:cNvSpPr txBox="1"/>
          <p:nvPr/>
        </p:nvSpPr>
        <p:spPr>
          <a:xfrm>
            <a:off x="2204718" y="2436002"/>
            <a:ext cx="1732644"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a:t>
            </a:r>
            <a:r>
              <a:rPr lang="en-US" altLang="zh-TW" sz="2000" dirty="0">
                <a:latin typeface="微软雅黑" panose="020B0503020204020204" pitchFamily="34" charset="-122"/>
                <a:ea typeface="微软雅黑" panose="020B0503020204020204" pitchFamily="34" charset="-122"/>
              </a:rPr>
              <a:t>eature </a:t>
            </a:r>
            <a:r>
              <a:rPr lang="en-US" altLang="zh-CN" sz="2000" dirty="0">
                <a:latin typeface="微软雅黑" panose="020B0503020204020204" pitchFamily="34" charset="-122"/>
                <a:ea typeface="微软雅黑" panose="020B0503020204020204" pitchFamily="34" charset="-122"/>
              </a:rPr>
              <a:t>m</a:t>
            </a:r>
            <a:r>
              <a:rPr lang="en-US" altLang="zh-TW" sz="2000" dirty="0">
                <a:latin typeface="微软雅黑" panose="020B0503020204020204" pitchFamily="34" charset="-122"/>
                <a:ea typeface="微软雅黑" panose="020B0503020204020204" pitchFamily="34" charset="-122"/>
              </a:rPr>
              <a:t>ap</a:t>
            </a:r>
          </a:p>
        </p:txBody>
      </p:sp>
      <p:sp>
        <p:nvSpPr>
          <p:cNvPr id="14" name="文本框 13">
            <a:extLst>
              <a:ext uri="{FF2B5EF4-FFF2-40B4-BE49-F238E27FC236}">
                <a16:creationId xmlns:a16="http://schemas.microsoft.com/office/drawing/2014/main" id="{F0AB130C-E723-C33D-A685-CB43FC78FD98}"/>
              </a:ext>
            </a:extLst>
          </p:cNvPr>
          <p:cNvSpPr txBox="1"/>
          <p:nvPr/>
        </p:nvSpPr>
        <p:spPr>
          <a:xfrm>
            <a:off x="5087917" y="3788823"/>
            <a:ext cx="3298571" cy="646331"/>
          </a:xfrm>
          <a:prstGeom prst="rect">
            <a:avLst/>
          </a:prstGeom>
          <a:noFill/>
        </p:spPr>
        <p:txBody>
          <a:bodyPr wrap="square" rtlCol="0">
            <a:spAutoFit/>
          </a:bodyPr>
          <a:lstStyle/>
          <a:p>
            <a:r>
              <a:rPr kumimoji="1" lang="en-US" altLang="zh-CN" dirty="0">
                <a:solidFill>
                  <a:srgbClr val="1856FF"/>
                </a:solidFill>
                <a:latin typeface="Microsoft YaHei" panose="020B0503020204020204" pitchFamily="34" charset="-122"/>
                <a:ea typeface="Microsoft YaHei" panose="020B0503020204020204" pitchFamily="34" charset="-122"/>
              </a:rPr>
              <a:t>Pooling method: Maximum value in the selected area</a:t>
            </a:r>
            <a:endParaRPr kumimoji="1" lang="zh-CN" altLang="en-US" dirty="0">
              <a:solidFill>
                <a:srgbClr val="1856FF"/>
              </a:solidFill>
              <a:latin typeface="Microsoft YaHei" panose="020B0503020204020204" pitchFamily="34" charset="-122"/>
              <a:ea typeface="Microsoft YaHei" panose="020B0503020204020204" pitchFamily="34" charset="-122"/>
            </a:endParaRPr>
          </a:p>
        </p:txBody>
      </p:sp>
      <p:sp>
        <p:nvSpPr>
          <p:cNvPr id="15" name="文字方塊 55">
            <a:extLst>
              <a:ext uri="{FF2B5EF4-FFF2-40B4-BE49-F238E27FC236}">
                <a16:creationId xmlns:a16="http://schemas.microsoft.com/office/drawing/2014/main" id="{E3E55886-71C3-DC44-6EB5-3600E04DC9AC}"/>
              </a:ext>
            </a:extLst>
          </p:cNvPr>
          <p:cNvSpPr txBox="1"/>
          <p:nvPr/>
        </p:nvSpPr>
        <p:spPr>
          <a:xfrm>
            <a:off x="8171140" y="2436002"/>
            <a:ext cx="3472436"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feature map after pooling</a:t>
            </a:r>
            <a:endParaRPr lang="en-US" altLang="zh-TW"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282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文本框 1">
            <a:extLst>
              <a:ext uri="{FF2B5EF4-FFF2-40B4-BE49-F238E27FC236}">
                <a16:creationId xmlns:a16="http://schemas.microsoft.com/office/drawing/2014/main" id="{70701FED-C903-AF9E-0807-E6CE2E107E94}"/>
              </a:ext>
            </a:extLst>
          </p:cNvPr>
          <p:cNvSpPr txBox="1"/>
          <p:nvPr/>
        </p:nvSpPr>
        <p:spPr>
          <a:xfrm>
            <a:off x="711691" y="1987162"/>
            <a:ext cx="10768617" cy="961225"/>
          </a:xfrm>
          <a:prstGeom prst="rect">
            <a:avLst/>
          </a:prstGeom>
          <a:noFill/>
        </p:spPr>
        <p:txBody>
          <a:bodyPr wrap="square" rtlCol="0">
            <a:spAutoFit/>
          </a:bodyPr>
          <a:lstStyle/>
          <a:p>
            <a:pPr>
              <a:lnSpc>
                <a:spcPct val="150000"/>
              </a:lnSpc>
            </a:pPr>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After the network is trained on this image, each neuron updates its parameters. But the problem arises when the “P” moves two spaces to the left ......</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a:extLst>
              <a:ext uri="{FF2B5EF4-FFF2-40B4-BE49-F238E27FC236}">
                <a16:creationId xmlns:a16="http://schemas.microsoft.com/office/drawing/2014/main" id="{56F0C3DD-310E-379C-B9DB-3CDEC76A99E4}"/>
              </a:ext>
            </a:extLst>
          </p:cNvPr>
          <p:cNvPicPr>
            <a:picLocks noChangeAspect="1"/>
          </p:cNvPicPr>
          <p:nvPr/>
        </p:nvPicPr>
        <p:blipFill>
          <a:blip r:embed="rId3"/>
          <a:stretch>
            <a:fillRect/>
          </a:stretch>
        </p:blipFill>
        <p:spPr>
          <a:xfrm>
            <a:off x="2182027" y="2995859"/>
            <a:ext cx="7773477" cy="3575980"/>
          </a:xfrm>
          <a:prstGeom prst="rect">
            <a:avLst/>
          </a:prstGeom>
        </p:spPr>
      </p:pic>
      <p:pic>
        <p:nvPicPr>
          <p:cNvPr id="4" name="图片 3">
            <a:extLst>
              <a:ext uri="{FF2B5EF4-FFF2-40B4-BE49-F238E27FC236}">
                <a16:creationId xmlns:a16="http://schemas.microsoft.com/office/drawing/2014/main" id="{8042E1CD-FAA5-65D1-317B-ED51DB43C37F}"/>
              </a:ext>
            </a:extLst>
          </p:cNvPr>
          <p:cNvPicPr>
            <a:picLocks noChangeAspect="1"/>
          </p:cNvPicPr>
          <p:nvPr/>
        </p:nvPicPr>
        <p:blipFill>
          <a:blip r:embed="rId4"/>
          <a:stretch>
            <a:fillRect/>
          </a:stretch>
        </p:blipFill>
        <p:spPr>
          <a:xfrm>
            <a:off x="8644927" y="3566026"/>
            <a:ext cx="827134" cy="827134"/>
          </a:xfrm>
          <a:prstGeom prst="rect">
            <a:avLst/>
          </a:prstGeom>
        </p:spPr>
      </p:pic>
      <p:sp>
        <p:nvSpPr>
          <p:cNvPr id="5" name="矩形 4">
            <a:extLst>
              <a:ext uri="{FF2B5EF4-FFF2-40B4-BE49-F238E27FC236}">
                <a16:creationId xmlns:a16="http://schemas.microsoft.com/office/drawing/2014/main" id="{F498FBF1-D7FF-628A-A371-C30DAD3C9DC3}"/>
              </a:ext>
            </a:extLst>
          </p:cNvPr>
          <p:cNvSpPr/>
          <p:nvPr/>
        </p:nvSpPr>
        <p:spPr>
          <a:xfrm>
            <a:off x="550657" y="801561"/>
            <a:ext cx="6642623"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B5E5FE74-DCEB-4F03-085C-0B258E8A8594}"/>
              </a:ext>
            </a:extLst>
          </p:cNvPr>
          <p:cNvSpPr txBox="1"/>
          <p:nvPr/>
        </p:nvSpPr>
        <p:spPr>
          <a:xfrm>
            <a:off x="550657" y="812971"/>
            <a:ext cx="6642623"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Origin of Convolutional Neural Networks</a:t>
            </a:r>
            <a:endParaRPr lang="zh-CN" altLang="en-US" dirty="0">
              <a:solidFill>
                <a:schemeClr val="bg1"/>
              </a:solidFill>
            </a:endParaRPr>
          </a:p>
        </p:txBody>
      </p:sp>
      <p:sp>
        <p:nvSpPr>
          <p:cNvPr id="7" name="文本框 6">
            <a:extLst>
              <a:ext uri="{FF2B5EF4-FFF2-40B4-BE49-F238E27FC236}">
                <a16:creationId xmlns:a16="http://schemas.microsoft.com/office/drawing/2014/main" id="{27E2B661-6FCC-D4C6-B7F3-E5DA69045F99}"/>
              </a:ext>
            </a:extLst>
          </p:cNvPr>
          <p:cNvSpPr txBox="1"/>
          <p:nvPr/>
        </p:nvSpPr>
        <p:spPr>
          <a:xfrm>
            <a:off x="831327" y="1460673"/>
            <a:ext cx="6463553" cy="400110"/>
          </a:xfrm>
          <a:prstGeom prst="rect">
            <a:avLst/>
          </a:prstGeom>
          <a:noFill/>
        </p:spPr>
        <p:txBody>
          <a:bodyPr wrap="square" rtlCol="0">
            <a:spAutoFit/>
          </a:bodyPr>
          <a:lstStyle/>
          <a:p>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Disadvantages of Fully Connected Neural Networks</a:t>
            </a:r>
          </a:p>
        </p:txBody>
      </p:sp>
      <p:pic>
        <p:nvPicPr>
          <p:cNvPr id="9" name="图片 8" descr="00">
            <a:extLst>
              <a:ext uri="{FF2B5EF4-FFF2-40B4-BE49-F238E27FC236}">
                <a16:creationId xmlns:a16="http://schemas.microsoft.com/office/drawing/2014/main" id="{5C57A713-7EFE-08F4-E575-19132103352E}"/>
              </a:ext>
            </a:extLst>
          </p:cNvPr>
          <p:cNvPicPr>
            <a:picLocks noChangeAspect="1"/>
          </p:cNvPicPr>
          <p:nvPr/>
        </p:nvPicPr>
        <p:blipFill>
          <a:blip r:embed="rId5"/>
          <a:stretch>
            <a:fillRect/>
          </a:stretch>
        </p:blipFill>
        <p:spPr>
          <a:xfrm>
            <a:off x="550657" y="1594505"/>
            <a:ext cx="205105" cy="138430"/>
          </a:xfrm>
          <a:prstGeom prst="rect">
            <a:avLst/>
          </a:prstGeom>
        </p:spPr>
      </p:pic>
    </p:spTree>
    <p:extLst>
      <p:ext uri="{BB962C8B-B14F-4D97-AF65-F5344CB8AC3E}">
        <p14:creationId xmlns:p14="http://schemas.microsoft.com/office/powerpoint/2010/main" val="345372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15" name="组合 14">
            <a:extLst>
              <a:ext uri="{FF2B5EF4-FFF2-40B4-BE49-F238E27FC236}">
                <a16:creationId xmlns:a16="http://schemas.microsoft.com/office/drawing/2014/main" id="{AB4D04B7-93EE-02CD-70FF-DC9CC007F282}"/>
              </a:ext>
            </a:extLst>
          </p:cNvPr>
          <p:cNvGrpSpPr/>
          <p:nvPr/>
        </p:nvGrpSpPr>
        <p:grpSpPr>
          <a:xfrm>
            <a:off x="748307" y="1612532"/>
            <a:ext cx="3508647" cy="400110"/>
            <a:chOff x="562610" y="1297624"/>
            <a:chExt cx="3508647" cy="400110"/>
          </a:xfrm>
        </p:grpSpPr>
        <p:sp>
          <p:nvSpPr>
            <p:cNvPr id="16" name="文本框 15">
              <a:extLst>
                <a:ext uri="{FF2B5EF4-FFF2-40B4-BE49-F238E27FC236}">
                  <a16:creationId xmlns:a16="http://schemas.microsoft.com/office/drawing/2014/main" id="{0178CE22-1072-CC93-D2A3-8E6BD0827788}"/>
                </a:ext>
              </a:extLst>
            </p:cNvPr>
            <p:cNvSpPr txBox="1"/>
            <p:nvPr/>
          </p:nvSpPr>
          <p:spPr>
            <a:xfrm>
              <a:off x="843280" y="1297624"/>
              <a:ext cx="3227977"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The method of pooling </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7" name="图片 16" descr="00">
              <a:extLst>
                <a:ext uri="{FF2B5EF4-FFF2-40B4-BE49-F238E27FC236}">
                  <a16:creationId xmlns:a16="http://schemas.microsoft.com/office/drawing/2014/main" id="{25202ACF-44F8-92FE-3EC3-2CCFB0C49A94}"/>
                </a:ext>
              </a:extLst>
            </p:cNvPr>
            <p:cNvPicPr>
              <a:picLocks noChangeAspect="1"/>
            </p:cNvPicPr>
            <p:nvPr/>
          </p:nvPicPr>
          <p:blipFill>
            <a:blip r:embed="rId3"/>
            <a:stretch>
              <a:fillRect/>
            </a:stretch>
          </p:blipFill>
          <p:spPr>
            <a:xfrm>
              <a:off x="562610" y="1457960"/>
              <a:ext cx="205105" cy="138430"/>
            </a:xfrm>
            <a:prstGeom prst="rect">
              <a:avLst/>
            </a:prstGeom>
          </p:spPr>
        </p:pic>
      </p:grpSp>
      <p:grpSp>
        <p:nvGrpSpPr>
          <p:cNvPr id="12" name="组合 11">
            <a:extLst>
              <a:ext uri="{FF2B5EF4-FFF2-40B4-BE49-F238E27FC236}">
                <a16:creationId xmlns:a16="http://schemas.microsoft.com/office/drawing/2014/main" id="{3B037503-904D-054B-A543-120D2B6CFA72}"/>
              </a:ext>
            </a:extLst>
          </p:cNvPr>
          <p:cNvGrpSpPr/>
          <p:nvPr/>
        </p:nvGrpSpPr>
        <p:grpSpPr>
          <a:xfrm>
            <a:off x="4093669" y="2267271"/>
            <a:ext cx="7772400" cy="4313926"/>
            <a:chOff x="4147457" y="1938564"/>
            <a:chExt cx="7772400" cy="4313926"/>
          </a:xfrm>
        </p:grpSpPr>
        <p:pic>
          <p:nvPicPr>
            <p:cNvPr id="2" name="图片 1">
              <a:extLst>
                <a:ext uri="{FF2B5EF4-FFF2-40B4-BE49-F238E27FC236}">
                  <a16:creationId xmlns:a16="http://schemas.microsoft.com/office/drawing/2014/main" id="{CD66F3EE-3591-A7B8-988C-F6D16F22A5EC}"/>
                </a:ext>
              </a:extLst>
            </p:cNvPr>
            <p:cNvPicPr>
              <a:picLocks noChangeAspect="1"/>
            </p:cNvPicPr>
            <p:nvPr/>
          </p:nvPicPr>
          <p:blipFill>
            <a:blip r:embed="rId4"/>
            <a:stretch>
              <a:fillRect/>
            </a:stretch>
          </p:blipFill>
          <p:spPr>
            <a:xfrm>
              <a:off x="4147457" y="1938564"/>
              <a:ext cx="7772400" cy="4313926"/>
            </a:xfrm>
            <a:prstGeom prst="rect">
              <a:avLst/>
            </a:prstGeom>
          </p:spPr>
        </p:pic>
        <p:sp>
          <p:nvSpPr>
            <p:cNvPr id="10" name="文本框 9">
              <a:extLst>
                <a:ext uri="{FF2B5EF4-FFF2-40B4-BE49-F238E27FC236}">
                  <a16:creationId xmlns:a16="http://schemas.microsoft.com/office/drawing/2014/main" id="{DED91CBD-B4FA-9132-1520-8CFA9EAE96C1}"/>
                </a:ext>
              </a:extLst>
            </p:cNvPr>
            <p:cNvSpPr txBox="1"/>
            <p:nvPr/>
          </p:nvSpPr>
          <p:spPr>
            <a:xfrm>
              <a:off x="4496004" y="5159138"/>
              <a:ext cx="1732717" cy="400110"/>
            </a:xfrm>
            <a:prstGeom prst="rect">
              <a:avLst/>
            </a:prstGeom>
            <a:noFill/>
          </p:spPr>
          <p:txBody>
            <a:bodyPr wrap="none" rtlCol="0">
              <a:spAutoFit/>
            </a:bodyPr>
            <a:lstStyle/>
            <a:p>
              <a:pPr algn="ctr"/>
              <a:r>
                <a:rPr kumimoji="1" lang="en-US" altLang="zh-CN" sz="2000" i="1" dirty="0">
                  <a:latin typeface="Microsoft YaHei" panose="020B0503020204020204" pitchFamily="34" charset="-122"/>
                  <a:ea typeface="Microsoft YaHei" panose="020B0503020204020204" pitchFamily="34" charset="-122"/>
                </a:rPr>
                <a:t>Feature</a:t>
              </a:r>
              <a:r>
                <a:rPr kumimoji="1" lang="zh-CN" altLang="en-US" sz="2000" i="1" dirty="0">
                  <a:latin typeface="Microsoft YaHei" panose="020B0503020204020204" pitchFamily="34" charset="-122"/>
                  <a:ea typeface="Microsoft YaHei" panose="020B0503020204020204" pitchFamily="34" charset="-122"/>
                </a:rPr>
                <a:t> </a:t>
              </a:r>
              <a:r>
                <a:rPr kumimoji="1" lang="en-US" altLang="zh-CN" sz="2000" i="1" dirty="0">
                  <a:latin typeface="Microsoft YaHei" panose="020B0503020204020204" pitchFamily="34" charset="-122"/>
                  <a:ea typeface="Microsoft YaHei" panose="020B0503020204020204" pitchFamily="34" charset="-122"/>
                </a:rPr>
                <a:t>Map</a:t>
              </a:r>
              <a:endParaRPr kumimoji="1" lang="zh-CN" altLang="en-US" sz="2000" i="1" dirty="0">
                <a:latin typeface="Microsoft YaHei" panose="020B0503020204020204" pitchFamily="34" charset="-122"/>
                <a:ea typeface="Microsoft YaHei" panose="020B0503020204020204" pitchFamily="34" charset="-122"/>
              </a:endParaRPr>
            </a:p>
          </p:txBody>
        </p:sp>
      </p:grpSp>
      <p:sp>
        <p:nvSpPr>
          <p:cNvPr id="18" name="文本框 17">
            <a:extLst>
              <a:ext uri="{FF2B5EF4-FFF2-40B4-BE49-F238E27FC236}">
                <a16:creationId xmlns:a16="http://schemas.microsoft.com/office/drawing/2014/main" id="{16742E2D-788E-0D62-946D-422204715A32}"/>
              </a:ext>
            </a:extLst>
          </p:cNvPr>
          <p:cNvSpPr txBox="1"/>
          <p:nvPr/>
        </p:nvSpPr>
        <p:spPr>
          <a:xfrm>
            <a:off x="850859" y="2713598"/>
            <a:ext cx="2302057" cy="400110"/>
          </a:xfrm>
          <a:prstGeom prst="rect">
            <a:avLst/>
          </a:prstGeom>
          <a:noFill/>
        </p:spPr>
        <p:txBody>
          <a:bodyPr wrap="square">
            <a:spAutoFit/>
          </a:bodyPr>
          <a:lstStyle/>
          <a:p>
            <a:pPr marL="342900" indent="-342900" algn="ctr">
              <a:buFont typeface="Wingdings" pitchFamily="2" charset="2"/>
              <a:buChar char="Ø"/>
            </a:pPr>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Max</a:t>
            </a:r>
            <a:r>
              <a:rPr lang="zh-CN" altLang="en-US"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Pooling</a:t>
            </a:r>
            <a:endParaRPr lang="zh-CN" altLang="en-US" sz="2000" kern="100" dirty="0">
              <a:solidFill>
                <a:srgbClr val="1856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文本框 19">
            <a:extLst>
              <a:ext uri="{FF2B5EF4-FFF2-40B4-BE49-F238E27FC236}">
                <a16:creationId xmlns:a16="http://schemas.microsoft.com/office/drawing/2014/main" id="{8FE75D0D-C4AA-798D-E174-AB4C4DD478B4}"/>
              </a:ext>
            </a:extLst>
          </p:cNvPr>
          <p:cNvSpPr txBox="1"/>
          <p:nvPr/>
        </p:nvSpPr>
        <p:spPr>
          <a:xfrm>
            <a:off x="953412" y="4645304"/>
            <a:ext cx="2567896" cy="400110"/>
          </a:xfrm>
          <a:prstGeom prst="rect">
            <a:avLst/>
          </a:prstGeom>
          <a:noFill/>
        </p:spPr>
        <p:txBody>
          <a:bodyPr wrap="square">
            <a:spAutoFit/>
          </a:bodyPr>
          <a:lstStyle/>
          <a:p>
            <a:pPr marL="342900" indent="-342900" algn="ctr">
              <a:buFont typeface="Wingdings" pitchFamily="2" charset="2"/>
              <a:buChar char="Ø"/>
            </a:pPr>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Average</a:t>
            </a:r>
            <a:r>
              <a:rPr lang="zh-CN" altLang="en-US"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kern="100" dirty="0">
                <a:solidFill>
                  <a:srgbClr val="1856FF"/>
                </a:solidFill>
                <a:latin typeface="微软雅黑" panose="020B0503020204020204" pitchFamily="34" charset="-122"/>
                <a:ea typeface="微软雅黑" panose="020B0503020204020204" pitchFamily="34" charset="-122"/>
                <a:cs typeface="微软雅黑" panose="020B0503020204020204" pitchFamily="34" charset="-122"/>
                <a:sym typeface="+mn-ea"/>
              </a:rPr>
              <a:t>Pooling</a:t>
            </a:r>
            <a:endParaRPr lang="zh-CN" altLang="en-US" sz="2000" kern="100" dirty="0">
              <a:solidFill>
                <a:srgbClr val="1856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a:extLst>
              <a:ext uri="{FF2B5EF4-FFF2-40B4-BE49-F238E27FC236}">
                <a16:creationId xmlns:a16="http://schemas.microsoft.com/office/drawing/2014/main" id="{048C11CF-E56D-AB72-119D-8CC0CC12C482}"/>
              </a:ext>
            </a:extLst>
          </p:cNvPr>
          <p:cNvSpPr/>
          <p:nvPr/>
        </p:nvSpPr>
        <p:spPr>
          <a:xfrm>
            <a:off x="468813" y="917681"/>
            <a:ext cx="4591449"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04AA375A-27C5-1AEB-A002-AC227FC5D5B4}"/>
              </a:ext>
            </a:extLst>
          </p:cNvPr>
          <p:cNvSpPr txBox="1"/>
          <p:nvPr/>
        </p:nvSpPr>
        <p:spPr>
          <a:xfrm>
            <a:off x="468814" y="924355"/>
            <a:ext cx="4591449"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Pooling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005890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pic>
        <p:nvPicPr>
          <p:cNvPr id="7" name="图片 6">
            <a:extLst>
              <a:ext uri="{FF2B5EF4-FFF2-40B4-BE49-F238E27FC236}">
                <a16:creationId xmlns:a16="http://schemas.microsoft.com/office/drawing/2014/main" id="{35089C17-4A4F-9DD8-68A3-E27A5B7AA49F}"/>
              </a:ext>
            </a:extLst>
          </p:cNvPr>
          <p:cNvPicPr>
            <a:picLocks noChangeAspect="1"/>
          </p:cNvPicPr>
          <p:nvPr/>
        </p:nvPicPr>
        <p:blipFill>
          <a:blip r:embed="rId3"/>
          <a:stretch>
            <a:fillRect/>
          </a:stretch>
        </p:blipFill>
        <p:spPr>
          <a:xfrm>
            <a:off x="2280846" y="2464593"/>
            <a:ext cx="8011915" cy="4088433"/>
          </a:xfrm>
          <a:prstGeom prst="rect">
            <a:avLst/>
          </a:prstGeom>
        </p:spPr>
      </p:pic>
      <p:grpSp>
        <p:nvGrpSpPr>
          <p:cNvPr id="11" name="组合 10">
            <a:extLst>
              <a:ext uri="{FF2B5EF4-FFF2-40B4-BE49-F238E27FC236}">
                <a16:creationId xmlns:a16="http://schemas.microsoft.com/office/drawing/2014/main" id="{9F7F7A21-8EBB-68B4-64B3-C76E5F07ED3F}"/>
              </a:ext>
            </a:extLst>
          </p:cNvPr>
          <p:cNvGrpSpPr/>
          <p:nvPr/>
        </p:nvGrpSpPr>
        <p:grpSpPr>
          <a:xfrm>
            <a:off x="764444" y="1455484"/>
            <a:ext cx="4461161" cy="400110"/>
            <a:chOff x="562610" y="1297624"/>
            <a:chExt cx="4461161" cy="400110"/>
          </a:xfrm>
        </p:grpSpPr>
        <p:sp>
          <p:nvSpPr>
            <p:cNvPr id="13" name="文本框 12">
              <a:extLst>
                <a:ext uri="{FF2B5EF4-FFF2-40B4-BE49-F238E27FC236}">
                  <a16:creationId xmlns:a16="http://schemas.microsoft.com/office/drawing/2014/main" id="{02B0FD67-54C8-EF2E-226A-63B579A55F8E}"/>
                </a:ext>
              </a:extLst>
            </p:cNvPr>
            <p:cNvSpPr txBox="1"/>
            <p:nvPr/>
          </p:nvSpPr>
          <p:spPr>
            <a:xfrm>
              <a:off x="843280" y="1297624"/>
              <a:ext cx="4180491" cy="400110"/>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Which pooling method is better?</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4" name="图片 13" descr="00">
              <a:extLst>
                <a:ext uri="{FF2B5EF4-FFF2-40B4-BE49-F238E27FC236}">
                  <a16:creationId xmlns:a16="http://schemas.microsoft.com/office/drawing/2014/main" id="{9EF5B8DE-F7BA-83EB-0B12-57277ED0CC88}"/>
                </a:ext>
              </a:extLst>
            </p:cNvPr>
            <p:cNvPicPr>
              <a:picLocks noChangeAspect="1"/>
            </p:cNvPicPr>
            <p:nvPr/>
          </p:nvPicPr>
          <p:blipFill>
            <a:blip r:embed="rId4"/>
            <a:stretch>
              <a:fillRect/>
            </a:stretch>
          </p:blipFill>
          <p:spPr>
            <a:xfrm>
              <a:off x="562610" y="1457960"/>
              <a:ext cx="205105" cy="138430"/>
            </a:xfrm>
            <a:prstGeom prst="rect">
              <a:avLst/>
            </a:prstGeom>
          </p:spPr>
        </p:pic>
      </p:grpSp>
      <p:pic>
        <p:nvPicPr>
          <p:cNvPr id="21" name="图片 20">
            <a:extLst>
              <a:ext uri="{FF2B5EF4-FFF2-40B4-BE49-F238E27FC236}">
                <a16:creationId xmlns:a16="http://schemas.microsoft.com/office/drawing/2014/main" id="{0F574C1D-08E2-3377-E363-B1C3D6EE12EC}"/>
              </a:ext>
            </a:extLst>
          </p:cNvPr>
          <p:cNvPicPr>
            <a:picLocks noChangeAspect="1"/>
          </p:cNvPicPr>
          <p:nvPr/>
        </p:nvPicPr>
        <p:blipFill>
          <a:blip r:embed="rId5"/>
          <a:stretch>
            <a:fillRect/>
          </a:stretch>
        </p:blipFill>
        <p:spPr>
          <a:xfrm>
            <a:off x="5317045" y="1422138"/>
            <a:ext cx="1905000" cy="482600"/>
          </a:xfrm>
          <a:prstGeom prst="rect">
            <a:avLst/>
          </a:prstGeom>
        </p:spPr>
      </p:pic>
      <p:sp>
        <p:nvSpPr>
          <p:cNvPr id="22" name="文本框 21">
            <a:extLst>
              <a:ext uri="{FF2B5EF4-FFF2-40B4-BE49-F238E27FC236}">
                <a16:creationId xmlns:a16="http://schemas.microsoft.com/office/drawing/2014/main" id="{B65B6E96-C740-1D74-90A4-73BF135E1353}"/>
              </a:ext>
            </a:extLst>
          </p:cNvPr>
          <p:cNvSpPr txBox="1"/>
          <p:nvPr/>
        </p:nvSpPr>
        <p:spPr>
          <a:xfrm>
            <a:off x="2280846" y="2095261"/>
            <a:ext cx="2943819" cy="369332"/>
          </a:xfrm>
          <a:prstGeom prst="rect">
            <a:avLst/>
          </a:prstGeom>
          <a:noFill/>
        </p:spPr>
        <p:txBody>
          <a:bodyPr wrap="none" rtlCol="0">
            <a:spAutoFit/>
          </a:bodyPr>
          <a:lstStyle/>
          <a:p>
            <a:r>
              <a:rPr kumimoji="1" lang="en-US" altLang="zh-CN" dirty="0">
                <a:solidFill>
                  <a:srgbClr val="1856FF"/>
                </a:solidFill>
                <a:latin typeface="Microsoft YaHei" panose="020B0503020204020204" pitchFamily="34" charset="-122"/>
                <a:ea typeface="Microsoft YaHei" panose="020B0503020204020204" pitchFamily="34" charset="-122"/>
              </a:rPr>
              <a:t>Max Pooling (MP) Defect</a:t>
            </a:r>
            <a:endParaRPr kumimoji="1" lang="zh-CN" altLang="en-US" dirty="0">
              <a:solidFill>
                <a:srgbClr val="1856FF"/>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7FB0374E-EF19-F0F8-F534-53D0C4870904}"/>
              </a:ext>
            </a:extLst>
          </p:cNvPr>
          <p:cNvSpPr txBox="1"/>
          <p:nvPr/>
        </p:nvSpPr>
        <p:spPr>
          <a:xfrm>
            <a:off x="6873107" y="2095261"/>
            <a:ext cx="3419654" cy="369332"/>
          </a:xfrm>
          <a:prstGeom prst="rect">
            <a:avLst/>
          </a:prstGeom>
          <a:noFill/>
        </p:spPr>
        <p:txBody>
          <a:bodyPr wrap="none" rtlCol="0">
            <a:spAutoFit/>
          </a:bodyPr>
          <a:lstStyle/>
          <a:p>
            <a:r>
              <a:rPr kumimoji="1" lang="en-US" altLang="zh-CN" dirty="0">
                <a:solidFill>
                  <a:srgbClr val="1856FF"/>
                </a:solidFill>
                <a:latin typeface="Microsoft YaHei" panose="020B0503020204020204" pitchFamily="34" charset="-122"/>
                <a:ea typeface="Microsoft YaHei" panose="020B0503020204020204" pitchFamily="34" charset="-122"/>
              </a:rPr>
              <a:t>Average Pooling (AP) Defect</a:t>
            </a:r>
            <a:endParaRPr kumimoji="1" lang="zh-CN" altLang="en-US" dirty="0">
              <a:solidFill>
                <a:srgbClr val="1856FF"/>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4283C831-4908-A0C8-59EC-C33ECBF30CB0}"/>
              </a:ext>
            </a:extLst>
          </p:cNvPr>
          <p:cNvSpPr/>
          <p:nvPr/>
        </p:nvSpPr>
        <p:spPr>
          <a:xfrm>
            <a:off x="468813" y="917681"/>
            <a:ext cx="4591449"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A9434F10-F258-0B5F-B09B-E1A1A519833C}"/>
              </a:ext>
            </a:extLst>
          </p:cNvPr>
          <p:cNvSpPr txBox="1"/>
          <p:nvPr/>
        </p:nvSpPr>
        <p:spPr>
          <a:xfrm>
            <a:off x="468814" y="924355"/>
            <a:ext cx="4591449"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Pooling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787432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28" name="组合 27">
            <a:extLst>
              <a:ext uri="{FF2B5EF4-FFF2-40B4-BE49-F238E27FC236}">
                <a16:creationId xmlns:a16="http://schemas.microsoft.com/office/drawing/2014/main" id="{C98D4E77-4087-98DA-2CEF-C2587DC509F7}"/>
              </a:ext>
            </a:extLst>
          </p:cNvPr>
          <p:cNvGrpSpPr/>
          <p:nvPr/>
        </p:nvGrpSpPr>
        <p:grpSpPr>
          <a:xfrm>
            <a:off x="1245650" y="3429000"/>
            <a:ext cx="9535568" cy="2436498"/>
            <a:chOff x="1236776" y="3429000"/>
            <a:chExt cx="9535568" cy="2436498"/>
          </a:xfrm>
        </p:grpSpPr>
        <p:grpSp>
          <p:nvGrpSpPr>
            <p:cNvPr id="29" name="组合 28">
              <a:extLst>
                <a:ext uri="{FF2B5EF4-FFF2-40B4-BE49-F238E27FC236}">
                  <a16:creationId xmlns:a16="http://schemas.microsoft.com/office/drawing/2014/main" id="{76A01632-4641-3AEE-6B25-68D3522A2BC2}"/>
                </a:ext>
              </a:extLst>
            </p:cNvPr>
            <p:cNvGrpSpPr/>
            <p:nvPr/>
          </p:nvGrpSpPr>
          <p:grpSpPr>
            <a:xfrm>
              <a:off x="1236776" y="3429000"/>
              <a:ext cx="9535568" cy="2436498"/>
              <a:chOff x="1236776" y="3429000"/>
              <a:chExt cx="9535568" cy="2436498"/>
            </a:xfrm>
          </p:grpSpPr>
          <p:pic>
            <p:nvPicPr>
              <p:cNvPr id="31" name="图片 30">
                <a:extLst>
                  <a:ext uri="{FF2B5EF4-FFF2-40B4-BE49-F238E27FC236}">
                    <a16:creationId xmlns:a16="http://schemas.microsoft.com/office/drawing/2014/main" id="{FFECDA1F-028D-7005-9369-9F30DBA04909}"/>
                  </a:ext>
                </a:extLst>
              </p:cNvPr>
              <p:cNvPicPr>
                <a:picLocks noChangeAspect="1"/>
              </p:cNvPicPr>
              <p:nvPr/>
            </p:nvPicPr>
            <p:blipFill>
              <a:blip r:embed="rId3"/>
              <a:stretch>
                <a:fillRect/>
              </a:stretch>
            </p:blipFill>
            <p:spPr>
              <a:xfrm>
                <a:off x="1236776" y="3429000"/>
                <a:ext cx="9535568" cy="2436498"/>
              </a:xfrm>
              <a:prstGeom prst="rect">
                <a:avLst/>
              </a:prstGeom>
            </p:spPr>
          </p:pic>
          <p:sp>
            <p:nvSpPr>
              <p:cNvPr id="32" name="矩形 31">
                <a:extLst>
                  <a:ext uri="{FF2B5EF4-FFF2-40B4-BE49-F238E27FC236}">
                    <a16:creationId xmlns:a16="http://schemas.microsoft.com/office/drawing/2014/main" id="{777590AC-5CA1-0045-253B-64CE32377447}"/>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矩形 29">
              <a:extLst>
                <a:ext uri="{FF2B5EF4-FFF2-40B4-BE49-F238E27FC236}">
                  <a16:creationId xmlns:a16="http://schemas.microsoft.com/office/drawing/2014/main" id="{8C611C29-D6A1-6249-5A9D-80F367B6188F}"/>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7" name="矩形 36">
            <a:extLst>
              <a:ext uri="{FF2B5EF4-FFF2-40B4-BE49-F238E27FC236}">
                <a16:creationId xmlns:a16="http://schemas.microsoft.com/office/drawing/2014/main" id="{184B3109-28A5-4866-44DC-852AD229D8AB}"/>
              </a:ext>
            </a:extLst>
          </p:cNvPr>
          <p:cNvSpPr/>
          <p:nvPr/>
        </p:nvSpPr>
        <p:spPr>
          <a:xfrm>
            <a:off x="3754986" y="2138526"/>
            <a:ext cx="4705809" cy="1091837"/>
          </a:xfrm>
          <a:prstGeom prst="rect">
            <a:avLst/>
          </a:prstGeom>
          <a:noFill/>
          <a:ln w="19050">
            <a:solidFill>
              <a:srgbClr val="185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73F050C3-E0C4-CEFD-F8B4-C96C7614EE3C}"/>
              </a:ext>
            </a:extLst>
          </p:cNvPr>
          <p:cNvSpPr txBox="1"/>
          <p:nvPr/>
        </p:nvSpPr>
        <p:spPr>
          <a:xfrm>
            <a:off x="4271370" y="1641951"/>
            <a:ext cx="4518994" cy="369332"/>
          </a:xfrm>
          <a:prstGeom prst="rect">
            <a:avLst/>
          </a:prstGeom>
          <a:noFill/>
        </p:spPr>
        <p:txBody>
          <a:bodyPr wrap="none" rtlCol="0">
            <a:spAutoFit/>
          </a:bodyPr>
          <a:lstStyle/>
          <a:p>
            <a:r>
              <a:rPr kumimoji="1" lang="en-US" altLang="zh-CN" dirty="0">
                <a:solidFill>
                  <a:srgbClr val="1856FF"/>
                </a:solidFill>
                <a:latin typeface="Microsoft YaHei" panose="020B0503020204020204" pitchFamily="34" charset="-122"/>
                <a:ea typeface="Microsoft YaHei" panose="020B0503020204020204" pitchFamily="34" charset="-122"/>
              </a:rPr>
              <a:t>x</a:t>
            </a:r>
            <a:r>
              <a:rPr kumimoji="1" lang="zh-CN" altLang="en-US" dirty="0">
                <a:solidFill>
                  <a:srgbClr val="1856FF"/>
                </a:solidFill>
                <a:latin typeface="Microsoft YaHei" panose="020B0503020204020204" pitchFamily="34" charset="-122"/>
                <a:ea typeface="Microsoft YaHei" panose="020B0503020204020204" pitchFamily="34" charset="-122"/>
              </a:rPr>
              <a:t> </a:t>
            </a:r>
            <a:r>
              <a:rPr kumimoji="1" lang="en-US" altLang="zh-CN" dirty="0">
                <a:solidFill>
                  <a:srgbClr val="1856FF"/>
                </a:solidFill>
                <a:latin typeface="Microsoft YaHei" panose="020B0503020204020204" pitchFamily="34" charset="-122"/>
                <a:ea typeface="Microsoft YaHei" panose="020B0503020204020204" pitchFamily="34" charset="-122"/>
              </a:rPr>
              <a:t>N</a:t>
            </a:r>
            <a:r>
              <a:rPr kumimoji="1" lang="zh-CN" altLang="en-US" dirty="0">
                <a:solidFill>
                  <a:srgbClr val="1856FF"/>
                </a:solidFill>
                <a:latin typeface="Microsoft YaHei" panose="020B0503020204020204" pitchFamily="34" charset="-122"/>
                <a:ea typeface="Microsoft YaHei" panose="020B0503020204020204" pitchFamily="34" charset="-122"/>
              </a:rPr>
              <a:t> </a:t>
            </a:r>
            <a:r>
              <a:rPr kumimoji="1" lang="en-US" altLang="zh-CN" dirty="0">
                <a:solidFill>
                  <a:srgbClr val="1856FF"/>
                </a:solidFill>
                <a:latin typeface="Microsoft YaHei" panose="020B0503020204020204" pitchFamily="34" charset="-122"/>
                <a:ea typeface="Microsoft YaHei" panose="020B0503020204020204" pitchFamily="34" charset="-122"/>
              </a:rPr>
              <a:t>Perform multiple feature extraction</a:t>
            </a:r>
            <a:endParaRPr kumimoji="1" lang="zh-CN" altLang="en-US" dirty="0">
              <a:solidFill>
                <a:srgbClr val="1856FF"/>
              </a:solidFill>
              <a:latin typeface="Microsoft YaHei" panose="020B0503020204020204" pitchFamily="34" charset="-122"/>
              <a:ea typeface="Microsoft YaHei" panose="020B0503020204020204" pitchFamily="34" charset="-122"/>
            </a:endParaRPr>
          </a:p>
        </p:txBody>
      </p:sp>
      <p:sp>
        <p:nvSpPr>
          <p:cNvPr id="39" name="下箭头 38">
            <a:extLst>
              <a:ext uri="{FF2B5EF4-FFF2-40B4-BE49-F238E27FC236}">
                <a16:creationId xmlns:a16="http://schemas.microsoft.com/office/drawing/2014/main" id="{A73A031C-315B-D2B7-F420-C44BD44F2D8E}"/>
              </a:ext>
            </a:extLst>
          </p:cNvPr>
          <p:cNvSpPr/>
          <p:nvPr/>
        </p:nvSpPr>
        <p:spPr>
          <a:xfrm>
            <a:off x="6096000" y="3479292"/>
            <a:ext cx="324212" cy="640080"/>
          </a:xfrm>
          <a:prstGeom prst="downArrow">
            <a:avLst/>
          </a:prstGeom>
          <a:solidFill>
            <a:srgbClr val="185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B5044000-FF5B-0571-7344-6275D90B5F93}"/>
              </a:ext>
            </a:extLst>
          </p:cNvPr>
          <p:cNvSpPr/>
          <p:nvPr/>
        </p:nvSpPr>
        <p:spPr>
          <a:xfrm>
            <a:off x="468813" y="917681"/>
            <a:ext cx="4591449"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93D991F7-9CA9-7518-7BCA-4E703952176E}"/>
              </a:ext>
            </a:extLst>
          </p:cNvPr>
          <p:cNvSpPr txBox="1"/>
          <p:nvPr/>
        </p:nvSpPr>
        <p:spPr>
          <a:xfrm>
            <a:off x="468814" y="924355"/>
            <a:ext cx="4591449"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Pooling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51" name="圆角矩形 7">
            <a:extLst>
              <a:ext uri="{FF2B5EF4-FFF2-40B4-BE49-F238E27FC236}">
                <a16:creationId xmlns:a16="http://schemas.microsoft.com/office/drawing/2014/main" id="{A5BC50FB-8659-ECF3-62C7-8402D481AADA}"/>
              </a:ext>
            </a:extLst>
          </p:cNvPr>
          <p:cNvSpPr/>
          <p:nvPr/>
        </p:nvSpPr>
        <p:spPr>
          <a:xfrm>
            <a:off x="1604497" y="2408115"/>
            <a:ext cx="1400249"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合 6">
            <a:extLst>
              <a:ext uri="{FF2B5EF4-FFF2-40B4-BE49-F238E27FC236}">
                <a16:creationId xmlns:a16="http://schemas.microsoft.com/office/drawing/2014/main" id="{E704C321-693C-7E49-8443-5BEC6C2AFA3C}"/>
              </a:ext>
            </a:extLst>
          </p:cNvPr>
          <p:cNvGrpSpPr/>
          <p:nvPr/>
        </p:nvGrpSpPr>
        <p:grpSpPr>
          <a:xfrm>
            <a:off x="1565798" y="2277350"/>
            <a:ext cx="10256673" cy="769422"/>
            <a:chOff x="682237" y="1150770"/>
            <a:chExt cx="6517674" cy="825710"/>
          </a:xfrm>
        </p:grpSpPr>
        <p:grpSp>
          <p:nvGrpSpPr>
            <p:cNvPr id="24" name="组合 23">
              <a:extLst>
                <a:ext uri="{FF2B5EF4-FFF2-40B4-BE49-F238E27FC236}">
                  <a16:creationId xmlns:a16="http://schemas.microsoft.com/office/drawing/2014/main" id="{85D56307-1CC8-ADEE-31E7-EE03D0C84F36}"/>
                </a:ext>
              </a:extLst>
            </p:cNvPr>
            <p:cNvGrpSpPr/>
            <p:nvPr/>
          </p:nvGrpSpPr>
          <p:grpSpPr>
            <a:xfrm>
              <a:off x="2119895" y="1150770"/>
              <a:ext cx="1238314" cy="825709"/>
              <a:chOff x="3605779" y="5466738"/>
              <a:chExt cx="1238314" cy="825709"/>
            </a:xfrm>
          </p:grpSpPr>
          <p:sp>
            <p:nvSpPr>
              <p:cNvPr id="49" name="圆角矩形 8">
                <a:extLst>
                  <a:ext uri="{FF2B5EF4-FFF2-40B4-BE49-F238E27FC236}">
                    <a16:creationId xmlns:a16="http://schemas.microsoft.com/office/drawing/2014/main" id="{8A2C9CB6-9D42-1867-398D-61B9DB4CCC48}"/>
                  </a:ext>
                </a:extLst>
              </p:cNvPr>
              <p:cNvSpPr/>
              <p:nvPr/>
            </p:nvSpPr>
            <p:spPr>
              <a:xfrm>
                <a:off x="3605779" y="5466738"/>
                <a:ext cx="1238314"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49">
                <a:extLst>
                  <a:ext uri="{FF2B5EF4-FFF2-40B4-BE49-F238E27FC236}">
                    <a16:creationId xmlns:a16="http://schemas.microsoft.com/office/drawing/2014/main" id="{EE640590-CA87-5D50-EE60-B93F6C5EE165}"/>
                  </a:ext>
                </a:extLst>
              </p:cNvPr>
              <p:cNvSpPr txBox="1"/>
              <p:nvPr/>
            </p:nvSpPr>
            <p:spPr>
              <a:xfrm>
                <a:off x="3616157" y="5510613"/>
                <a:ext cx="1217558" cy="759674"/>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26" name="组合 25">
              <a:extLst>
                <a:ext uri="{FF2B5EF4-FFF2-40B4-BE49-F238E27FC236}">
                  <a16:creationId xmlns:a16="http://schemas.microsoft.com/office/drawing/2014/main" id="{0101CF60-55AA-1162-E8D5-B774F2B58FAE}"/>
                </a:ext>
              </a:extLst>
            </p:cNvPr>
            <p:cNvGrpSpPr/>
            <p:nvPr/>
          </p:nvGrpSpPr>
          <p:grpSpPr>
            <a:xfrm>
              <a:off x="5621219" y="1150771"/>
              <a:ext cx="1578692" cy="825709"/>
              <a:chOff x="6947099" y="5466739"/>
              <a:chExt cx="1578692" cy="825709"/>
            </a:xfrm>
          </p:grpSpPr>
          <p:sp>
            <p:nvSpPr>
              <p:cNvPr id="47" name="圆角矩形 10">
                <a:extLst>
                  <a:ext uri="{FF2B5EF4-FFF2-40B4-BE49-F238E27FC236}">
                    <a16:creationId xmlns:a16="http://schemas.microsoft.com/office/drawing/2014/main" id="{2C3D7F68-3C6E-2CA6-4C04-7E73B1D493FD}"/>
                  </a:ext>
                </a:extLst>
              </p:cNvPr>
              <p:cNvSpPr/>
              <p:nvPr/>
            </p:nvSpPr>
            <p:spPr>
              <a:xfrm>
                <a:off x="6947099" y="5466739"/>
                <a:ext cx="1578692"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a:extLst>
                  <a:ext uri="{FF2B5EF4-FFF2-40B4-BE49-F238E27FC236}">
                    <a16:creationId xmlns:a16="http://schemas.microsoft.com/office/drawing/2014/main" id="{0D011E72-608E-A732-D60D-562BF4E5B1D4}"/>
                  </a:ext>
                </a:extLst>
              </p:cNvPr>
              <p:cNvSpPr txBox="1"/>
              <p:nvPr/>
            </p:nvSpPr>
            <p:spPr>
              <a:xfrm>
                <a:off x="6947099" y="5503591"/>
                <a:ext cx="1578692" cy="759673"/>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sp>
          <p:nvSpPr>
            <p:cNvPr id="46" name="文本框 45">
              <a:extLst>
                <a:ext uri="{FF2B5EF4-FFF2-40B4-BE49-F238E27FC236}">
                  <a16:creationId xmlns:a16="http://schemas.microsoft.com/office/drawing/2014/main" id="{61DAE5DC-FBD5-33DC-F3A7-65499421A07F}"/>
                </a:ext>
              </a:extLst>
            </p:cNvPr>
            <p:cNvSpPr txBox="1"/>
            <p:nvPr/>
          </p:nvSpPr>
          <p:spPr>
            <a:xfrm>
              <a:off x="682237" y="1354670"/>
              <a:ext cx="995483" cy="400111"/>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p>
          </p:txBody>
        </p:sp>
        <p:grpSp>
          <p:nvGrpSpPr>
            <p:cNvPr id="34" name="组合 33">
              <a:extLst>
                <a:ext uri="{FF2B5EF4-FFF2-40B4-BE49-F238E27FC236}">
                  <a16:creationId xmlns:a16="http://schemas.microsoft.com/office/drawing/2014/main" id="{51D557FC-3374-3143-487D-5B14A2D31D9E}"/>
                </a:ext>
              </a:extLst>
            </p:cNvPr>
            <p:cNvGrpSpPr/>
            <p:nvPr/>
          </p:nvGrpSpPr>
          <p:grpSpPr>
            <a:xfrm>
              <a:off x="3970836" y="1150770"/>
              <a:ext cx="1025010" cy="825709"/>
              <a:chOff x="5054786" y="5466738"/>
              <a:chExt cx="1025010" cy="825709"/>
            </a:xfrm>
          </p:grpSpPr>
          <p:sp>
            <p:nvSpPr>
              <p:cNvPr id="43" name="圆角矩形 9">
                <a:extLst>
                  <a:ext uri="{FF2B5EF4-FFF2-40B4-BE49-F238E27FC236}">
                    <a16:creationId xmlns:a16="http://schemas.microsoft.com/office/drawing/2014/main" id="{E913A009-7781-D86A-0040-116990CE1D8E}"/>
                  </a:ext>
                </a:extLst>
              </p:cNvPr>
              <p:cNvSpPr/>
              <p:nvPr/>
            </p:nvSpPr>
            <p:spPr>
              <a:xfrm>
                <a:off x="5054786" y="5466738"/>
                <a:ext cx="1025010"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F377C8F5-732E-E60D-9F0A-0BB9140D6942}"/>
                  </a:ext>
                </a:extLst>
              </p:cNvPr>
              <p:cNvSpPr txBox="1"/>
              <p:nvPr/>
            </p:nvSpPr>
            <p:spPr>
              <a:xfrm>
                <a:off x="5100187" y="5567284"/>
                <a:ext cx="936645"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40" name="右箭头 19">
              <a:extLst>
                <a:ext uri="{FF2B5EF4-FFF2-40B4-BE49-F238E27FC236}">
                  <a16:creationId xmlns:a16="http://schemas.microsoft.com/office/drawing/2014/main" id="{F53F2A33-7D63-A0D5-175A-74AFE4994068}"/>
                </a:ext>
              </a:extLst>
            </p:cNvPr>
            <p:cNvSpPr/>
            <p:nvPr/>
          </p:nvSpPr>
          <p:spPr>
            <a:xfrm>
              <a:off x="1671089" y="1481328"/>
              <a:ext cx="355180"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右箭头 20">
              <a:extLst>
                <a:ext uri="{FF2B5EF4-FFF2-40B4-BE49-F238E27FC236}">
                  <a16:creationId xmlns:a16="http://schemas.microsoft.com/office/drawing/2014/main" id="{0DADA62D-62BA-68F3-0279-2D34B59E1FD0}"/>
                </a:ext>
              </a:extLst>
            </p:cNvPr>
            <p:cNvSpPr/>
            <p:nvPr/>
          </p:nvSpPr>
          <p:spPr>
            <a:xfrm>
              <a:off x="3447505"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右箭头 21">
              <a:extLst>
                <a:ext uri="{FF2B5EF4-FFF2-40B4-BE49-F238E27FC236}">
                  <a16:creationId xmlns:a16="http://schemas.microsoft.com/office/drawing/2014/main" id="{D19E7DFC-112E-9DB2-A9EB-FAE8CCEF2682}"/>
                </a:ext>
              </a:extLst>
            </p:cNvPr>
            <p:cNvSpPr/>
            <p:nvPr/>
          </p:nvSpPr>
          <p:spPr>
            <a:xfrm>
              <a:off x="512093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2" name="文本框 51">
            <a:extLst>
              <a:ext uri="{FF2B5EF4-FFF2-40B4-BE49-F238E27FC236}">
                <a16:creationId xmlns:a16="http://schemas.microsoft.com/office/drawing/2014/main" id="{1481911A-0536-99DC-AD66-E768214F466B}"/>
              </a:ext>
            </a:extLst>
          </p:cNvPr>
          <p:cNvSpPr txBox="1"/>
          <p:nvPr/>
        </p:nvSpPr>
        <p:spPr>
          <a:xfrm>
            <a:off x="8445557" y="5696292"/>
            <a:ext cx="1972323"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4" name="文本框 53">
            <a:extLst>
              <a:ext uri="{FF2B5EF4-FFF2-40B4-BE49-F238E27FC236}">
                <a16:creationId xmlns:a16="http://schemas.microsoft.com/office/drawing/2014/main" id="{924A1CB6-DBC4-1F24-093E-FFC069AF04A5}"/>
              </a:ext>
            </a:extLst>
          </p:cNvPr>
          <p:cNvSpPr txBox="1"/>
          <p:nvPr/>
        </p:nvSpPr>
        <p:spPr>
          <a:xfrm>
            <a:off x="1840347" y="5723977"/>
            <a:ext cx="892851" cy="369332"/>
          </a:xfrm>
          <a:prstGeom prst="rect">
            <a:avLst/>
          </a:prstGeom>
          <a:noFill/>
        </p:spPr>
        <p:txBody>
          <a:bodyPr wrap="square" rtlCol="0">
            <a:spAutoFit/>
          </a:bodyPr>
          <a:lstStyle/>
          <a:p>
            <a:r>
              <a:rPr lang="en-US"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a:t>
            </a:r>
          </a:p>
        </p:txBody>
      </p:sp>
      <p:sp>
        <p:nvSpPr>
          <p:cNvPr id="55" name="文本框 54">
            <a:extLst>
              <a:ext uri="{FF2B5EF4-FFF2-40B4-BE49-F238E27FC236}">
                <a16:creationId xmlns:a16="http://schemas.microsoft.com/office/drawing/2014/main" id="{0D4B8E9C-A9CF-157F-9814-98341BE45325}"/>
              </a:ext>
            </a:extLst>
          </p:cNvPr>
          <p:cNvSpPr txBox="1"/>
          <p:nvPr/>
        </p:nvSpPr>
        <p:spPr>
          <a:xfrm>
            <a:off x="3034745" y="5696292"/>
            <a:ext cx="1785395"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6" name="文本框 55">
            <a:extLst>
              <a:ext uri="{FF2B5EF4-FFF2-40B4-BE49-F238E27FC236}">
                <a16:creationId xmlns:a16="http://schemas.microsoft.com/office/drawing/2014/main" id="{51B659C6-2276-FF06-F3D1-C8C0C13E6584}"/>
              </a:ext>
            </a:extLst>
          </p:cNvPr>
          <p:cNvSpPr txBox="1"/>
          <p:nvPr/>
        </p:nvSpPr>
        <p:spPr>
          <a:xfrm>
            <a:off x="4688781" y="5708092"/>
            <a:ext cx="1228638"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4180782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37" name="矩形 36">
            <a:extLst>
              <a:ext uri="{FF2B5EF4-FFF2-40B4-BE49-F238E27FC236}">
                <a16:creationId xmlns:a16="http://schemas.microsoft.com/office/drawing/2014/main" id="{184B3109-28A5-4866-44DC-852AD229D8AB}"/>
              </a:ext>
            </a:extLst>
          </p:cNvPr>
          <p:cNvSpPr/>
          <p:nvPr/>
        </p:nvSpPr>
        <p:spPr>
          <a:xfrm>
            <a:off x="1994702" y="2039912"/>
            <a:ext cx="3129478" cy="928027"/>
          </a:xfrm>
          <a:prstGeom prst="rect">
            <a:avLst/>
          </a:prstGeom>
          <a:noFill/>
          <a:ln w="19050">
            <a:solidFill>
              <a:srgbClr val="185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nvGrpSpPr>
          <p:cNvPr id="23" name="组合 22">
            <a:extLst>
              <a:ext uri="{FF2B5EF4-FFF2-40B4-BE49-F238E27FC236}">
                <a16:creationId xmlns:a16="http://schemas.microsoft.com/office/drawing/2014/main" id="{7AEF87A9-4D8F-8449-82C4-7979BEDC6196}"/>
              </a:ext>
            </a:extLst>
          </p:cNvPr>
          <p:cNvGrpSpPr/>
          <p:nvPr/>
        </p:nvGrpSpPr>
        <p:grpSpPr>
          <a:xfrm>
            <a:off x="1179908" y="3437169"/>
            <a:ext cx="9535568" cy="2436498"/>
            <a:chOff x="1236776" y="3429000"/>
            <a:chExt cx="9535568" cy="2436498"/>
          </a:xfrm>
        </p:grpSpPr>
        <p:grpSp>
          <p:nvGrpSpPr>
            <p:cNvPr id="24" name="组合 23">
              <a:extLst>
                <a:ext uri="{FF2B5EF4-FFF2-40B4-BE49-F238E27FC236}">
                  <a16:creationId xmlns:a16="http://schemas.microsoft.com/office/drawing/2014/main" id="{69C97462-48D1-5E7D-61B1-19EC4638D9DE}"/>
                </a:ext>
              </a:extLst>
            </p:cNvPr>
            <p:cNvGrpSpPr/>
            <p:nvPr/>
          </p:nvGrpSpPr>
          <p:grpSpPr>
            <a:xfrm>
              <a:off x="1236776" y="3429000"/>
              <a:ext cx="9535568" cy="2436498"/>
              <a:chOff x="1236776" y="3429000"/>
              <a:chExt cx="9535568" cy="2436498"/>
            </a:xfrm>
          </p:grpSpPr>
          <p:pic>
            <p:nvPicPr>
              <p:cNvPr id="27" name="图片 26">
                <a:extLst>
                  <a:ext uri="{FF2B5EF4-FFF2-40B4-BE49-F238E27FC236}">
                    <a16:creationId xmlns:a16="http://schemas.microsoft.com/office/drawing/2014/main" id="{5549B254-E891-A099-CADA-A819C4C9A5D6}"/>
                  </a:ext>
                </a:extLst>
              </p:cNvPr>
              <p:cNvPicPr>
                <a:picLocks noChangeAspect="1"/>
              </p:cNvPicPr>
              <p:nvPr/>
            </p:nvPicPr>
            <p:blipFill>
              <a:blip r:embed="rId3"/>
              <a:stretch>
                <a:fillRect/>
              </a:stretch>
            </p:blipFill>
            <p:spPr>
              <a:xfrm>
                <a:off x="1236776" y="3429000"/>
                <a:ext cx="9535568" cy="2436498"/>
              </a:xfrm>
              <a:prstGeom prst="rect">
                <a:avLst/>
              </a:prstGeom>
            </p:spPr>
          </p:pic>
          <p:sp>
            <p:nvSpPr>
              <p:cNvPr id="34" name="矩形 33">
                <a:extLst>
                  <a:ext uri="{FF2B5EF4-FFF2-40B4-BE49-F238E27FC236}">
                    <a16:creationId xmlns:a16="http://schemas.microsoft.com/office/drawing/2014/main" id="{AAA38056-ADEC-0464-A3E4-8A221FEAA15C}"/>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6" name="矩形 25">
              <a:extLst>
                <a:ext uri="{FF2B5EF4-FFF2-40B4-BE49-F238E27FC236}">
                  <a16:creationId xmlns:a16="http://schemas.microsoft.com/office/drawing/2014/main" id="{7FAEDE34-7325-A0AE-58D1-DF8C8E27FA60}"/>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7" name="组合 56">
            <a:extLst>
              <a:ext uri="{FF2B5EF4-FFF2-40B4-BE49-F238E27FC236}">
                <a16:creationId xmlns:a16="http://schemas.microsoft.com/office/drawing/2014/main" id="{4A0D3FE8-F9CF-EAF9-BB85-95C450EA6537}"/>
              </a:ext>
            </a:extLst>
          </p:cNvPr>
          <p:cNvGrpSpPr/>
          <p:nvPr/>
        </p:nvGrpSpPr>
        <p:grpSpPr>
          <a:xfrm>
            <a:off x="341630" y="2150466"/>
            <a:ext cx="11586139" cy="694945"/>
            <a:chOff x="540051" y="1762454"/>
            <a:chExt cx="11586139" cy="694945"/>
          </a:xfrm>
        </p:grpSpPr>
        <p:grpSp>
          <p:nvGrpSpPr>
            <p:cNvPr id="17" name="组合 16">
              <a:extLst>
                <a:ext uri="{FF2B5EF4-FFF2-40B4-BE49-F238E27FC236}">
                  <a16:creationId xmlns:a16="http://schemas.microsoft.com/office/drawing/2014/main" id="{9E764288-543F-97F5-84A5-DE77F45E0E61}"/>
                </a:ext>
              </a:extLst>
            </p:cNvPr>
            <p:cNvGrpSpPr/>
            <p:nvPr/>
          </p:nvGrpSpPr>
          <p:grpSpPr>
            <a:xfrm>
              <a:off x="2219845" y="1809379"/>
              <a:ext cx="1586610" cy="648020"/>
              <a:chOff x="3281966" y="5465751"/>
              <a:chExt cx="1586610" cy="648020"/>
            </a:xfrm>
          </p:grpSpPr>
          <p:sp>
            <p:nvSpPr>
              <p:cNvPr id="9" name="圆角矩形 8">
                <a:extLst>
                  <a:ext uri="{FF2B5EF4-FFF2-40B4-BE49-F238E27FC236}">
                    <a16:creationId xmlns:a16="http://schemas.microsoft.com/office/drawing/2014/main" id="{53CDD2EB-AAFB-DFC8-6A87-FF44DDB4DFF9}"/>
                  </a:ext>
                </a:extLst>
              </p:cNvPr>
              <p:cNvSpPr/>
              <p:nvPr/>
            </p:nvSpPr>
            <p:spPr>
              <a:xfrm>
                <a:off x="3306449" y="5465751"/>
                <a:ext cx="1537644" cy="64802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6" name="文本框 15">
                <a:extLst>
                  <a:ext uri="{FF2B5EF4-FFF2-40B4-BE49-F238E27FC236}">
                    <a16:creationId xmlns:a16="http://schemas.microsoft.com/office/drawing/2014/main" id="{074E43B2-D7C8-FF24-7F3B-D7D49058942A}"/>
                  </a:ext>
                </a:extLst>
              </p:cNvPr>
              <p:cNvSpPr txBox="1"/>
              <p:nvPr/>
            </p:nvSpPr>
            <p:spPr>
              <a:xfrm>
                <a:off x="3281966" y="5504853"/>
                <a:ext cx="1586610" cy="584775"/>
              </a:xfrm>
              <a:prstGeom prst="rect">
                <a:avLst/>
              </a:prstGeom>
              <a:noFill/>
            </p:spPr>
            <p:txBody>
              <a:bodyPr wrap="square" rtlCol="0">
                <a:spAutoFit/>
              </a:bodyPr>
              <a:lstStyle/>
              <a:p>
                <a:pPr algn="ctr"/>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19" name="组合 18">
              <a:extLst>
                <a:ext uri="{FF2B5EF4-FFF2-40B4-BE49-F238E27FC236}">
                  <a16:creationId xmlns:a16="http://schemas.microsoft.com/office/drawing/2014/main" id="{C2972439-F6CC-0345-809C-F73119ABC83B}"/>
                </a:ext>
              </a:extLst>
            </p:cNvPr>
            <p:cNvGrpSpPr/>
            <p:nvPr/>
          </p:nvGrpSpPr>
          <p:grpSpPr>
            <a:xfrm>
              <a:off x="10272118" y="1817438"/>
              <a:ext cx="1854072" cy="584775"/>
              <a:chOff x="6609163" y="5473810"/>
              <a:chExt cx="1854072" cy="584775"/>
            </a:xfrm>
          </p:grpSpPr>
          <p:sp>
            <p:nvSpPr>
              <p:cNvPr id="11" name="圆角矩形 10">
                <a:extLst>
                  <a:ext uri="{FF2B5EF4-FFF2-40B4-BE49-F238E27FC236}">
                    <a16:creationId xmlns:a16="http://schemas.microsoft.com/office/drawing/2014/main" id="{5DF66B0C-F274-E6E5-B8D5-807040173320}"/>
                  </a:ext>
                </a:extLst>
              </p:cNvPr>
              <p:cNvSpPr/>
              <p:nvPr/>
            </p:nvSpPr>
            <p:spPr>
              <a:xfrm>
                <a:off x="6718845" y="5523966"/>
                <a:ext cx="1634708"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 name="文本框 2">
                <a:extLst>
                  <a:ext uri="{FF2B5EF4-FFF2-40B4-BE49-F238E27FC236}">
                    <a16:creationId xmlns:a16="http://schemas.microsoft.com/office/drawing/2014/main" id="{15664BFA-78F5-8016-C38D-BE3F873FD1B2}"/>
                  </a:ext>
                </a:extLst>
              </p:cNvPr>
              <p:cNvSpPr txBox="1"/>
              <p:nvPr/>
            </p:nvSpPr>
            <p:spPr>
              <a:xfrm>
                <a:off x="6609163" y="5473810"/>
                <a:ext cx="1854072" cy="584775"/>
              </a:xfrm>
              <a:prstGeom prst="rect">
                <a:avLst/>
              </a:prstGeom>
              <a:noFill/>
            </p:spPr>
            <p:txBody>
              <a:bodyPr wrap="square" rtlCol="0">
                <a:spAutoFit/>
              </a:bodyPr>
              <a:lstStyle/>
              <a:p>
                <a:pPr algn="ctr"/>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15" name="组合 14">
              <a:extLst>
                <a:ext uri="{FF2B5EF4-FFF2-40B4-BE49-F238E27FC236}">
                  <a16:creationId xmlns:a16="http://schemas.microsoft.com/office/drawing/2014/main" id="{48460EAA-743F-5DC0-3D0E-025A55E8CFCA}"/>
                </a:ext>
              </a:extLst>
            </p:cNvPr>
            <p:cNvGrpSpPr/>
            <p:nvPr/>
          </p:nvGrpSpPr>
          <p:grpSpPr>
            <a:xfrm>
              <a:off x="540051" y="1900440"/>
              <a:ext cx="1231757" cy="499560"/>
              <a:chOff x="1028135" y="5556812"/>
              <a:chExt cx="1231757" cy="499560"/>
            </a:xfrm>
          </p:grpSpPr>
          <p:sp>
            <p:nvSpPr>
              <p:cNvPr id="2" name="圆角矩形 7">
                <a:extLst>
                  <a:ext uri="{FF2B5EF4-FFF2-40B4-BE49-F238E27FC236}">
                    <a16:creationId xmlns:a16="http://schemas.microsoft.com/office/drawing/2014/main" id="{9CE7F655-632A-A51B-7ACC-EBECC268CDC5}"/>
                  </a:ext>
                </a:extLst>
              </p:cNvPr>
              <p:cNvSpPr/>
              <p:nvPr/>
            </p:nvSpPr>
            <p:spPr>
              <a:xfrm>
                <a:off x="1097749" y="5556812"/>
                <a:ext cx="1126852"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6" name="文本框 5">
                <a:extLst>
                  <a:ext uri="{FF2B5EF4-FFF2-40B4-BE49-F238E27FC236}">
                    <a16:creationId xmlns:a16="http://schemas.microsoft.com/office/drawing/2014/main" id="{1A7C7F05-D24B-AB3B-FA1F-B94C7953610E}"/>
                  </a:ext>
                </a:extLst>
              </p:cNvPr>
              <p:cNvSpPr txBox="1"/>
              <p:nvPr/>
            </p:nvSpPr>
            <p:spPr>
              <a:xfrm>
                <a:off x="1028135" y="5620484"/>
                <a:ext cx="1231757" cy="338554"/>
              </a:xfrm>
              <a:prstGeom prst="rect">
                <a:avLst/>
              </a:prstGeom>
              <a:noFill/>
            </p:spPr>
            <p:txBody>
              <a:bodyPr wrap="square" rtlCol="0">
                <a:spAutoFit/>
              </a:bodyPr>
              <a:lstStyle/>
              <a:p>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 layer</a:t>
                </a:r>
                <a:endParaRPr lang="zh-CN" altLang="en-US"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18" name="组合 17">
              <a:extLst>
                <a:ext uri="{FF2B5EF4-FFF2-40B4-BE49-F238E27FC236}">
                  <a16:creationId xmlns:a16="http://schemas.microsoft.com/office/drawing/2014/main" id="{8D1FE28C-631C-7F4C-1C32-4A1FD8912B54}"/>
                </a:ext>
              </a:extLst>
            </p:cNvPr>
            <p:cNvGrpSpPr/>
            <p:nvPr/>
          </p:nvGrpSpPr>
          <p:grpSpPr>
            <a:xfrm>
              <a:off x="4268491" y="1824987"/>
              <a:ext cx="1025010" cy="584775"/>
              <a:chOff x="5019724" y="5481359"/>
              <a:chExt cx="1025010" cy="584775"/>
            </a:xfrm>
          </p:grpSpPr>
          <p:sp>
            <p:nvSpPr>
              <p:cNvPr id="10" name="圆角矩形 9">
                <a:extLst>
                  <a:ext uri="{FF2B5EF4-FFF2-40B4-BE49-F238E27FC236}">
                    <a16:creationId xmlns:a16="http://schemas.microsoft.com/office/drawing/2014/main" id="{6C17DBA7-47D6-D458-C2FA-793D7D485AA6}"/>
                  </a:ext>
                </a:extLst>
              </p:cNvPr>
              <p:cNvSpPr/>
              <p:nvPr/>
            </p:nvSpPr>
            <p:spPr>
              <a:xfrm>
                <a:off x="5019724" y="5525306"/>
                <a:ext cx="1025010"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3" name="文本框 12">
                <a:extLst>
                  <a:ext uri="{FF2B5EF4-FFF2-40B4-BE49-F238E27FC236}">
                    <a16:creationId xmlns:a16="http://schemas.microsoft.com/office/drawing/2014/main" id="{86842177-6277-26E0-4AB8-B3C9C0AC0747}"/>
                  </a:ext>
                </a:extLst>
              </p:cNvPr>
              <p:cNvSpPr txBox="1"/>
              <p:nvPr/>
            </p:nvSpPr>
            <p:spPr>
              <a:xfrm>
                <a:off x="5060929" y="5481359"/>
                <a:ext cx="936645" cy="584775"/>
              </a:xfrm>
              <a:prstGeom prst="rect">
                <a:avLst/>
              </a:prstGeom>
              <a:noFill/>
            </p:spPr>
            <p:txBody>
              <a:bodyPr wrap="square">
                <a:spAutoFit/>
              </a:bodyPr>
              <a:lstStyle/>
              <a:p>
                <a:pPr algn="ctr"/>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20" name="右箭头 19">
              <a:extLst>
                <a:ext uri="{FF2B5EF4-FFF2-40B4-BE49-F238E27FC236}">
                  <a16:creationId xmlns:a16="http://schemas.microsoft.com/office/drawing/2014/main" id="{C154FDBD-DCFE-1F16-A024-FF276225216D}"/>
                </a:ext>
              </a:extLst>
            </p:cNvPr>
            <p:cNvSpPr/>
            <p:nvPr/>
          </p:nvSpPr>
          <p:spPr>
            <a:xfrm>
              <a:off x="1787299" y="2038153"/>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1" name="右箭头 20">
              <a:extLst>
                <a:ext uri="{FF2B5EF4-FFF2-40B4-BE49-F238E27FC236}">
                  <a16:creationId xmlns:a16="http://schemas.microsoft.com/office/drawing/2014/main" id="{560F0CC1-441F-3673-D51E-1CB2AD7421D0}"/>
                </a:ext>
              </a:extLst>
            </p:cNvPr>
            <p:cNvSpPr/>
            <p:nvPr/>
          </p:nvSpPr>
          <p:spPr>
            <a:xfrm>
              <a:off x="3821433" y="203641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2" name="右箭头 21">
              <a:extLst>
                <a:ext uri="{FF2B5EF4-FFF2-40B4-BE49-F238E27FC236}">
                  <a16:creationId xmlns:a16="http://schemas.microsoft.com/office/drawing/2014/main" id="{8FAA13D6-A111-CA7E-C509-B67E6FC33C40}"/>
                </a:ext>
              </a:extLst>
            </p:cNvPr>
            <p:cNvSpPr/>
            <p:nvPr/>
          </p:nvSpPr>
          <p:spPr>
            <a:xfrm>
              <a:off x="9948149" y="2024290"/>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nvGrpSpPr>
            <p:cNvPr id="45" name="组合 44">
              <a:extLst>
                <a:ext uri="{FF2B5EF4-FFF2-40B4-BE49-F238E27FC236}">
                  <a16:creationId xmlns:a16="http://schemas.microsoft.com/office/drawing/2014/main" id="{B2C8898C-6EBC-2F56-1D30-591127BBD7EF}"/>
                </a:ext>
              </a:extLst>
            </p:cNvPr>
            <p:cNvGrpSpPr/>
            <p:nvPr/>
          </p:nvGrpSpPr>
          <p:grpSpPr>
            <a:xfrm>
              <a:off x="5758523" y="1762454"/>
              <a:ext cx="1633741" cy="659797"/>
              <a:chOff x="3655868" y="5409530"/>
              <a:chExt cx="1633741" cy="659797"/>
            </a:xfrm>
          </p:grpSpPr>
          <p:sp>
            <p:nvSpPr>
              <p:cNvPr id="46" name="圆角矩形 45">
                <a:extLst>
                  <a:ext uri="{FF2B5EF4-FFF2-40B4-BE49-F238E27FC236}">
                    <a16:creationId xmlns:a16="http://schemas.microsoft.com/office/drawing/2014/main" id="{C6176445-C384-6CDB-D282-056596006001}"/>
                  </a:ext>
                </a:extLst>
              </p:cNvPr>
              <p:cNvSpPr/>
              <p:nvPr/>
            </p:nvSpPr>
            <p:spPr>
              <a:xfrm>
                <a:off x="3655868" y="5409530"/>
                <a:ext cx="1633741" cy="659797"/>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47" name="文本框 46">
                <a:extLst>
                  <a:ext uri="{FF2B5EF4-FFF2-40B4-BE49-F238E27FC236}">
                    <a16:creationId xmlns:a16="http://schemas.microsoft.com/office/drawing/2014/main" id="{A9FFB860-6ECB-6720-ADF6-F7986BBB6427}"/>
                  </a:ext>
                </a:extLst>
              </p:cNvPr>
              <p:cNvSpPr txBox="1"/>
              <p:nvPr/>
            </p:nvSpPr>
            <p:spPr>
              <a:xfrm>
                <a:off x="3694087" y="5430795"/>
                <a:ext cx="1577830" cy="584775"/>
              </a:xfrm>
              <a:prstGeom prst="rect">
                <a:avLst/>
              </a:prstGeom>
              <a:noFill/>
            </p:spPr>
            <p:txBody>
              <a:bodyPr wrap="square" rtlCol="0">
                <a:spAutoFit/>
              </a:bodyPr>
              <a:lstStyle/>
              <a:p>
                <a:pPr algn="ctr"/>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48" name="组合 47">
              <a:extLst>
                <a:ext uri="{FF2B5EF4-FFF2-40B4-BE49-F238E27FC236}">
                  <a16:creationId xmlns:a16="http://schemas.microsoft.com/office/drawing/2014/main" id="{A3AFADF7-58DE-0CC1-3AFC-B276EC81E5E6}"/>
                </a:ext>
              </a:extLst>
            </p:cNvPr>
            <p:cNvGrpSpPr/>
            <p:nvPr/>
          </p:nvGrpSpPr>
          <p:grpSpPr>
            <a:xfrm>
              <a:off x="7864978" y="1809379"/>
              <a:ext cx="1025010" cy="584775"/>
              <a:chOff x="5451435" y="5456455"/>
              <a:chExt cx="1025010" cy="584775"/>
            </a:xfrm>
          </p:grpSpPr>
          <p:sp>
            <p:nvSpPr>
              <p:cNvPr id="49" name="圆角矩形 48">
                <a:extLst>
                  <a:ext uri="{FF2B5EF4-FFF2-40B4-BE49-F238E27FC236}">
                    <a16:creationId xmlns:a16="http://schemas.microsoft.com/office/drawing/2014/main" id="{4A41CAE5-6944-C8C8-2D3E-9B7B4AC70D87}"/>
                  </a:ext>
                </a:extLst>
              </p:cNvPr>
              <p:cNvSpPr/>
              <p:nvPr/>
            </p:nvSpPr>
            <p:spPr>
              <a:xfrm>
                <a:off x="5451435" y="5507122"/>
                <a:ext cx="1025010"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50" name="文本框 49">
                <a:extLst>
                  <a:ext uri="{FF2B5EF4-FFF2-40B4-BE49-F238E27FC236}">
                    <a16:creationId xmlns:a16="http://schemas.microsoft.com/office/drawing/2014/main" id="{33838B85-9259-471D-8A8F-22A9CE64D74C}"/>
                  </a:ext>
                </a:extLst>
              </p:cNvPr>
              <p:cNvSpPr txBox="1"/>
              <p:nvPr/>
            </p:nvSpPr>
            <p:spPr>
              <a:xfrm>
                <a:off x="5484108" y="5456455"/>
                <a:ext cx="936645" cy="584775"/>
              </a:xfrm>
              <a:prstGeom prst="rect">
                <a:avLst/>
              </a:prstGeom>
              <a:noFill/>
            </p:spPr>
            <p:txBody>
              <a:bodyPr wrap="square">
                <a:spAutoFit/>
              </a:bodyPr>
              <a:lstStyle/>
              <a:p>
                <a:pPr algn="ctr"/>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51" name="右箭头 50">
              <a:extLst>
                <a:ext uri="{FF2B5EF4-FFF2-40B4-BE49-F238E27FC236}">
                  <a16:creationId xmlns:a16="http://schemas.microsoft.com/office/drawing/2014/main" id="{1B2484EA-6893-1193-466B-202766E61DF4}"/>
                </a:ext>
              </a:extLst>
            </p:cNvPr>
            <p:cNvSpPr/>
            <p:nvPr/>
          </p:nvSpPr>
          <p:spPr>
            <a:xfrm>
              <a:off x="5332149" y="2029604"/>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52" name="右箭头 51">
              <a:extLst>
                <a:ext uri="{FF2B5EF4-FFF2-40B4-BE49-F238E27FC236}">
                  <a16:creationId xmlns:a16="http://schemas.microsoft.com/office/drawing/2014/main" id="{068BF2F5-4688-324D-235F-7B036D57C264}"/>
                </a:ext>
              </a:extLst>
            </p:cNvPr>
            <p:cNvSpPr/>
            <p:nvPr/>
          </p:nvSpPr>
          <p:spPr>
            <a:xfrm>
              <a:off x="7430483" y="2027530"/>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53" name="右箭头 52">
              <a:extLst>
                <a:ext uri="{FF2B5EF4-FFF2-40B4-BE49-F238E27FC236}">
                  <a16:creationId xmlns:a16="http://schemas.microsoft.com/office/drawing/2014/main" id="{A403DBF9-226A-91F2-B2A2-874A8C8CE675}"/>
                </a:ext>
              </a:extLst>
            </p:cNvPr>
            <p:cNvSpPr/>
            <p:nvPr/>
          </p:nvSpPr>
          <p:spPr>
            <a:xfrm>
              <a:off x="8925797" y="2024293"/>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nvGrpSpPr>
            <p:cNvPr id="54" name="组合 53">
              <a:extLst>
                <a:ext uri="{FF2B5EF4-FFF2-40B4-BE49-F238E27FC236}">
                  <a16:creationId xmlns:a16="http://schemas.microsoft.com/office/drawing/2014/main" id="{A50956FE-4A20-0089-A4C7-60B68C3EDF3D}"/>
                </a:ext>
              </a:extLst>
            </p:cNvPr>
            <p:cNvGrpSpPr/>
            <p:nvPr/>
          </p:nvGrpSpPr>
          <p:grpSpPr>
            <a:xfrm>
              <a:off x="9353154" y="1860046"/>
              <a:ext cx="585447" cy="499560"/>
              <a:chOff x="5357223" y="5516607"/>
              <a:chExt cx="585447" cy="499560"/>
            </a:xfrm>
          </p:grpSpPr>
          <p:sp>
            <p:nvSpPr>
              <p:cNvPr id="55" name="圆角矩形 54">
                <a:extLst>
                  <a:ext uri="{FF2B5EF4-FFF2-40B4-BE49-F238E27FC236}">
                    <a16:creationId xmlns:a16="http://schemas.microsoft.com/office/drawing/2014/main" id="{3E288492-345D-7972-6D71-80D2697AC9F6}"/>
                  </a:ext>
                </a:extLst>
              </p:cNvPr>
              <p:cNvSpPr/>
              <p:nvPr/>
            </p:nvSpPr>
            <p:spPr>
              <a:xfrm>
                <a:off x="5357223" y="5516607"/>
                <a:ext cx="558730"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56" name="文本框 55">
                <a:extLst>
                  <a:ext uri="{FF2B5EF4-FFF2-40B4-BE49-F238E27FC236}">
                    <a16:creationId xmlns:a16="http://schemas.microsoft.com/office/drawing/2014/main" id="{F06EC2B9-6914-3FB5-EEB3-52A3D6152441}"/>
                  </a:ext>
                </a:extLst>
              </p:cNvPr>
              <p:cNvSpPr txBox="1"/>
              <p:nvPr/>
            </p:nvSpPr>
            <p:spPr>
              <a:xfrm>
                <a:off x="5366771" y="5563390"/>
                <a:ext cx="575899" cy="338554"/>
              </a:xfrm>
              <a:prstGeom prst="rect">
                <a:avLst/>
              </a:prstGeom>
              <a:noFill/>
            </p:spPr>
            <p:txBody>
              <a:bodyPr wrap="square">
                <a:spAutoFit/>
              </a:bodyPr>
              <a:lstStyle/>
              <a:p>
                <a:pPr algn="ctr"/>
                <a:r>
                  <a:rPr lang="en-US" altLang="zh-CN" sz="1600" kern="100" dirty="0">
                    <a:latin typeface="微软雅黑" panose="020B0503020204020204" pitchFamily="34" charset="-122"/>
                    <a:ea typeface="微软雅黑" panose="020B0503020204020204" pitchFamily="34" charset="-122"/>
                    <a:sym typeface="+mn-ea"/>
                  </a:rPr>
                  <a:t>……</a:t>
                </a:r>
                <a:endParaRPr lang="zh-CN" altLang="en-US" sz="1600" dirty="0"/>
              </a:p>
            </p:txBody>
          </p:sp>
        </p:grpSp>
      </p:grpSp>
      <p:sp>
        <p:nvSpPr>
          <p:cNvPr id="58" name="矩形 57">
            <a:extLst>
              <a:ext uri="{FF2B5EF4-FFF2-40B4-BE49-F238E27FC236}">
                <a16:creationId xmlns:a16="http://schemas.microsoft.com/office/drawing/2014/main" id="{67391864-6FA1-5A91-557A-8DF907460F7D}"/>
              </a:ext>
            </a:extLst>
          </p:cNvPr>
          <p:cNvSpPr/>
          <p:nvPr/>
        </p:nvSpPr>
        <p:spPr>
          <a:xfrm>
            <a:off x="5448148" y="2039912"/>
            <a:ext cx="3279227" cy="928026"/>
          </a:xfrm>
          <a:prstGeom prst="rect">
            <a:avLst/>
          </a:prstGeom>
          <a:noFill/>
          <a:ln w="19050">
            <a:solidFill>
              <a:srgbClr val="185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4" name="矩形 3">
            <a:extLst>
              <a:ext uri="{FF2B5EF4-FFF2-40B4-BE49-F238E27FC236}">
                <a16:creationId xmlns:a16="http://schemas.microsoft.com/office/drawing/2014/main" id="{50871B69-9E96-A967-626C-DB5CCE41C658}"/>
              </a:ext>
            </a:extLst>
          </p:cNvPr>
          <p:cNvSpPr/>
          <p:nvPr/>
        </p:nvSpPr>
        <p:spPr>
          <a:xfrm>
            <a:off x="468813" y="917681"/>
            <a:ext cx="4591449"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0B140AA2-988F-64BB-CEA3-1C521366223E}"/>
              </a:ext>
            </a:extLst>
          </p:cNvPr>
          <p:cNvSpPr txBox="1"/>
          <p:nvPr/>
        </p:nvSpPr>
        <p:spPr>
          <a:xfrm>
            <a:off x="468814" y="924355"/>
            <a:ext cx="4591449"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Pooling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79" name="文本框 78">
            <a:extLst>
              <a:ext uri="{FF2B5EF4-FFF2-40B4-BE49-F238E27FC236}">
                <a16:creationId xmlns:a16="http://schemas.microsoft.com/office/drawing/2014/main" id="{7E27D580-D5C0-8148-6AF4-E780B7B3AA7B}"/>
              </a:ext>
            </a:extLst>
          </p:cNvPr>
          <p:cNvSpPr txBox="1"/>
          <p:nvPr/>
        </p:nvSpPr>
        <p:spPr>
          <a:xfrm>
            <a:off x="8161077" y="5706452"/>
            <a:ext cx="1972323"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0" name="文本框 79">
            <a:extLst>
              <a:ext uri="{FF2B5EF4-FFF2-40B4-BE49-F238E27FC236}">
                <a16:creationId xmlns:a16="http://schemas.microsoft.com/office/drawing/2014/main" id="{9410F883-39D6-0952-58F4-75C7E5414E93}"/>
              </a:ext>
            </a:extLst>
          </p:cNvPr>
          <p:cNvSpPr txBox="1"/>
          <p:nvPr/>
        </p:nvSpPr>
        <p:spPr>
          <a:xfrm>
            <a:off x="1555867" y="5734137"/>
            <a:ext cx="892851" cy="369332"/>
          </a:xfrm>
          <a:prstGeom prst="rect">
            <a:avLst/>
          </a:prstGeom>
          <a:noFill/>
        </p:spPr>
        <p:txBody>
          <a:bodyPr wrap="square" rtlCol="0">
            <a:spAutoFit/>
          </a:bodyPr>
          <a:lstStyle/>
          <a:p>
            <a:r>
              <a:rPr lang="en-US"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a:t>
            </a:r>
          </a:p>
        </p:txBody>
      </p:sp>
      <p:sp>
        <p:nvSpPr>
          <p:cNvPr id="81" name="文本框 80">
            <a:extLst>
              <a:ext uri="{FF2B5EF4-FFF2-40B4-BE49-F238E27FC236}">
                <a16:creationId xmlns:a16="http://schemas.microsoft.com/office/drawing/2014/main" id="{537DBE9C-7737-F383-9124-C0033BF39A1D}"/>
              </a:ext>
            </a:extLst>
          </p:cNvPr>
          <p:cNvSpPr txBox="1"/>
          <p:nvPr/>
        </p:nvSpPr>
        <p:spPr>
          <a:xfrm>
            <a:off x="2750265" y="5706452"/>
            <a:ext cx="1785395"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2" name="文本框 81">
            <a:extLst>
              <a:ext uri="{FF2B5EF4-FFF2-40B4-BE49-F238E27FC236}">
                <a16:creationId xmlns:a16="http://schemas.microsoft.com/office/drawing/2014/main" id="{D2B895E2-9473-F905-B3D9-7AB9BA8AE30B}"/>
              </a:ext>
            </a:extLst>
          </p:cNvPr>
          <p:cNvSpPr txBox="1"/>
          <p:nvPr/>
        </p:nvSpPr>
        <p:spPr>
          <a:xfrm>
            <a:off x="4404301" y="5718252"/>
            <a:ext cx="1228638" cy="646331"/>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614328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28" name="组合 27">
            <a:extLst>
              <a:ext uri="{FF2B5EF4-FFF2-40B4-BE49-F238E27FC236}">
                <a16:creationId xmlns:a16="http://schemas.microsoft.com/office/drawing/2014/main" id="{C98D4E77-4087-98DA-2CEF-C2587DC509F7}"/>
              </a:ext>
            </a:extLst>
          </p:cNvPr>
          <p:cNvGrpSpPr/>
          <p:nvPr/>
        </p:nvGrpSpPr>
        <p:grpSpPr>
          <a:xfrm>
            <a:off x="1299010" y="3603879"/>
            <a:ext cx="9535568" cy="2436498"/>
            <a:chOff x="1236776" y="3429000"/>
            <a:chExt cx="9535568" cy="2436498"/>
          </a:xfrm>
        </p:grpSpPr>
        <p:grpSp>
          <p:nvGrpSpPr>
            <p:cNvPr id="29" name="组合 28">
              <a:extLst>
                <a:ext uri="{FF2B5EF4-FFF2-40B4-BE49-F238E27FC236}">
                  <a16:creationId xmlns:a16="http://schemas.microsoft.com/office/drawing/2014/main" id="{76A01632-4641-3AEE-6B25-68D3522A2BC2}"/>
                </a:ext>
              </a:extLst>
            </p:cNvPr>
            <p:cNvGrpSpPr/>
            <p:nvPr/>
          </p:nvGrpSpPr>
          <p:grpSpPr>
            <a:xfrm>
              <a:off x="1236776" y="3429000"/>
              <a:ext cx="9535568" cy="2436498"/>
              <a:chOff x="1236776" y="3429000"/>
              <a:chExt cx="9535568" cy="2436498"/>
            </a:xfrm>
          </p:grpSpPr>
          <p:pic>
            <p:nvPicPr>
              <p:cNvPr id="31" name="图片 30">
                <a:extLst>
                  <a:ext uri="{FF2B5EF4-FFF2-40B4-BE49-F238E27FC236}">
                    <a16:creationId xmlns:a16="http://schemas.microsoft.com/office/drawing/2014/main" id="{FFECDA1F-028D-7005-9369-9F30DBA04909}"/>
                  </a:ext>
                </a:extLst>
              </p:cNvPr>
              <p:cNvPicPr>
                <a:picLocks noChangeAspect="1"/>
              </p:cNvPicPr>
              <p:nvPr/>
            </p:nvPicPr>
            <p:blipFill>
              <a:blip r:embed="rId3"/>
              <a:stretch>
                <a:fillRect/>
              </a:stretch>
            </p:blipFill>
            <p:spPr>
              <a:xfrm>
                <a:off x="1236776" y="3429000"/>
                <a:ext cx="9535568" cy="2436498"/>
              </a:xfrm>
              <a:prstGeom prst="rect">
                <a:avLst/>
              </a:prstGeom>
            </p:spPr>
          </p:pic>
          <p:sp>
            <p:nvSpPr>
              <p:cNvPr id="32" name="矩形 31">
                <a:extLst>
                  <a:ext uri="{FF2B5EF4-FFF2-40B4-BE49-F238E27FC236}">
                    <a16:creationId xmlns:a16="http://schemas.microsoft.com/office/drawing/2014/main" id="{777590AC-5CA1-0045-253B-64CE32377447}"/>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矩形 29">
              <a:extLst>
                <a:ext uri="{FF2B5EF4-FFF2-40B4-BE49-F238E27FC236}">
                  <a16:creationId xmlns:a16="http://schemas.microsoft.com/office/drawing/2014/main" id="{8C611C29-D6A1-6249-5A9D-80F367B6188F}"/>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3" name="文本框 32">
            <a:extLst>
              <a:ext uri="{FF2B5EF4-FFF2-40B4-BE49-F238E27FC236}">
                <a16:creationId xmlns:a16="http://schemas.microsoft.com/office/drawing/2014/main" id="{6BED7F8A-C798-C78F-6786-707592D9EABC}"/>
              </a:ext>
            </a:extLst>
          </p:cNvPr>
          <p:cNvSpPr txBox="1"/>
          <p:nvPr/>
        </p:nvSpPr>
        <p:spPr>
          <a:xfrm>
            <a:off x="1998743" y="6062582"/>
            <a:ext cx="790253" cy="369332"/>
          </a:xfrm>
          <a:prstGeom prst="rect">
            <a:avLst/>
          </a:prstGeom>
          <a:noFill/>
        </p:spPr>
        <p:txBody>
          <a:bodyPr wrap="square" rtlCol="0">
            <a:spAutoFit/>
          </a:bodyPr>
          <a:lstStyle/>
          <a:p>
            <a:r>
              <a:rPr lang="en-US"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a:t>
            </a:r>
          </a:p>
        </p:txBody>
      </p:sp>
      <p:sp>
        <p:nvSpPr>
          <p:cNvPr id="35" name="文本框 34">
            <a:extLst>
              <a:ext uri="{FF2B5EF4-FFF2-40B4-BE49-F238E27FC236}">
                <a16:creationId xmlns:a16="http://schemas.microsoft.com/office/drawing/2014/main" id="{7AECD5D3-C271-AF0A-7D2D-A8D43707DE77}"/>
              </a:ext>
            </a:extLst>
          </p:cNvPr>
          <p:cNvSpPr txBox="1"/>
          <p:nvPr/>
        </p:nvSpPr>
        <p:spPr>
          <a:xfrm>
            <a:off x="3053520" y="6054875"/>
            <a:ext cx="4134111" cy="369332"/>
          </a:xfrm>
          <a:prstGeom prst="rect">
            <a:avLst/>
          </a:prstGeom>
          <a:noFill/>
        </p:spPr>
        <p:txBody>
          <a:bodyPr wrap="square" rtlCol="0">
            <a:spAutoFit/>
          </a:bodyPr>
          <a:lstStyle/>
          <a:p>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r>
              <a:rPr lang="zh-CN" altLang="en-US" i="1" kern="1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endParaRPr lang="en-US"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右箭头 13">
            <a:extLst>
              <a:ext uri="{FF2B5EF4-FFF2-40B4-BE49-F238E27FC236}">
                <a16:creationId xmlns:a16="http://schemas.microsoft.com/office/drawing/2014/main" id="{48F52F1B-FA7C-A434-5F3B-C30A63B7E7BB}"/>
              </a:ext>
            </a:extLst>
          </p:cNvPr>
          <p:cNvSpPr/>
          <p:nvPr/>
        </p:nvSpPr>
        <p:spPr>
          <a:xfrm rot="5400000">
            <a:off x="8078182" y="2154700"/>
            <a:ext cx="314269" cy="188584"/>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E69BEDD8-137B-CE46-26BE-DE84D6012F08}"/>
              </a:ext>
            </a:extLst>
          </p:cNvPr>
          <p:cNvSpPr txBox="1"/>
          <p:nvPr/>
        </p:nvSpPr>
        <p:spPr>
          <a:xfrm>
            <a:off x="7428802" y="1594837"/>
            <a:ext cx="1613027" cy="369332"/>
          </a:xfrm>
          <a:prstGeom prst="rect">
            <a:avLst/>
          </a:prstGeom>
          <a:noFill/>
        </p:spPr>
        <p:txBody>
          <a:bodyPr wrap="square">
            <a:spAutoFit/>
          </a:bodyPr>
          <a:lstStyle/>
          <a:p>
            <a:r>
              <a:rPr lang="en-US" altLang="zh-CN" kern="100" dirty="0">
                <a:solidFill>
                  <a:schemeClr val="accent2"/>
                </a:solidFill>
                <a:latin typeface="微软雅黑" panose="020B0503020204020204" pitchFamily="34" charset="-122"/>
                <a:ea typeface="微软雅黑" panose="020B0503020204020204" pitchFamily="34" charset="-122"/>
              </a:rPr>
              <a:t>Flatten layer</a:t>
            </a:r>
          </a:p>
        </p:txBody>
      </p:sp>
      <p:sp>
        <p:nvSpPr>
          <p:cNvPr id="24" name="矩形 23">
            <a:extLst>
              <a:ext uri="{FF2B5EF4-FFF2-40B4-BE49-F238E27FC236}">
                <a16:creationId xmlns:a16="http://schemas.microsoft.com/office/drawing/2014/main" id="{6DB79672-530F-AE51-FB1A-7537F85987CB}"/>
              </a:ext>
            </a:extLst>
          </p:cNvPr>
          <p:cNvSpPr/>
          <p:nvPr/>
        </p:nvSpPr>
        <p:spPr>
          <a:xfrm>
            <a:off x="6881265" y="3618377"/>
            <a:ext cx="2007057" cy="2386773"/>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AA75F56-0237-731D-477D-F3277B38DDBA}"/>
              </a:ext>
            </a:extLst>
          </p:cNvPr>
          <p:cNvSpPr txBox="1"/>
          <p:nvPr/>
        </p:nvSpPr>
        <p:spPr>
          <a:xfrm>
            <a:off x="6950006" y="3754022"/>
            <a:ext cx="1712196" cy="369332"/>
          </a:xfrm>
          <a:prstGeom prst="rect">
            <a:avLst/>
          </a:prstGeom>
          <a:noFill/>
        </p:spPr>
        <p:txBody>
          <a:bodyPr wrap="square">
            <a:spAutoFit/>
          </a:bodyPr>
          <a:lstStyle/>
          <a:p>
            <a:pPr algn="ctr"/>
            <a:r>
              <a:rPr lang="en-US" altLang="zh-CN"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Flatten</a:t>
            </a:r>
            <a:r>
              <a:rPr lang="zh-CN" altLang="en-US"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Layer</a:t>
            </a:r>
            <a:endParaRPr lang="zh-CN" altLang="en-US"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圆角矩形 7">
            <a:extLst>
              <a:ext uri="{FF2B5EF4-FFF2-40B4-BE49-F238E27FC236}">
                <a16:creationId xmlns:a16="http://schemas.microsoft.com/office/drawing/2014/main" id="{1ED2E00E-604C-E4EF-9583-1112844B9ADF}"/>
              </a:ext>
            </a:extLst>
          </p:cNvPr>
          <p:cNvSpPr/>
          <p:nvPr/>
        </p:nvSpPr>
        <p:spPr>
          <a:xfrm>
            <a:off x="986952" y="2571464"/>
            <a:ext cx="1400249"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3" name="组合 42">
            <a:extLst>
              <a:ext uri="{FF2B5EF4-FFF2-40B4-BE49-F238E27FC236}">
                <a16:creationId xmlns:a16="http://schemas.microsoft.com/office/drawing/2014/main" id="{4DE3B0AE-D2CC-1F03-B4DB-B4ADDB0C400B}"/>
              </a:ext>
            </a:extLst>
          </p:cNvPr>
          <p:cNvGrpSpPr/>
          <p:nvPr/>
        </p:nvGrpSpPr>
        <p:grpSpPr>
          <a:xfrm>
            <a:off x="938457" y="2448310"/>
            <a:ext cx="10256673" cy="769422"/>
            <a:chOff x="682237" y="1150770"/>
            <a:chExt cx="6517674" cy="825710"/>
          </a:xfrm>
        </p:grpSpPr>
        <p:grpSp>
          <p:nvGrpSpPr>
            <p:cNvPr id="44" name="组合 43">
              <a:extLst>
                <a:ext uri="{FF2B5EF4-FFF2-40B4-BE49-F238E27FC236}">
                  <a16:creationId xmlns:a16="http://schemas.microsoft.com/office/drawing/2014/main" id="{C9A72CB6-A17F-A35C-8558-0CA0D4A27B8D}"/>
                </a:ext>
              </a:extLst>
            </p:cNvPr>
            <p:cNvGrpSpPr/>
            <p:nvPr/>
          </p:nvGrpSpPr>
          <p:grpSpPr>
            <a:xfrm>
              <a:off x="2119895" y="1150770"/>
              <a:ext cx="1238314" cy="825709"/>
              <a:chOff x="3605779" y="5466738"/>
              <a:chExt cx="1238314" cy="825709"/>
            </a:xfrm>
          </p:grpSpPr>
          <p:sp>
            <p:nvSpPr>
              <p:cNvPr id="55" name="圆角矩形 8">
                <a:extLst>
                  <a:ext uri="{FF2B5EF4-FFF2-40B4-BE49-F238E27FC236}">
                    <a16:creationId xmlns:a16="http://schemas.microsoft.com/office/drawing/2014/main" id="{C305AE33-0252-0E1B-18BF-0242062AE8DC}"/>
                  </a:ext>
                </a:extLst>
              </p:cNvPr>
              <p:cNvSpPr/>
              <p:nvPr/>
            </p:nvSpPr>
            <p:spPr>
              <a:xfrm>
                <a:off x="3605779" y="5466738"/>
                <a:ext cx="1238314"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文本框 55">
                <a:extLst>
                  <a:ext uri="{FF2B5EF4-FFF2-40B4-BE49-F238E27FC236}">
                    <a16:creationId xmlns:a16="http://schemas.microsoft.com/office/drawing/2014/main" id="{DEB306D7-F821-0930-C3F2-93EBBE190829}"/>
                  </a:ext>
                </a:extLst>
              </p:cNvPr>
              <p:cNvSpPr txBox="1"/>
              <p:nvPr/>
            </p:nvSpPr>
            <p:spPr>
              <a:xfrm>
                <a:off x="3616157" y="5510613"/>
                <a:ext cx="1217558" cy="759674"/>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45" name="组合 44">
              <a:extLst>
                <a:ext uri="{FF2B5EF4-FFF2-40B4-BE49-F238E27FC236}">
                  <a16:creationId xmlns:a16="http://schemas.microsoft.com/office/drawing/2014/main" id="{A09FBE01-D455-E0FB-70F7-2F24DCF8DBE2}"/>
                </a:ext>
              </a:extLst>
            </p:cNvPr>
            <p:cNvGrpSpPr/>
            <p:nvPr/>
          </p:nvGrpSpPr>
          <p:grpSpPr>
            <a:xfrm>
              <a:off x="5621219" y="1150771"/>
              <a:ext cx="1578692" cy="825709"/>
              <a:chOff x="6947099" y="5466739"/>
              <a:chExt cx="1578692" cy="825709"/>
            </a:xfrm>
          </p:grpSpPr>
          <p:sp>
            <p:nvSpPr>
              <p:cNvPr id="53" name="圆角矩形 10">
                <a:extLst>
                  <a:ext uri="{FF2B5EF4-FFF2-40B4-BE49-F238E27FC236}">
                    <a16:creationId xmlns:a16="http://schemas.microsoft.com/office/drawing/2014/main" id="{2AD0AEF3-B7E7-4109-D523-3B4622D53BD7}"/>
                  </a:ext>
                </a:extLst>
              </p:cNvPr>
              <p:cNvSpPr/>
              <p:nvPr/>
            </p:nvSpPr>
            <p:spPr>
              <a:xfrm>
                <a:off x="6947099" y="5466739"/>
                <a:ext cx="1578692"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文本框 53">
                <a:extLst>
                  <a:ext uri="{FF2B5EF4-FFF2-40B4-BE49-F238E27FC236}">
                    <a16:creationId xmlns:a16="http://schemas.microsoft.com/office/drawing/2014/main" id="{765DC490-8A86-A7DD-8E56-D8748FF4555A}"/>
                  </a:ext>
                </a:extLst>
              </p:cNvPr>
              <p:cNvSpPr txBox="1"/>
              <p:nvPr/>
            </p:nvSpPr>
            <p:spPr>
              <a:xfrm>
                <a:off x="6947099" y="5503591"/>
                <a:ext cx="1578692" cy="759673"/>
              </a:xfrm>
              <a:prstGeom prst="rect">
                <a:avLst/>
              </a:prstGeom>
              <a:noFill/>
            </p:spPr>
            <p:txBody>
              <a:bodyPr wrap="square" rtlCol="0">
                <a:spAutoFit/>
              </a:bodyPr>
              <a:lstStyle/>
              <a:p>
                <a:pPr algn="ct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sp>
          <p:nvSpPr>
            <p:cNvPr id="46" name="文本框 45">
              <a:extLst>
                <a:ext uri="{FF2B5EF4-FFF2-40B4-BE49-F238E27FC236}">
                  <a16:creationId xmlns:a16="http://schemas.microsoft.com/office/drawing/2014/main" id="{700B680F-0FFB-58B7-F8D5-2305A90D0163}"/>
                </a:ext>
              </a:extLst>
            </p:cNvPr>
            <p:cNvSpPr txBox="1"/>
            <p:nvPr/>
          </p:nvSpPr>
          <p:spPr>
            <a:xfrm>
              <a:off x="682237" y="1354670"/>
              <a:ext cx="995483" cy="400111"/>
            </a:xfrm>
            <a:prstGeom prst="rect">
              <a:avLst/>
            </a:prstGeom>
            <a:noFill/>
          </p:spPr>
          <p:txBody>
            <a:bodyPr wrap="square" rtlCol="0">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I</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nput layer</a:t>
              </a:r>
            </a:p>
          </p:txBody>
        </p:sp>
        <p:grpSp>
          <p:nvGrpSpPr>
            <p:cNvPr id="47" name="组合 46">
              <a:extLst>
                <a:ext uri="{FF2B5EF4-FFF2-40B4-BE49-F238E27FC236}">
                  <a16:creationId xmlns:a16="http://schemas.microsoft.com/office/drawing/2014/main" id="{54A7DEFC-B261-590A-94BA-CCFBCBCB71D4}"/>
                </a:ext>
              </a:extLst>
            </p:cNvPr>
            <p:cNvGrpSpPr/>
            <p:nvPr/>
          </p:nvGrpSpPr>
          <p:grpSpPr>
            <a:xfrm>
              <a:off x="3970836" y="1150770"/>
              <a:ext cx="1025010" cy="825709"/>
              <a:chOff x="5054786" y="5466738"/>
              <a:chExt cx="1025010" cy="825709"/>
            </a:xfrm>
          </p:grpSpPr>
          <p:sp>
            <p:nvSpPr>
              <p:cNvPr id="51" name="圆角矩形 9">
                <a:extLst>
                  <a:ext uri="{FF2B5EF4-FFF2-40B4-BE49-F238E27FC236}">
                    <a16:creationId xmlns:a16="http://schemas.microsoft.com/office/drawing/2014/main" id="{4C320165-0BD5-A878-FFA1-41247DCE50F8}"/>
                  </a:ext>
                </a:extLst>
              </p:cNvPr>
              <p:cNvSpPr/>
              <p:nvPr/>
            </p:nvSpPr>
            <p:spPr>
              <a:xfrm>
                <a:off x="5054786" y="5466738"/>
                <a:ext cx="1025010" cy="825709"/>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E62B7BA4-F856-6AEE-48C1-E3901E491C2B}"/>
                  </a:ext>
                </a:extLst>
              </p:cNvPr>
              <p:cNvSpPr txBox="1"/>
              <p:nvPr/>
            </p:nvSpPr>
            <p:spPr>
              <a:xfrm>
                <a:off x="5100187" y="5567284"/>
                <a:ext cx="936645"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48" name="右箭头 19">
              <a:extLst>
                <a:ext uri="{FF2B5EF4-FFF2-40B4-BE49-F238E27FC236}">
                  <a16:creationId xmlns:a16="http://schemas.microsoft.com/office/drawing/2014/main" id="{E7C86837-4F40-FC9C-92FF-4BA60AE37CCA}"/>
                </a:ext>
              </a:extLst>
            </p:cNvPr>
            <p:cNvSpPr/>
            <p:nvPr/>
          </p:nvSpPr>
          <p:spPr>
            <a:xfrm>
              <a:off x="1671089" y="1481328"/>
              <a:ext cx="355180"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右箭头 20">
              <a:extLst>
                <a:ext uri="{FF2B5EF4-FFF2-40B4-BE49-F238E27FC236}">
                  <a16:creationId xmlns:a16="http://schemas.microsoft.com/office/drawing/2014/main" id="{0D127DE5-E320-F91E-AFCE-D93A10363EC9}"/>
                </a:ext>
              </a:extLst>
            </p:cNvPr>
            <p:cNvSpPr/>
            <p:nvPr/>
          </p:nvSpPr>
          <p:spPr>
            <a:xfrm>
              <a:off x="3447505"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右箭头 21">
              <a:extLst>
                <a:ext uri="{FF2B5EF4-FFF2-40B4-BE49-F238E27FC236}">
                  <a16:creationId xmlns:a16="http://schemas.microsoft.com/office/drawing/2014/main" id="{FA11D8AB-48DA-1DB2-2EE7-A70FE84A4C0A}"/>
                </a:ext>
              </a:extLst>
            </p:cNvPr>
            <p:cNvSpPr/>
            <p:nvPr/>
          </p:nvSpPr>
          <p:spPr>
            <a:xfrm>
              <a:off x="5120939" y="148132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7" name="文本框 56">
            <a:extLst>
              <a:ext uri="{FF2B5EF4-FFF2-40B4-BE49-F238E27FC236}">
                <a16:creationId xmlns:a16="http://schemas.microsoft.com/office/drawing/2014/main" id="{2617E5F1-567C-FF28-025F-15C1753B5107}"/>
              </a:ext>
            </a:extLst>
          </p:cNvPr>
          <p:cNvSpPr txBox="1"/>
          <p:nvPr/>
        </p:nvSpPr>
        <p:spPr>
          <a:xfrm>
            <a:off x="8141024" y="6062582"/>
            <a:ext cx="2856554" cy="369332"/>
          </a:xfrm>
          <a:prstGeom prst="rect">
            <a:avLst/>
          </a:prstGeom>
          <a:noFill/>
        </p:spPr>
        <p:txBody>
          <a:bodyPr wrap="square" rtlCol="0">
            <a:spAutoFit/>
          </a:bodyPr>
          <a:lstStyle/>
          <a:p>
            <a:pPr algn="ctr"/>
            <a:r>
              <a:rPr lang="en-US" altLang="zh-CN" i="1" kern="100" dirty="0">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endParaRPr altLang="zh-CN"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0" name="矩形 59">
            <a:extLst>
              <a:ext uri="{FF2B5EF4-FFF2-40B4-BE49-F238E27FC236}">
                <a16:creationId xmlns:a16="http://schemas.microsoft.com/office/drawing/2014/main" id="{A0DF7159-B539-84E2-81CF-00B32CF336BE}"/>
              </a:ext>
            </a:extLst>
          </p:cNvPr>
          <p:cNvSpPr/>
          <p:nvPr/>
        </p:nvSpPr>
        <p:spPr>
          <a:xfrm>
            <a:off x="468813" y="917681"/>
            <a:ext cx="593198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61" name="文本框 60">
            <a:extLst>
              <a:ext uri="{FF2B5EF4-FFF2-40B4-BE49-F238E27FC236}">
                <a16:creationId xmlns:a16="http://schemas.microsoft.com/office/drawing/2014/main" id="{16B57672-41D0-C528-2F38-89D3C461A264}"/>
              </a:ext>
            </a:extLst>
          </p:cNvPr>
          <p:cNvSpPr txBox="1"/>
          <p:nvPr/>
        </p:nvSpPr>
        <p:spPr>
          <a:xfrm>
            <a:off x="468812" y="906214"/>
            <a:ext cx="593198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Fully Connected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884366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27" name="组合 26">
            <a:extLst>
              <a:ext uri="{FF2B5EF4-FFF2-40B4-BE49-F238E27FC236}">
                <a16:creationId xmlns:a16="http://schemas.microsoft.com/office/drawing/2014/main" id="{92B84E11-BF82-EDBE-B60E-8159B67197DA}"/>
              </a:ext>
            </a:extLst>
          </p:cNvPr>
          <p:cNvGrpSpPr/>
          <p:nvPr/>
        </p:nvGrpSpPr>
        <p:grpSpPr>
          <a:xfrm>
            <a:off x="1426130" y="2433217"/>
            <a:ext cx="3508647" cy="400110"/>
            <a:chOff x="562610" y="1297624"/>
            <a:chExt cx="3508647" cy="400110"/>
          </a:xfrm>
        </p:grpSpPr>
        <p:sp>
          <p:nvSpPr>
            <p:cNvPr id="34" name="文本框 33">
              <a:extLst>
                <a:ext uri="{FF2B5EF4-FFF2-40B4-BE49-F238E27FC236}">
                  <a16:creationId xmlns:a16="http://schemas.microsoft.com/office/drawing/2014/main" id="{2D43C318-A722-1EA3-55FA-AF531AA6D45D}"/>
                </a:ext>
              </a:extLst>
            </p:cNvPr>
            <p:cNvSpPr txBox="1"/>
            <p:nvPr/>
          </p:nvSpPr>
          <p:spPr>
            <a:xfrm>
              <a:off x="843280" y="1297624"/>
              <a:ext cx="3227977" cy="400110"/>
            </a:xfrm>
            <a:prstGeom prst="rect">
              <a:avLst/>
            </a:prstGeom>
            <a:noFill/>
          </p:spPr>
          <p:txBody>
            <a:bodyPr wrap="square" rtlCol="0">
              <a:spAutoFit/>
            </a:bodyPr>
            <a:lstStyle/>
            <a:p>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Flatten</a:t>
              </a:r>
              <a:r>
                <a:rPr lang="zh-CN" altLang="en-US"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Layer</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6" name="图片 35" descr="00">
              <a:extLst>
                <a:ext uri="{FF2B5EF4-FFF2-40B4-BE49-F238E27FC236}">
                  <a16:creationId xmlns:a16="http://schemas.microsoft.com/office/drawing/2014/main" id="{8A42CD91-66DC-5DDB-7539-69F5F15786BE}"/>
                </a:ext>
              </a:extLst>
            </p:cNvPr>
            <p:cNvPicPr>
              <a:picLocks noChangeAspect="1"/>
            </p:cNvPicPr>
            <p:nvPr/>
          </p:nvPicPr>
          <p:blipFill>
            <a:blip r:embed="rId3"/>
            <a:stretch>
              <a:fillRect/>
            </a:stretch>
          </p:blipFill>
          <p:spPr>
            <a:xfrm>
              <a:off x="562610" y="1457960"/>
              <a:ext cx="205105" cy="138430"/>
            </a:xfrm>
            <a:prstGeom prst="rect">
              <a:avLst/>
            </a:prstGeom>
          </p:spPr>
        </p:pic>
      </p:grpSp>
      <p:grpSp>
        <p:nvGrpSpPr>
          <p:cNvPr id="50" name="组合 49">
            <a:extLst>
              <a:ext uri="{FF2B5EF4-FFF2-40B4-BE49-F238E27FC236}">
                <a16:creationId xmlns:a16="http://schemas.microsoft.com/office/drawing/2014/main" id="{E97A0DA0-657E-E784-0271-CC540DAE2811}"/>
              </a:ext>
            </a:extLst>
          </p:cNvPr>
          <p:cNvGrpSpPr/>
          <p:nvPr/>
        </p:nvGrpSpPr>
        <p:grpSpPr>
          <a:xfrm>
            <a:off x="1196317" y="3987247"/>
            <a:ext cx="9535568" cy="2436498"/>
            <a:chOff x="1221316" y="3143690"/>
            <a:chExt cx="9535568" cy="2436498"/>
          </a:xfrm>
        </p:grpSpPr>
        <p:grpSp>
          <p:nvGrpSpPr>
            <p:cNvPr id="40" name="组合 39">
              <a:extLst>
                <a:ext uri="{FF2B5EF4-FFF2-40B4-BE49-F238E27FC236}">
                  <a16:creationId xmlns:a16="http://schemas.microsoft.com/office/drawing/2014/main" id="{A9716793-5314-82E7-D17B-586D3C00B5E4}"/>
                </a:ext>
              </a:extLst>
            </p:cNvPr>
            <p:cNvGrpSpPr/>
            <p:nvPr/>
          </p:nvGrpSpPr>
          <p:grpSpPr>
            <a:xfrm>
              <a:off x="1221316" y="3143690"/>
              <a:ext cx="9535568" cy="2436498"/>
              <a:chOff x="1236776" y="3429000"/>
              <a:chExt cx="9535568" cy="2436498"/>
            </a:xfrm>
          </p:grpSpPr>
          <p:grpSp>
            <p:nvGrpSpPr>
              <p:cNvPr id="41" name="组合 40">
                <a:extLst>
                  <a:ext uri="{FF2B5EF4-FFF2-40B4-BE49-F238E27FC236}">
                    <a16:creationId xmlns:a16="http://schemas.microsoft.com/office/drawing/2014/main" id="{12C8ADC7-0950-5518-4F24-D4923E522733}"/>
                  </a:ext>
                </a:extLst>
              </p:cNvPr>
              <p:cNvGrpSpPr/>
              <p:nvPr/>
            </p:nvGrpSpPr>
            <p:grpSpPr>
              <a:xfrm>
                <a:off x="1236776" y="3429000"/>
                <a:ext cx="9535568" cy="2436498"/>
                <a:chOff x="1236776" y="3429000"/>
                <a:chExt cx="9535568" cy="2436498"/>
              </a:xfrm>
            </p:grpSpPr>
            <p:pic>
              <p:nvPicPr>
                <p:cNvPr id="43" name="图片 42">
                  <a:extLst>
                    <a:ext uri="{FF2B5EF4-FFF2-40B4-BE49-F238E27FC236}">
                      <a16:creationId xmlns:a16="http://schemas.microsoft.com/office/drawing/2014/main" id="{5CE0EA65-60AF-E4ED-5B6C-D0DB81951DB5}"/>
                    </a:ext>
                  </a:extLst>
                </p:cNvPr>
                <p:cNvPicPr>
                  <a:picLocks noChangeAspect="1"/>
                </p:cNvPicPr>
                <p:nvPr/>
              </p:nvPicPr>
              <p:blipFill>
                <a:blip r:embed="rId4"/>
                <a:stretch>
                  <a:fillRect/>
                </a:stretch>
              </p:blipFill>
              <p:spPr>
                <a:xfrm>
                  <a:off x="1236776" y="3429000"/>
                  <a:ext cx="9535568" cy="2436498"/>
                </a:xfrm>
                <a:prstGeom prst="rect">
                  <a:avLst/>
                </a:prstGeom>
              </p:spPr>
            </p:pic>
            <p:sp>
              <p:nvSpPr>
                <p:cNvPr id="44" name="矩形 43">
                  <a:extLst>
                    <a:ext uri="{FF2B5EF4-FFF2-40B4-BE49-F238E27FC236}">
                      <a16:creationId xmlns:a16="http://schemas.microsoft.com/office/drawing/2014/main" id="{83B222FE-9F98-6C25-D26A-331CA3AD5A86}"/>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2" name="矩形 41">
                <a:extLst>
                  <a:ext uri="{FF2B5EF4-FFF2-40B4-BE49-F238E27FC236}">
                    <a16:creationId xmlns:a16="http://schemas.microsoft.com/office/drawing/2014/main" id="{5C80531B-BFC5-31F3-E027-4630E3F116DB}"/>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5" name="矩形 44">
              <a:extLst>
                <a:ext uri="{FF2B5EF4-FFF2-40B4-BE49-F238E27FC236}">
                  <a16:creationId xmlns:a16="http://schemas.microsoft.com/office/drawing/2014/main" id="{1770232F-8B80-4B1E-2520-74F9A209501D}"/>
                </a:ext>
              </a:extLst>
            </p:cNvPr>
            <p:cNvSpPr/>
            <p:nvPr/>
          </p:nvSpPr>
          <p:spPr>
            <a:xfrm>
              <a:off x="6803571" y="3158188"/>
              <a:ext cx="2007057" cy="2386773"/>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8779F8EE-1648-FE1B-E537-515CE5CB443D}"/>
                </a:ext>
              </a:extLst>
            </p:cNvPr>
            <p:cNvSpPr txBox="1"/>
            <p:nvPr/>
          </p:nvSpPr>
          <p:spPr>
            <a:xfrm>
              <a:off x="6838824" y="3414438"/>
              <a:ext cx="1712196" cy="369332"/>
            </a:xfrm>
            <a:prstGeom prst="rect">
              <a:avLst/>
            </a:prstGeom>
            <a:noFill/>
          </p:spPr>
          <p:txBody>
            <a:bodyPr wrap="square">
              <a:spAutoFit/>
            </a:bodyPr>
            <a:lstStyle/>
            <a:p>
              <a:pPr algn="ctr"/>
              <a:r>
                <a:rPr lang="en-US" altLang="zh-CN"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Flatten</a:t>
              </a:r>
              <a:r>
                <a:rPr lang="zh-CN" altLang="en-US"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Layer</a:t>
              </a:r>
              <a:endParaRPr lang="zh-CN" altLang="en-US"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51" name="组合 50">
            <a:extLst>
              <a:ext uri="{FF2B5EF4-FFF2-40B4-BE49-F238E27FC236}">
                <a16:creationId xmlns:a16="http://schemas.microsoft.com/office/drawing/2014/main" id="{DD2CCD7F-4B3D-ABA4-68E4-DB11BDD64530}"/>
              </a:ext>
            </a:extLst>
          </p:cNvPr>
          <p:cNvGrpSpPr/>
          <p:nvPr/>
        </p:nvGrpSpPr>
        <p:grpSpPr>
          <a:xfrm>
            <a:off x="6778571" y="1165208"/>
            <a:ext cx="2007057" cy="2577646"/>
            <a:chOff x="8121774" y="415925"/>
            <a:chExt cx="2007057" cy="2577646"/>
          </a:xfrm>
        </p:grpSpPr>
        <p:pic>
          <p:nvPicPr>
            <p:cNvPr id="48" name="图片 47">
              <a:extLst>
                <a:ext uri="{FF2B5EF4-FFF2-40B4-BE49-F238E27FC236}">
                  <a16:creationId xmlns:a16="http://schemas.microsoft.com/office/drawing/2014/main" id="{D3DA9FD4-1B65-20CA-B205-391157539A62}"/>
                </a:ext>
              </a:extLst>
            </p:cNvPr>
            <p:cNvPicPr>
              <a:picLocks noChangeAspect="1"/>
            </p:cNvPicPr>
            <p:nvPr/>
          </p:nvPicPr>
          <p:blipFill>
            <a:blip r:embed="rId5"/>
            <a:stretch>
              <a:fillRect/>
            </a:stretch>
          </p:blipFill>
          <p:spPr>
            <a:xfrm>
              <a:off x="8157028" y="465685"/>
              <a:ext cx="1864205" cy="2436499"/>
            </a:xfrm>
            <a:prstGeom prst="rect">
              <a:avLst/>
            </a:prstGeom>
          </p:spPr>
        </p:pic>
        <p:sp>
          <p:nvSpPr>
            <p:cNvPr id="49" name="矩形 48">
              <a:extLst>
                <a:ext uri="{FF2B5EF4-FFF2-40B4-BE49-F238E27FC236}">
                  <a16:creationId xmlns:a16="http://schemas.microsoft.com/office/drawing/2014/main" id="{2A6E8537-88E1-CAD9-F02B-B8FB13EF0ABE}"/>
                </a:ext>
              </a:extLst>
            </p:cNvPr>
            <p:cNvSpPr/>
            <p:nvPr/>
          </p:nvSpPr>
          <p:spPr>
            <a:xfrm>
              <a:off x="8121774" y="415925"/>
              <a:ext cx="2007057" cy="2577646"/>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矩形 3">
            <a:extLst>
              <a:ext uri="{FF2B5EF4-FFF2-40B4-BE49-F238E27FC236}">
                <a16:creationId xmlns:a16="http://schemas.microsoft.com/office/drawing/2014/main" id="{C0029C53-B1B5-C3D9-939E-5035B29601AA}"/>
              </a:ext>
            </a:extLst>
          </p:cNvPr>
          <p:cNvSpPr/>
          <p:nvPr/>
        </p:nvSpPr>
        <p:spPr>
          <a:xfrm>
            <a:off x="468813" y="917681"/>
            <a:ext cx="593198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B5A77323-2011-C1F6-50C3-647C1581B9B4}"/>
              </a:ext>
            </a:extLst>
          </p:cNvPr>
          <p:cNvSpPr txBox="1"/>
          <p:nvPr/>
        </p:nvSpPr>
        <p:spPr>
          <a:xfrm>
            <a:off x="468812" y="906214"/>
            <a:ext cx="593198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Fully Connected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358494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grpSp>
        <p:nvGrpSpPr>
          <p:cNvPr id="27" name="组合 26">
            <a:extLst>
              <a:ext uri="{FF2B5EF4-FFF2-40B4-BE49-F238E27FC236}">
                <a16:creationId xmlns:a16="http://schemas.microsoft.com/office/drawing/2014/main" id="{92B84E11-BF82-EDBE-B60E-8159B67197DA}"/>
              </a:ext>
            </a:extLst>
          </p:cNvPr>
          <p:cNvGrpSpPr/>
          <p:nvPr/>
        </p:nvGrpSpPr>
        <p:grpSpPr>
          <a:xfrm>
            <a:off x="836654" y="1779374"/>
            <a:ext cx="4677256" cy="400110"/>
            <a:chOff x="562610" y="1297624"/>
            <a:chExt cx="4677256" cy="400110"/>
          </a:xfrm>
        </p:grpSpPr>
        <p:sp>
          <p:nvSpPr>
            <p:cNvPr id="34" name="文本框 33">
              <a:extLst>
                <a:ext uri="{FF2B5EF4-FFF2-40B4-BE49-F238E27FC236}">
                  <a16:creationId xmlns:a16="http://schemas.microsoft.com/office/drawing/2014/main" id="{2D43C318-A722-1EA3-55FA-AF531AA6D45D}"/>
                </a:ext>
              </a:extLst>
            </p:cNvPr>
            <p:cNvSpPr txBox="1"/>
            <p:nvPr/>
          </p:nvSpPr>
          <p:spPr>
            <a:xfrm>
              <a:off x="843280" y="1297624"/>
              <a:ext cx="4396586" cy="400110"/>
            </a:xfrm>
            <a:prstGeom prst="rect">
              <a:avLst/>
            </a:prstGeom>
            <a:noFill/>
          </p:spPr>
          <p:txBody>
            <a:bodyPr wrap="square" rtlCol="0">
              <a:spAutoFit/>
            </a:bodyPr>
            <a:lstStyle/>
            <a:p>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a:t>
              </a:r>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y</a:t>
              </a:r>
              <a:r>
                <a:rPr lang="zh-CN" altLang="en-US"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Connected</a:t>
              </a:r>
              <a:r>
                <a:rPr lang="zh-CN" altLang="en-US"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Layer</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6" name="图片 35" descr="00">
              <a:extLst>
                <a:ext uri="{FF2B5EF4-FFF2-40B4-BE49-F238E27FC236}">
                  <a16:creationId xmlns:a16="http://schemas.microsoft.com/office/drawing/2014/main" id="{8A42CD91-66DC-5DDB-7539-69F5F15786BE}"/>
                </a:ext>
              </a:extLst>
            </p:cNvPr>
            <p:cNvPicPr>
              <a:picLocks noChangeAspect="1"/>
            </p:cNvPicPr>
            <p:nvPr/>
          </p:nvPicPr>
          <p:blipFill>
            <a:blip r:embed="rId3"/>
            <a:stretch>
              <a:fillRect/>
            </a:stretch>
          </p:blipFill>
          <p:spPr>
            <a:xfrm>
              <a:off x="562610" y="1457960"/>
              <a:ext cx="205105" cy="138430"/>
            </a:xfrm>
            <a:prstGeom prst="rect">
              <a:avLst/>
            </a:prstGeom>
          </p:spPr>
        </p:pic>
      </p:grpSp>
      <p:grpSp>
        <p:nvGrpSpPr>
          <p:cNvPr id="50" name="组合 49">
            <a:extLst>
              <a:ext uri="{FF2B5EF4-FFF2-40B4-BE49-F238E27FC236}">
                <a16:creationId xmlns:a16="http://schemas.microsoft.com/office/drawing/2014/main" id="{E97A0DA0-657E-E784-0271-CC540DAE2811}"/>
              </a:ext>
            </a:extLst>
          </p:cNvPr>
          <p:cNvGrpSpPr/>
          <p:nvPr/>
        </p:nvGrpSpPr>
        <p:grpSpPr>
          <a:xfrm>
            <a:off x="685782" y="2453149"/>
            <a:ext cx="10311275" cy="2487357"/>
            <a:chOff x="1221316" y="3143690"/>
            <a:chExt cx="10311275" cy="2487357"/>
          </a:xfrm>
        </p:grpSpPr>
        <p:grpSp>
          <p:nvGrpSpPr>
            <p:cNvPr id="40" name="组合 39">
              <a:extLst>
                <a:ext uri="{FF2B5EF4-FFF2-40B4-BE49-F238E27FC236}">
                  <a16:creationId xmlns:a16="http://schemas.microsoft.com/office/drawing/2014/main" id="{A9716793-5314-82E7-D17B-586D3C00B5E4}"/>
                </a:ext>
              </a:extLst>
            </p:cNvPr>
            <p:cNvGrpSpPr/>
            <p:nvPr/>
          </p:nvGrpSpPr>
          <p:grpSpPr>
            <a:xfrm>
              <a:off x="1221316" y="3143690"/>
              <a:ext cx="9535568" cy="2436498"/>
              <a:chOff x="1236776" y="3429000"/>
              <a:chExt cx="9535568" cy="2436498"/>
            </a:xfrm>
          </p:grpSpPr>
          <p:grpSp>
            <p:nvGrpSpPr>
              <p:cNvPr id="41" name="组合 40">
                <a:extLst>
                  <a:ext uri="{FF2B5EF4-FFF2-40B4-BE49-F238E27FC236}">
                    <a16:creationId xmlns:a16="http://schemas.microsoft.com/office/drawing/2014/main" id="{12C8ADC7-0950-5518-4F24-D4923E522733}"/>
                  </a:ext>
                </a:extLst>
              </p:cNvPr>
              <p:cNvGrpSpPr/>
              <p:nvPr/>
            </p:nvGrpSpPr>
            <p:grpSpPr>
              <a:xfrm>
                <a:off x="1236776" y="3429000"/>
                <a:ext cx="9535568" cy="2436498"/>
                <a:chOff x="1236776" y="3429000"/>
                <a:chExt cx="9535568" cy="2436498"/>
              </a:xfrm>
            </p:grpSpPr>
            <p:pic>
              <p:nvPicPr>
                <p:cNvPr id="43" name="图片 42">
                  <a:extLst>
                    <a:ext uri="{FF2B5EF4-FFF2-40B4-BE49-F238E27FC236}">
                      <a16:creationId xmlns:a16="http://schemas.microsoft.com/office/drawing/2014/main" id="{5CE0EA65-60AF-E4ED-5B6C-D0DB81951DB5}"/>
                    </a:ext>
                  </a:extLst>
                </p:cNvPr>
                <p:cNvPicPr>
                  <a:picLocks noChangeAspect="1"/>
                </p:cNvPicPr>
                <p:nvPr/>
              </p:nvPicPr>
              <p:blipFill>
                <a:blip r:embed="rId4"/>
                <a:stretch>
                  <a:fillRect/>
                </a:stretch>
              </p:blipFill>
              <p:spPr>
                <a:xfrm>
                  <a:off x="1236776" y="3429000"/>
                  <a:ext cx="9535568" cy="2436498"/>
                </a:xfrm>
                <a:prstGeom prst="rect">
                  <a:avLst/>
                </a:prstGeom>
              </p:spPr>
            </p:pic>
            <p:sp>
              <p:nvSpPr>
                <p:cNvPr id="44" name="矩形 43">
                  <a:extLst>
                    <a:ext uri="{FF2B5EF4-FFF2-40B4-BE49-F238E27FC236}">
                      <a16:creationId xmlns:a16="http://schemas.microsoft.com/office/drawing/2014/main" id="{83B222FE-9F98-6C25-D26A-331CA3AD5A86}"/>
                    </a:ext>
                  </a:extLst>
                </p:cNvPr>
                <p:cNvSpPr/>
                <p:nvPr/>
              </p:nvSpPr>
              <p:spPr>
                <a:xfrm>
                  <a:off x="3530314" y="3529584"/>
                  <a:ext cx="77651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2" name="矩形 41">
                <a:extLst>
                  <a:ext uri="{FF2B5EF4-FFF2-40B4-BE49-F238E27FC236}">
                    <a16:creationId xmlns:a16="http://schemas.microsoft.com/office/drawing/2014/main" id="{5C80531B-BFC5-31F3-E027-4630E3F116DB}"/>
                  </a:ext>
                </a:extLst>
              </p:cNvPr>
              <p:cNvSpPr/>
              <p:nvPr/>
            </p:nvSpPr>
            <p:spPr>
              <a:xfrm>
                <a:off x="1540274" y="3529584"/>
                <a:ext cx="1577830" cy="539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5" name="矩形 44">
              <a:extLst>
                <a:ext uri="{FF2B5EF4-FFF2-40B4-BE49-F238E27FC236}">
                  <a16:creationId xmlns:a16="http://schemas.microsoft.com/office/drawing/2014/main" id="{1770232F-8B80-4B1E-2520-74F9A209501D}"/>
                </a:ext>
              </a:extLst>
            </p:cNvPr>
            <p:cNvSpPr/>
            <p:nvPr/>
          </p:nvSpPr>
          <p:spPr>
            <a:xfrm>
              <a:off x="8396065" y="3244274"/>
              <a:ext cx="3136526" cy="2386773"/>
            </a:xfrm>
            <a:prstGeom prst="rect">
              <a:avLst/>
            </a:prstGeom>
            <a:noFill/>
            <a:ln w="19050">
              <a:solidFill>
                <a:srgbClr val="185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文本框 1">
            <a:extLst>
              <a:ext uri="{FF2B5EF4-FFF2-40B4-BE49-F238E27FC236}">
                <a16:creationId xmlns:a16="http://schemas.microsoft.com/office/drawing/2014/main" id="{0C8B7A06-3082-E88E-C0A5-00317BB19422}"/>
              </a:ext>
            </a:extLst>
          </p:cNvPr>
          <p:cNvSpPr txBox="1"/>
          <p:nvPr/>
        </p:nvSpPr>
        <p:spPr>
          <a:xfrm>
            <a:off x="10044142" y="3439342"/>
            <a:ext cx="904415" cy="307777"/>
          </a:xfrm>
          <a:prstGeom prst="rect">
            <a:avLst/>
          </a:prstGeom>
          <a:noFill/>
        </p:spPr>
        <p:txBody>
          <a:bodyPr wrap="square" rtlCol="0">
            <a:spAutoFit/>
          </a:bodyPr>
          <a:lstStyle/>
          <a:p>
            <a:r>
              <a:rPr kumimoji="1" lang="zh-CN" altLang="en-US" sz="1400" dirty="0">
                <a:latin typeface="Microsoft YaHei" panose="020B0503020204020204" pitchFamily="34" charset="-122"/>
                <a:ea typeface="Microsoft YaHei" panose="020B0503020204020204" pitchFamily="34" charset="-122"/>
              </a:rPr>
              <a:t>（</a:t>
            </a:r>
            <a:r>
              <a:rPr kumimoji="1" lang="en-US" altLang="zh-CN" sz="1400" dirty="0">
                <a:latin typeface="Microsoft YaHei" panose="020B0503020204020204" pitchFamily="34" charset="-122"/>
                <a:ea typeface="Microsoft YaHei" panose="020B0503020204020204" pitchFamily="34" charset="-122"/>
              </a:rPr>
              <a:t>0.72</a:t>
            </a:r>
            <a:r>
              <a:rPr kumimoji="1" lang="zh-CN" altLang="en-US" sz="1400" dirty="0">
                <a:latin typeface="Microsoft YaHei" panose="020B0503020204020204" pitchFamily="34" charset="-122"/>
                <a:ea typeface="Microsoft YaHei" panose="020B0503020204020204" pitchFamily="34" charset="-122"/>
              </a:rPr>
              <a:t>）</a:t>
            </a:r>
          </a:p>
        </p:txBody>
      </p:sp>
      <p:sp>
        <p:nvSpPr>
          <p:cNvPr id="6" name="文本框 5">
            <a:extLst>
              <a:ext uri="{FF2B5EF4-FFF2-40B4-BE49-F238E27FC236}">
                <a16:creationId xmlns:a16="http://schemas.microsoft.com/office/drawing/2014/main" id="{C0C321D4-438E-FE5C-717C-CADC2C5CAA2F}"/>
              </a:ext>
            </a:extLst>
          </p:cNvPr>
          <p:cNvSpPr txBox="1"/>
          <p:nvPr/>
        </p:nvSpPr>
        <p:spPr>
          <a:xfrm>
            <a:off x="10044142" y="3810819"/>
            <a:ext cx="904415" cy="307777"/>
          </a:xfrm>
          <a:prstGeom prst="rect">
            <a:avLst/>
          </a:prstGeom>
          <a:noFill/>
        </p:spPr>
        <p:txBody>
          <a:bodyPr wrap="square" rtlCol="0">
            <a:spAutoFit/>
          </a:bodyPr>
          <a:lstStyle/>
          <a:p>
            <a:r>
              <a:rPr kumimoji="1" lang="zh-CN" altLang="en-US" sz="1400" dirty="0">
                <a:latin typeface="Microsoft YaHei" panose="020B0503020204020204" pitchFamily="34" charset="-122"/>
                <a:ea typeface="Microsoft YaHei" panose="020B0503020204020204" pitchFamily="34" charset="-122"/>
              </a:rPr>
              <a:t>（</a:t>
            </a:r>
            <a:r>
              <a:rPr kumimoji="1" lang="en-US" altLang="zh-CN" sz="1400" dirty="0">
                <a:latin typeface="Microsoft YaHei" panose="020B0503020204020204" pitchFamily="34" charset="-122"/>
                <a:ea typeface="Microsoft YaHei" panose="020B0503020204020204" pitchFamily="34" charset="-122"/>
              </a:rPr>
              <a:t>0.28</a:t>
            </a:r>
            <a:r>
              <a:rPr kumimoji="1" lang="zh-CN" altLang="en-US" sz="1400" dirty="0">
                <a:latin typeface="Microsoft YaHei" panose="020B0503020204020204" pitchFamily="34" charset="-122"/>
                <a:ea typeface="Microsoft YaHei" panose="020B0503020204020204" pitchFamily="34" charset="-122"/>
              </a:rPr>
              <a:t>）</a:t>
            </a:r>
          </a:p>
        </p:txBody>
      </p:sp>
      <p:sp>
        <p:nvSpPr>
          <p:cNvPr id="4" name="矩形 3">
            <a:extLst>
              <a:ext uri="{FF2B5EF4-FFF2-40B4-BE49-F238E27FC236}">
                <a16:creationId xmlns:a16="http://schemas.microsoft.com/office/drawing/2014/main" id="{FC0C722D-8AF2-A5D9-EB64-07354B6DCE4F}"/>
              </a:ext>
            </a:extLst>
          </p:cNvPr>
          <p:cNvSpPr/>
          <p:nvPr/>
        </p:nvSpPr>
        <p:spPr>
          <a:xfrm>
            <a:off x="468813" y="917681"/>
            <a:ext cx="5931987"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4A16CDBE-42B1-1FBF-EA97-66789577E9DD}"/>
              </a:ext>
            </a:extLst>
          </p:cNvPr>
          <p:cNvSpPr txBox="1"/>
          <p:nvPr/>
        </p:nvSpPr>
        <p:spPr>
          <a:xfrm>
            <a:off x="468812" y="906214"/>
            <a:ext cx="5931987"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pPr algn="ctr">
              <a:lnSpc>
                <a:spcPct val="100000"/>
              </a:lnSpc>
              <a:spcBef>
                <a:spcPct val="0"/>
              </a:spcBef>
            </a:pPr>
            <a:r>
              <a:rPr lang="en-US" altLang="zh-CN" sz="2400" b="1" dirty="0">
                <a:solidFill>
                  <a:schemeClr val="bg1"/>
                </a:solidFill>
                <a:latin typeface="微软雅黑" panose="020B0503020204020204" pitchFamily="34" charset="-122"/>
                <a:ea typeface="微软雅黑" panose="020B0503020204020204" pitchFamily="34" charset="-122"/>
                <a:sym typeface="+mn-ea"/>
              </a:rPr>
              <a:t>The Theory of Fully Connected </a:t>
            </a:r>
            <a:r>
              <a:rPr lang="en-US" altLang="zh-CN" dirty="0">
                <a:solidFill>
                  <a:schemeClr val="bg1"/>
                </a:solidFill>
                <a:sym typeface="+mn-ea"/>
              </a:rPr>
              <a:t>L</a:t>
            </a:r>
            <a:r>
              <a:rPr lang="en-US" altLang="zh-CN" sz="2400" b="1" dirty="0">
                <a:solidFill>
                  <a:schemeClr val="bg1"/>
                </a:solidFill>
                <a:latin typeface="微软雅黑" panose="020B0503020204020204" pitchFamily="34" charset="-122"/>
                <a:ea typeface="微软雅黑" panose="020B0503020204020204" pitchFamily="34" charset="-122"/>
                <a:sym typeface="+mn-ea"/>
              </a:rPr>
              <a:t>ayer</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110814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3" name="矩形 2">
            <a:extLst>
              <a:ext uri="{FF2B5EF4-FFF2-40B4-BE49-F238E27FC236}">
                <a16:creationId xmlns:a16="http://schemas.microsoft.com/office/drawing/2014/main" id="{0E551887-F05C-AB84-8614-5D06C0A351CF}"/>
              </a:ext>
            </a:extLst>
          </p:cNvPr>
          <p:cNvSpPr/>
          <p:nvPr/>
        </p:nvSpPr>
        <p:spPr>
          <a:xfrm>
            <a:off x="562612" y="802454"/>
            <a:ext cx="4403920"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391DDE32-E8CB-8A28-5C0A-5EEC5A9F781A}"/>
              </a:ext>
            </a:extLst>
          </p:cNvPr>
          <p:cNvSpPr txBox="1"/>
          <p:nvPr/>
        </p:nvSpPr>
        <p:spPr>
          <a:xfrm>
            <a:off x="546417" y="821660"/>
            <a:ext cx="4388238"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Summary of CNN Structure</a:t>
            </a:r>
            <a:endParaRPr lang="zh-CN" altLang="en-US" dirty="0">
              <a:solidFill>
                <a:schemeClr val="bg1"/>
              </a:solidFill>
            </a:endParaRPr>
          </a:p>
        </p:txBody>
      </p:sp>
      <p:grpSp>
        <p:nvGrpSpPr>
          <p:cNvPr id="69" name="组合 68">
            <a:extLst>
              <a:ext uri="{FF2B5EF4-FFF2-40B4-BE49-F238E27FC236}">
                <a16:creationId xmlns:a16="http://schemas.microsoft.com/office/drawing/2014/main" id="{6E51980E-4FD3-EEEF-FD45-3704BCC80C64}"/>
              </a:ext>
            </a:extLst>
          </p:cNvPr>
          <p:cNvGrpSpPr/>
          <p:nvPr/>
        </p:nvGrpSpPr>
        <p:grpSpPr>
          <a:xfrm>
            <a:off x="2456395" y="3190614"/>
            <a:ext cx="2323471" cy="690291"/>
            <a:chOff x="2347995" y="2261465"/>
            <a:chExt cx="2323471" cy="690291"/>
          </a:xfrm>
        </p:grpSpPr>
        <p:sp>
          <p:nvSpPr>
            <p:cNvPr id="61" name="右箭头 60">
              <a:extLst>
                <a:ext uri="{FF2B5EF4-FFF2-40B4-BE49-F238E27FC236}">
                  <a16:creationId xmlns:a16="http://schemas.microsoft.com/office/drawing/2014/main" id="{50C7D0FC-26B5-EC36-6E47-863F909DFCCC}"/>
                </a:ext>
              </a:extLst>
            </p:cNvPr>
            <p:cNvSpPr/>
            <p:nvPr/>
          </p:nvSpPr>
          <p:spPr>
            <a:xfrm rot="5400000">
              <a:off x="3370428" y="2700330"/>
              <a:ext cx="314269" cy="188584"/>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E2B08689-8A26-DDAE-2D82-544690265684}"/>
                </a:ext>
              </a:extLst>
            </p:cNvPr>
            <p:cNvSpPr txBox="1"/>
            <p:nvPr/>
          </p:nvSpPr>
          <p:spPr>
            <a:xfrm>
              <a:off x="2347995" y="2261465"/>
              <a:ext cx="2323471" cy="369332"/>
            </a:xfrm>
            <a:prstGeom prst="rect">
              <a:avLst/>
            </a:prstGeom>
            <a:noFill/>
          </p:spPr>
          <p:txBody>
            <a:bodyPr wrap="square">
              <a:spAutoFit/>
            </a:bodyPr>
            <a:lstStyle/>
            <a:p>
              <a:r>
                <a:rPr lang="en-US" altLang="zh-CN" kern="1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altLang="zh-CN"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ctivation function</a:t>
              </a:r>
              <a:endParaRPr lang="zh-CN" altLang="en-US"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68" name="组合 67">
            <a:extLst>
              <a:ext uri="{FF2B5EF4-FFF2-40B4-BE49-F238E27FC236}">
                <a16:creationId xmlns:a16="http://schemas.microsoft.com/office/drawing/2014/main" id="{58A2CCBC-3868-6A82-C647-359574334290}"/>
              </a:ext>
            </a:extLst>
          </p:cNvPr>
          <p:cNvGrpSpPr/>
          <p:nvPr/>
        </p:nvGrpSpPr>
        <p:grpSpPr>
          <a:xfrm>
            <a:off x="6057444" y="3203607"/>
            <a:ext cx="2337431" cy="722228"/>
            <a:chOff x="5502101" y="2227387"/>
            <a:chExt cx="2337431" cy="722228"/>
          </a:xfrm>
        </p:grpSpPr>
        <p:sp>
          <p:nvSpPr>
            <p:cNvPr id="63" name="右箭头 62">
              <a:extLst>
                <a:ext uri="{FF2B5EF4-FFF2-40B4-BE49-F238E27FC236}">
                  <a16:creationId xmlns:a16="http://schemas.microsoft.com/office/drawing/2014/main" id="{5864EC4E-96DB-0E35-6B6F-A63F22A2D18C}"/>
                </a:ext>
              </a:extLst>
            </p:cNvPr>
            <p:cNvSpPr/>
            <p:nvPr/>
          </p:nvSpPr>
          <p:spPr>
            <a:xfrm rot="5400000">
              <a:off x="6513683" y="2698189"/>
              <a:ext cx="314269" cy="188584"/>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8CF29AC-D70F-9820-3BB9-DB6E7F936750}"/>
                </a:ext>
              </a:extLst>
            </p:cNvPr>
            <p:cNvSpPr txBox="1"/>
            <p:nvPr/>
          </p:nvSpPr>
          <p:spPr>
            <a:xfrm>
              <a:off x="5502101" y="2227387"/>
              <a:ext cx="2337431" cy="369332"/>
            </a:xfrm>
            <a:prstGeom prst="rect">
              <a:avLst/>
            </a:prstGeom>
            <a:noFill/>
          </p:spPr>
          <p:txBody>
            <a:bodyPr wrap="square">
              <a:spAutoFit/>
            </a:bodyPr>
            <a:lstStyle/>
            <a:p>
              <a:r>
                <a:rPr lang="en-US" altLang="zh-CN" kern="1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altLang="zh-CN"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ctivation function</a:t>
              </a:r>
              <a:endParaRPr lang="zh-CN" altLang="en-US"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67" name="组合 66">
            <a:extLst>
              <a:ext uri="{FF2B5EF4-FFF2-40B4-BE49-F238E27FC236}">
                <a16:creationId xmlns:a16="http://schemas.microsoft.com/office/drawing/2014/main" id="{173D6F70-6BE9-C0CF-A99A-5695D244BDD1}"/>
              </a:ext>
            </a:extLst>
          </p:cNvPr>
          <p:cNvGrpSpPr/>
          <p:nvPr/>
        </p:nvGrpSpPr>
        <p:grpSpPr>
          <a:xfrm>
            <a:off x="8923949" y="3239670"/>
            <a:ext cx="1854070" cy="693169"/>
            <a:chOff x="8999895" y="2256446"/>
            <a:chExt cx="1854070" cy="693169"/>
          </a:xfrm>
        </p:grpSpPr>
        <p:sp>
          <p:nvSpPr>
            <p:cNvPr id="65" name="右箭头 64">
              <a:extLst>
                <a:ext uri="{FF2B5EF4-FFF2-40B4-BE49-F238E27FC236}">
                  <a16:creationId xmlns:a16="http://schemas.microsoft.com/office/drawing/2014/main" id="{B5DB21E6-29BB-6E18-DE4B-16A502CAB573}"/>
                </a:ext>
              </a:extLst>
            </p:cNvPr>
            <p:cNvSpPr/>
            <p:nvPr/>
          </p:nvSpPr>
          <p:spPr>
            <a:xfrm rot="5400000">
              <a:off x="9699980" y="2698189"/>
              <a:ext cx="314269" cy="188584"/>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C1382318-D454-BEF4-A093-77202C0FB59D}"/>
                </a:ext>
              </a:extLst>
            </p:cNvPr>
            <p:cNvSpPr txBox="1"/>
            <p:nvPr/>
          </p:nvSpPr>
          <p:spPr>
            <a:xfrm>
              <a:off x="8999895" y="2256446"/>
              <a:ext cx="1854070" cy="369332"/>
            </a:xfrm>
            <a:prstGeom prst="rect">
              <a:avLst/>
            </a:prstGeom>
            <a:noFill/>
          </p:spPr>
          <p:txBody>
            <a:bodyPr wrap="square">
              <a:spAutoFit/>
            </a:bodyPr>
            <a:lstStyle/>
            <a:p>
              <a:pPr algn="ctr"/>
              <a:r>
                <a:rPr lang="en-US" altLang="zh-CN"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Flatten</a:t>
              </a:r>
              <a:r>
                <a:rPr lang="zh-CN" altLang="en-US"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kern="1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l</a:t>
              </a:r>
              <a:r>
                <a:rPr lang="en-US" altLang="zh-CN"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ayer</a:t>
              </a:r>
              <a:endParaRPr lang="zh-CN" altLang="en-US" sz="1800" kern="100" dirty="0">
                <a:solidFill>
                  <a:schemeClr val="accent2"/>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84" name="组合 83">
            <a:extLst>
              <a:ext uri="{FF2B5EF4-FFF2-40B4-BE49-F238E27FC236}">
                <a16:creationId xmlns:a16="http://schemas.microsoft.com/office/drawing/2014/main" id="{370F54D4-8C19-4597-B939-9DF8123A08C4}"/>
              </a:ext>
            </a:extLst>
          </p:cNvPr>
          <p:cNvGrpSpPr/>
          <p:nvPr/>
        </p:nvGrpSpPr>
        <p:grpSpPr>
          <a:xfrm>
            <a:off x="1297313" y="4473322"/>
            <a:ext cx="2628939" cy="2127838"/>
            <a:chOff x="1440188" y="2952683"/>
            <a:chExt cx="2628939" cy="2127838"/>
          </a:xfrm>
        </p:grpSpPr>
        <p:grpSp>
          <p:nvGrpSpPr>
            <p:cNvPr id="72" name="组合 71">
              <a:extLst>
                <a:ext uri="{FF2B5EF4-FFF2-40B4-BE49-F238E27FC236}">
                  <a16:creationId xmlns:a16="http://schemas.microsoft.com/office/drawing/2014/main" id="{3B4EC093-9AB5-BED8-1311-084597AA4A92}"/>
                </a:ext>
              </a:extLst>
            </p:cNvPr>
            <p:cNvGrpSpPr/>
            <p:nvPr/>
          </p:nvGrpSpPr>
          <p:grpSpPr>
            <a:xfrm>
              <a:off x="1440188" y="3342158"/>
              <a:ext cx="2628939" cy="1738363"/>
              <a:chOff x="184785" y="2922326"/>
              <a:chExt cx="2628939" cy="2085769"/>
            </a:xfrm>
          </p:grpSpPr>
          <p:sp>
            <p:nvSpPr>
              <p:cNvPr id="73" name="矩形 72">
                <a:extLst>
                  <a:ext uri="{FF2B5EF4-FFF2-40B4-BE49-F238E27FC236}">
                    <a16:creationId xmlns:a16="http://schemas.microsoft.com/office/drawing/2014/main" id="{C0B255E5-335E-28E9-2C43-D8888C7785D7}"/>
                  </a:ext>
                </a:extLst>
              </p:cNvPr>
              <p:cNvSpPr/>
              <p:nvPr/>
            </p:nvSpPr>
            <p:spPr>
              <a:xfrm>
                <a:off x="184785" y="2922326"/>
                <a:ext cx="2628939" cy="1831084"/>
              </a:xfrm>
              <a:prstGeom prst="rect">
                <a:avLst/>
              </a:prstGeom>
              <a:noFill/>
              <a:ln w="19050">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4" name="文本框 73">
                <a:extLst>
                  <a:ext uri="{FF2B5EF4-FFF2-40B4-BE49-F238E27FC236}">
                    <a16:creationId xmlns:a16="http://schemas.microsoft.com/office/drawing/2014/main" id="{C47F7DD1-A5E3-AAEC-6546-2418683D61AB}"/>
                  </a:ext>
                </a:extLst>
              </p:cNvPr>
              <p:cNvSpPr txBox="1"/>
              <p:nvPr/>
            </p:nvSpPr>
            <p:spPr>
              <a:xfrm>
                <a:off x="184785" y="3004264"/>
                <a:ext cx="2628939" cy="2003831"/>
              </a:xfrm>
              <a:prstGeom prst="rect">
                <a:avLst/>
              </a:prstGeom>
              <a:noFill/>
            </p:spPr>
            <p:txBody>
              <a:bodyPr wrap="square">
                <a:spAutoFit/>
              </a:bodyPr>
              <a:lstStyle/>
              <a:p>
                <a:pPr marL="285750" indent="-285750">
                  <a:lnSpc>
                    <a:spcPct val="150000"/>
                  </a:lnSpc>
                  <a:buFont typeface="Wingdings" pitchFamily="2" charset="2"/>
                  <a:buChar char="Ø"/>
                </a:pPr>
                <a:r>
                  <a:rPr lang="en-US" altLang="zh-CN" sz="1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Kernel</a:t>
                </a:r>
              </a:p>
              <a:p>
                <a:pPr marL="285750" indent="-285750">
                  <a:lnSpc>
                    <a:spcPct val="150000"/>
                  </a:lnSpc>
                  <a:buFont typeface="Wingdings" pitchFamily="2" charset="2"/>
                  <a:buChar char="Ø"/>
                </a:pPr>
                <a:r>
                  <a:rPr lang="en-US" altLang="zh-CN" sz="1400" kern="100" dirty="0">
                    <a:latin typeface="微软雅黑" panose="020B0503020204020204" pitchFamily="34" charset="-122"/>
                    <a:ea typeface="微软雅黑" panose="020B0503020204020204" pitchFamily="34" charset="-122"/>
                    <a:cs typeface="微软雅黑" panose="020B0503020204020204" pitchFamily="34" charset="-122"/>
                    <a:sym typeface="+mn-ea"/>
                  </a:rPr>
                  <a:t>Padding</a:t>
                </a:r>
              </a:p>
              <a:p>
                <a:pPr marL="285750" indent="-285750">
                  <a:lnSpc>
                    <a:spcPct val="150000"/>
                  </a:lnSpc>
                  <a:buFont typeface="Wingdings" pitchFamily="2" charset="2"/>
                  <a:buChar char="Ø"/>
                </a:pPr>
                <a:r>
                  <a:rPr lang="en-US" altLang="zh-CN" sz="1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Stride</a:t>
                </a:r>
              </a:p>
              <a:p>
                <a:pPr marL="285750" indent="-285750">
                  <a:lnSpc>
                    <a:spcPct val="150000"/>
                  </a:lnSpc>
                  <a:buFont typeface="Wingdings" pitchFamily="2" charset="2"/>
                  <a:buChar char="Ø"/>
                </a:pPr>
                <a:r>
                  <a:rPr lang="en-US" altLang="zh-CN" sz="1400" kern="100" dirty="0">
                    <a:latin typeface="微软雅黑" panose="020B0503020204020204" pitchFamily="34" charset="-122"/>
                    <a:ea typeface="微软雅黑" panose="020B0503020204020204" pitchFamily="34" charset="-122"/>
                    <a:cs typeface="微软雅黑" panose="020B0503020204020204" pitchFamily="34" charset="-122"/>
                    <a:sym typeface="+mn-ea"/>
                  </a:rPr>
                  <a:t>Receptive</a:t>
                </a:r>
                <a:r>
                  <a:rPr lang="zh-CN" altLang="en-US" sz="1400" kern="1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400" kern="100" dirty="0">
                    <a:latin typeface="微软雅黑" panose="020B0503020204020204" pitchFamily="34" charset="-122"/>
                    <a:ea typeface="微软雅黑" panose="020B0503020204020204" pitchFamily="34" charset="-122"/>
                    <a:cs typeface="微软雅黑" panose="020B0503020204020204" pitchFamily="34" charset="-122"/>
                    <a:sym typeface="+mn-ea"/>
                  </a:rPr>
                  <a:t>Field</a:t>
                </a:r>
                <a:endParaRPr lang="en-US" altLang="zh-CN" sz="1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endParaRPr lang="zh-CN" altLang="en-US" sz="1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cxnSp>
          <p:nvCxnSpPr>
            <p:cNvPr id="79" name="直线连接符 78">
              <a:extLst>
                <a:ext uri="{FF2B5EF4-FFF2-40B4-BE49-F238E27FC236}">
                  <a16:creationId xmlns:a16="http://schemas.microsoft.com/office/drawing/2014/main" id="{D15B3C32-F51E-100C-C057-6BE39F8D843D}"/>
                </a:ext>
              </a:extLst>
            </p:cNvPr>
            <p:cNvCxnSpPr>
              <a:cxnSpLocks/>
            </p:cNvCxnSpPr>
            <p:nvPr/>
          </p:nvCxnSpPr>
          <p:spPr>
            <a:xfrm flipV="1">
              <a:off x="2747035" y="2952683"/>
              <a:ext cx="0" cy="390592"/>
            </a:xfrm>
            <a:prstGeom prst="line">
              <a:avLst/>
            </a:prstGeom>
            <a:ln>
              <a:solidFill>
                <a:schemeClr val="accent6">
                  <a:lumMod val="60000"/>
                  <a:lumOff val="40000"/>
                </a:schemeClr>
              </a:solidFill>
              <a:tailEnd type="oval"/>
            </a:ln>
          </p:spPr>
          <p:style>
            <a:lnRef idx="3">
              <a:schemeClr val="accent6"/>
            </a:lnRef>
            <a:fillRef idx="0">
              <a:schemeClr val="accent6"/>
            </a:fillRef>
            <a:effectRef idx="2">
              <a:schemeClr val="accent6"/>
            </a:effectRef>
            <a:fontRef idx="minor">
              <a:schemeClr val="tx1"/>
            </a:fontRef>
          </p:style>
        </p:cxnSp>
      </p:grpSp>
      <p:cxnSp>
        <p:nvCxnSpPr>
          <p:cNvPr id="83" name="直线连接符 82">
            <a:extLst>
              <a:ext uri="{FF2B5EF4-FFF2-40B4-BE49-F238E27FC236}">
                <a16:creationId xmlns:a16="http://schemas.microsoft.com/office/drawing/2014/main" id="{2B576BB5-5EEE-5FAC-B5E8-FDD5E8952ABA}"/>
              </a:ext>
            </a:extLst>
          </p:cNvPr>
          <p:cNvCxnSpPr>
            <a:cxnSpLocks/>
          </p:cNvCxnSpPr>
          <p:nvPr/>
        </p:nvCxnSpPr>
        <p:spPr>
          <a:xfrm flipV="1">
            <a:off x="4221602" y="4337762"/>
            <a:ext cx="0" cy="516492"/>
          </a:xfrm>
          <a:prstGeom prst="line">
            <a:avLst/>
          </a:prstGeom>
          <a:ln>
            <a:solidFill>
              <a:schemeClr val="accent6">
                <a:lumMod val="60000"/>
                <a:lumOff val="40000"/>
              </a:schemeClr>
            </a:solidFill>
            <a:tailEnd type="oval"/>
          </a:ln>
        </p:spPr>
        <p:style>
          <a:lnRef idx="3">
            <a:schemeClr val="accent6"/>
          </a:lnRef>
          <a:fillRef idx="0">
            <a:schemeClr val="accent6"/>
          </a:fillRef>
          <a:effectRef idx="2">
            <a:schemeClr val="accent6"/>
          </a:effectRef>
          <a:fontRef idx="minor">
            <a:schemeClr val="tx1"/>
          </a:fontRef>
        </p:style>
      </p:cxnSp>
      <p:cxnSp>
        <p:nvCxnSpPr>
          <p:cNvPr id="85" name="直线连接符 84">
            <a:extLst>
              <a:ext uri="{FF2B5EF4-FFF2-40B4-BE49-F238E27FC236}">
                <a16:creationId xmlns:a16="http://schemas.microsoft.com/office/drawing/2014/main" id="{4FE2169B-098B-6B91-B2FE-88E458A1B24F}"/>
              </a:ext>
            </a:extLst>
          </p:cNvPr>
          <p:cNvCxnSpPr>
            <a:cxnSpLocks/>
          </p:cNvCxnSpPr>
          <p:nvPr/>
        </p:nvCxnSpPr>
        <p:spPr>
          <a:xfrm flipH="1">
            <a:off x="4221602" y="4854254"/>
            <a:ext cx="131323" cy="0"/>
          </a:xfrm>
          <a:prstGeom prst="line">
            <a:avLst/>
          </a:prstGeom>
          <a:ln>
            <a:solidFill>
              <a:schemeClr val="accent6">
                <a:lumMod val="60000"/>
                <a:lumOff val="40000"/>
              </a:schemeClr>
            </a:solidFill>
            <a:tailEnd type="none"/>
          </a:ln>
        </p:spPr>
        <p:style>
          <a:lnRef idx="3">
            <a:schemeClr val="accent6"/>
          </a:lnRef>
          <a:fillRef idx="0">
            <a:schemeClr val="accent6"/>
          </a:fillRef>
          <a:effectRef idx="2">
            <a:schemeClr val="accent6"/>
          </a:effectRef>
          <a:fontRef idx="minor">
            <a:schemeClr val="tx1"/>
          </a:fontRef>
        </p:style>
      </p:cxnSp>
      <p:sp>
        <p:nvSpPr>
          <p:cNvPr id="87" name="矩形 86">
            <a:extLst>
              <a:ext uri="{FF2B5EF4-FFF2-40B4-BE49-F238E27FC236}">
                <a16:creationId xmlns:a16="http://schemas.microsoft.com/office/drawing/2014/main" id="{D32B2C0D-C03C-9299-8C37-04528B3C9454}"/>
              </a:ext>
            </a:extLst>
          </p:cNvPr>
          <p:cNvSpPr/>
          <p:nvPr/>
        </p:nvSpPr>
        <p:spPr>
          <a:xfrm>
            <a:off x="4352925" y="4854254"/>
            <a:ext cx="2895599" cy="876430"/>
          </a:xfrm>
          <a:prstGeom prst="rect">
            <a:avLst/>
          </a:prstGeom>
          <a:noFill/>
          <a:ln w="19050">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9" name="文本框 88">
            <a:extLst>
              <a:ext uri="{FF2B5EF4-FFF2-40B4-BE49-F238E27FC236}">
                <a16:creationId xmlns:a16="http://schemas.microsoft.com/office/drawing/2014/main" id="{6FA59763-80E3-BA19-B11E-0058B0D9A139}"/>
              </a:ext>
            </a:extLst>
          </p:cNvPr>
          <p:cNvSpPr txBox="1"/>
          <p:nvPr/>
        </p:nvSpPr>
        <p:spPr>
          <a:xfrm>
            <a:off x="4367466" y="4931087"/>
            <a:ext cx="2881059" cy="700576"/>
          </a:xfrm>
          <a:prstGeom prst="rect">
            <a:avLst/>
          </a:prstGeom>
          <a:noFill/>
        </p:spPr>
        <p:txBody>
          <a:bodyPr wrap="square">
            <a:spAutoFit/>
          </a:bodyPr>
          <a:lstStyle/>
          <a:p>
            <a:pPr marL="285750" indent="-285750">
              <a:lnSpc>
                <a:spcPct val="150000"/>
              </a:lnSpc>
              <a:buFont typeface="Wingdings" pitchFamily="2" charset="2"/>
              <a:buChar char="Ø"/>
            </a:pPr>
            <a:r>
              <a:rPr lang="en-US" altLang="zh-CN" sz="1400" kern="100" dirty="0">
                <a:latin typeface="微软雅黑" panose="020B0503020204020204" pitchFamily="34" charset="-122"/>
                <a:ea typeface="微软雅黑" panose="020B0503020204020204" pitchFamily="34" charset="-122"/>
                <a:cs typeface="微软雅黑" panose="020B0503020204020204" pitchFamily="34" charset="-122"/>
                <a:sym typeface="+mn-ea"/>
              </a:rPr>
              <a:t>Max</a:t>
            </a:r>
            <a:r>
              <a:rPr lang="zh-CN" altLang="en-US" sz="1400" kern="1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400" kern="100" dirty="0">
                <a:latin typeface="微软雅黑" panose="020B0503020204020204" pitchFamily="34" charset="-122"/>
                <a:ea typeface="微软雅黑" panose="020B0503020204020204" pitchFamily="34" charset="-122"/>
                <a:cs typeface="微软雅黑" panose="020B0503020204020204" pitchFamily="34" charset="-122"/>
                <a:sym typeface="+mn-ea"/>
              </a:rPr>
              <a:t>Pooling</a:t>
            </a:r>
          </a:p>
          <a:p>
            <a:pPr marL="285750" indent="-285750">
              <a:lnSpc>
                <a:spcPct val="150000"/>
              </a:lnSpc>
              <a:buFont typeface="Wingdings" pitchFamily="2" charset="2"/>
              <a:buChar char="Ø"/>
            </a:pPr>
            <a:r>
              <a:rPr lang="en-US" altLang="zh-CN" sz="1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Average</a:t>
            </a:r>
            <a:r>
              <a:rPr lang="zh-CN" altLang="en-US" sz="1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a:t>
            </a:r>
            <a:endParaRPr lang="zh-CN" altLang="en-US" sz="1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90" name="直线连接符 89">
            <a:extLst>
              <a:ext uri="{FF2B5EF4-FFF2-40B4-BE49-F238E27FC236}">
                <a16:creationId xmlns:a16="http://schemas.microsoft.com/office/drawing/2014/main" id="{D08D475E-7ECE-F204-C5C0-C0B0899677E8}"/>
              </a:ext>
            </a:extLst>
          </p:cNvPr>
          <p:cNvCxnSpPr>
            <a:cxnSpLocks/>
          </p:cNvCxnSpPr>
          <p:nvPr/>
        </p:nvCxnSpPr>
        <p:spPr>
          <a:xfrm>
            <a:off x="3618131" y="2855552"/>
            <a:ext cx="0" cy="219008"/>
          </a:xfrm>
          <a:prstGeom prst="line">
            <a:avLst/>
          </a:prstGeom>
          <a:ln>
            <a:solidFill>
              <a:schemeClr val="accent2">
                <a:lumMod val="60000"/>
                <a:lumOff val="40000"/>
              </a:schemeClr>
            </a:solidFill>
            <a:tailEnd type="oval"/>
          </a:ln>
        </p:spPr>
        <p:style>
          <a:lnRef idx="3">
            <a:schemeClr val="accent6"/>
          </a:lnRef>
          <a:fillRef idx="0">
            <a:schemeClr val="accent6"/>
          </a:fillRef>
          <a:effectRef idx="2">
            <a:schemeClr val="accent6"/>
          </a:effectRef>
          <a:fontRef idx="minor">
            <a:schemeClr val="tx1"/>
          </a:fontRef>
        </p:style>
      </p:cxnSp>
      <p:sp>
        <p:nvSpPr>
          <p:cNvPr id="94" name="矩形 93">
            <a:extLst>
              <a:ext uri="{FF2B5EF4-FFF2-40B4-BE49-F238E27FC236}">
                <a16:creationId xmlns:a16="http://schemas.microsoft.com/office/drawing/2014/main" id="{70A58A27-7626-5F86-1B27-B10F3C06963D}"/>
              </a:ext>
            </a:extLst>
          </p:cNvPr>
          <p:cNvSpPr/>
          <p:nvPr/>
        </p:nvSpPr>
        <p:spPr>
          <a:xfrm>
            <a:off x="3002640" y="1970096"/>
            <a:ext cx="1256070" cy="876430"/>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5" name="文本框 94">
            <a:extLst>
              <a:ext uri="{FF2B5EF4-FFF2-40B4-BE49-F238E27FC236}">
                <a16:creationId xmlns:a16="http://schemas.microsoft.com/office/drawing/2014/main" id="{93B8C825-441A-D0DD-6E34-F8380A66423C}"/>
              </a:ext>
            </a:extLst>
          </p:cNvPr>
          <p:cNvSpPr txBox="1"/>
          <p:nvPr/>
        </p:nvSpPr>
        <p:spPr>
          <a:xfrm>
            <a:off x="3017180" y="2046929"/>
            <a:ext cx="1186215" cy="700576"/>
          </a:xfrm>
          <a:prstGeom prst="rect">
            <a:avLst/>
          </a:prstGeom>
          <a:noFill/>
        </p:spPr>
        <p:txBody>
          <a:bodyPr wrap="square">
            <a:spAutoFit/>
          </a:bodyPr>
          <a:lstStyle/>
          <a:p>
            <a:pPr marL="285750" indent="-285750">
              <a:lnSpc>
                <a:spcPct val="150000"/>
              </a:lnSpc>
              <a:buFont typeface="Wingdings" pitchFamily="2" charset="2"/>
              <a:buChar char="Ø"/>
            </a:pPr>
            <a:r>
              <a:rPr lang="en-US" altLang="zh-CN" sz="1400" kern="100" dirty="0">
                <a:latin typeface="微软雅黑" panose="020B0503020204020204" pitchFamily="34" charset="-122"/>
                <a:ea typeface="微软雅黑" panose="020B0503020204020204" pitchFamily="34" charset="-122"/>
                <a:cs typeface="微软雅黑" panose="020B0503020204020204" pitchFamily="34" charset="-122"/>
                <a:sym typeface="+mn-ea"/>
              </a:rPr>
              <a:t>Sigmoid</a:t>
            </a:r>
          </a:p>
          <a:p>
            <a:pPr marL="285750" indent="-285750">
              <a:lnSpc>
                <a:spcPct val="150000"/>
              </a:lnSpc>
              <a:buFont typeface="Wingdings" pitchFamily="2" charset="2"/>
              <a:buChar char="Ø"/>
            </a:pPr>
            <a:r>
              <a:rPr lang="en-US" altLang="zh-CN" sz="1400" kern="100" dirty="0" err="1">
                <a:latin typeface="微软雅黑" panose="020B0503020204020204" pitchFamily="34" charset="-122"/>
                <a:ea typeface="微软雅黑" panose="020B0503020204020204" pitchFamily="34" charset="-122"/>
                <a:cs typeface="微软雅黑" panose="020B0503020204020204" pitchFamily="34" charset="-122"/>
                <a:sym typeface="+mn-ea"/>
              </a:rPr>
              <a:t>Relu</a:t>
            </a:r>
            <a:endParaRPr lang="en-US" altLang="zh-CN" sz="1400" kern="1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96" name="组合 95">
            <a:extLst>
              <a:ext uri="{FF2B5EF4-FFF2-40B4-BE49-F238E27FC236}">
                <a16:creationId xmlns:a16="http://schemas.microsoft.com/office/drawing/2014/main" id="{00D17072-1736-3A08-5B9A-916115119F3C}"/>
              </a:ext>
            </a:extLst>
          </p:cNvPr>
          <p:cNvGrpSpPr/>
          <p:nvPr/>
        </p:nvGrpSpPr>
        <p:grpSpPr>
          <a:xfrm>
            <a:off x="8892072" y="799692"/>
            <a:ext cx="1814772" cy="2163790"/>
            <a:chOff x="8121774" y="415925"/>
            <a:chExt cx="2007057" cy="2577646"/>
          </a:xfrm>
        </p:grpSpPr>
        <p:pic>
          <p:nvPicPr>
            <p:cNvPr id="97" name="图片 96">
              <a:extLst>
                <a:ext uri="{FF2B5EF4-FFF2-40B4-BE49-F238E27FC236}">
                  <a16:creationId xmlns:a16="http://schemas.microsoft.com/office/drawing/2014/main" id="{756326A7-70F4-9B52-8F2C-619444DDB1F5}"/>
                </a:ext>
              </a:extLst>
            </p:cNvPr>
            <p:cNvPicPr>
              <a:picLocks noChangeAspect="1"/>
            </p:cNvPicPr>
            <p:nvPr/>
          </p:nvPicPr>
          <p:blipFill>
            <a:blip r:embed="rId3"/>
            <a:stretch>
              <a:fillRect/>
            </a:stretch>
          </p:blipFill>
          <p:spPr>
            <a:xfrm>
              <a:off x="8157028" y="465685"/>
              <a:ext cx="1864205" cy="2436499"/>
            </a:xfrm>
            <a:prstGeom prst="rect">
              <a:avLst/>
            </a:prstGeom>
          </p:spPr>
        </p:pic>
        <p:sp>
          <p:nvSpPr>
            <p:cNvPr id="98" name="矩形 97">
              <a:extLst>
                <a:ext uri="{FF2B5EF4-FFF2-40B4-BE49-F238E27FC236}">
                  <a16:creationId xmlns:a16="http://schemas.microsoft.com/office/drawing/2014/main" id="{7C3B8E92-8E15-8875-2372-50E50C11222E}"/>
                </a:ext>
              </a:extLst>
            </p:cNvPr>
            <p:cNvSpPr/>
            <p:nvPr/>
          </p:nvSpPr>
          <p:spPr>
            <a:xfrm>
              <a:off x="8121774" y="415925"/>
              <a:ext cx="2007057" cy="2577646"/>
            </a:xfrm>
            <a:prstGeom prst="rect">
              <a:avLst/>
            </a:prstGeom>
            <a:noFill/>
            <a:ln w="19050">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cxnSp>
        <p:nvCxnSpPr>
          <p:cNvPr id="99" name="直线连接符 98">
            <a:extLst>
              <a:ext uri="{FF2B5EF4-FFF2-40B4-BE49-F238E27FC236}">
                <a16:creationId xmlns:a16="http://schemas.microsoft.com/office/drawing/2014/main" id="{3D6FC1A9-3661-8C9A-95BA-F017D52905CF}"/>
              </a:ext>
            </a:extLst>
          </p:cNvPr>
          <p:cNvCxnSpPr>
            <a:cxnSpLocks/>
          </p:cNvCxnSpPr>
          <p:nvPr/>
        </p:nvCxnSpPr>
        <p:spPr>
          <a:xfrm>
            <a:off x="9787059" y="2963482"/>
            <a:ext cx="0" cy="219008"/>
          </a:xfrm>
          <a:prstGeom prst="line">
            <a:avLst/>
          </a:prstGeom>
          <a:ln>
            <a:solidFill>
              <a:schemeClr val="accent2">
                <a:lumMod val="60000"/>
                <a:lumOff val="40000"/>
              </a:schemeClr>
            </a:solidFill>
            <a:tailEnd type="oval"/>
          </a:ln>
        </p:spPr>
        <p:style>
          <a:lnRef idx="3">
            <a:schemeClr val="accent6"/>
          </a:lnRef>
          <a:fillRef idx="0">
            <a:schemeClr val="accent6"/>
          </a:fillRef>
          <a:effectRef idx="2">
            <a:schemeClr val="accent6"/>
          </a:effectRef>
          <a:fontRef idx="minor">
            <a:schemeClr val="tx1"/>
          </a:fontRef>
        </p:style>
      </p:cxnSp>
      <p:grpSp>
        <p:nvGrpSpPr>
          <p:cNvPr id="7" name="组合 6">
            <a:extLst>
              <a:ext uri="{FF2B5EF4-FFF2-40B4-BE49-F238E27FC236}">
                <a16:creationId xmlns:a16="http://schemas.microsoft.com/office/drawing/2014/main" id="{B67B43C4-282C-2334-2AA2-51E2382FE7BC}"/>
              </a:ext>
            </a:extLst>
          </p:cNvPr>
          <p:cNvGrpSpPr/>
          <p:nvPr/>
        </p:nvGrpSpPr>
        <p:grpSpPr>
          <a:xfrm>
            <a:off x="160055" y="3706062"/>
            <a:ext cx="11586139" cy="694945"/>
            <a:chOff x="540051" y="1762454"/>
            <a:chExt cx="11586139" cy="694945"/>
          </a:xfrm>
        </p:grpSpPr>
        <p:grpSp>
          <p:nvGrpSpPr>
            <p:cNvPr id="12" name="组合 11">
              <a:extLst>
                <a:ext uri="{FF2B5EF4-FFF2-40B4-BE49-F238E27FC236}">
                  <a16:creationId xmlns:a16="http://schemas.microsoft.com/office/drawing/2014/main" id="{ADCE3394-32BE-889D-507C-DEB5489C05DB}"/>
                </a:ext>
              </a:extLst>
            </p:cNvPr>
            <p:cNvGrpSpPr/>
            <p:nvPr/>
          </p:nvGrpSpPr>
          <p:grpSpPr>
            <a:xfrm>
              <a:off x="2219845" y="1809379"/>
              <a:ext cx="1586610" cy="648020"/>
              <a:chOff x="3281966" y="5465751"/>
              <a:chExt cx="1586610" cy="648020"/>
            </a:xfrm>
          </p:grpSpPr>
          <p:sp>
            <p:nvSpPr>
              <p:cNvPr id="60" name="圆角矩形 8">
                <a:extLst>
                  <a:ext uri="{FF2B5EF4-FFF2-40B4-BE49-F238E27FC236}">
                    <a16:creationId xmlns:a16="http://schemas.microsoft.com/office/drawing/2014/main" id="{14DECFAB-ED5F-7FD7-EE0A-BDB604D6741A}"/>
                  </a:ext>
                </a:extLst>
              </p:cNvPr>
              <p:cNvSpPr/>
              <p:nvPr/>
            </p:nvSpPr>
            <p:spPr>
              <a:xfrm>
                <a:off x="3306449" y="5465751"/>
                <a:ext cx="1537644" cy="64802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70" name="文本框 69">
                <a:extLst>
                  <a:ext uri="{FF2B5EF4-FFF2-40B4-BE49-F238E27FC236}">
                    <a16:creationId xmlns:a16="http://schemas.microsoft.com/office/drawing/2014/main" id="{34594AAE-A898-369B-39A4-63E2063C35FA}"/>
                  </a:ext>
                </a:extLst>
              </p:cNvPr>
              <p:cNvSpPr txBox="1"/>
              <p:nvPr/>
            </p:nvSpPr>
            <p:spPr>
              <a:xfrm>
                <a:off x="3281966" y="5504853"/>
                <a:ext cx="1586610" cy="584775"/>
              </a:xfrm>
              <a:prstGeom prst="rect">
                <a:avLst/>
              </a:prstGeom>
              <a:noFill/>
            </p:spPr>
            <p:txBody>
              <a:bodyPr wrap="square" rtlCol="0">
                <a:spAutoFit/>
              </a:bodyPr>
              <a:lstStyle/>
              <a:p>
                <a:pPr algn="ctr"/>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14" name="组合 13">
              <a:extLst>
                <a:ext uri="{FF2B5EF4-FFF2-40B4-BE49-F238E27FC236}">
                  <a16:creationId xmlns:a16="http://schemas.microsoft.com/office/drawing/2014/main" id="{528EF8F7-6D27-DF0E-31F3-16E56D7B8253}"/>
                </a:ext>
              </a:extLst>
            </p:cNvPr>
            <p:cNvGrpSpPr/>
            <p:nvPr/>
          </p:nvGrpSpPr>
          <p:grpSpPr>
            <a:xfrm>
              <a:off x="10272118" y="1817438"/>
              <a:ext cx="1854072" cy="584775"/>
              <a:chOff x="6609163" y="5473810"/>
              <a:chExt cx="1854072" cy="584775"/>
            </a:xfrm>
          </p:grpSpPr>
          <p:sp>
            <p:nvSpPr>
              <p:cNvPr id="45" name="圆角矩形 10">
                <a:extLst>
                  <a:ext uri="{FF2B5EF4-FFF2-40B4-BE49-F238E27FC236}">
                    <a16:creationId xmlns:a16="http://schemas.microsoft.com/office/drawing/2014/main" id="{600757FC-6DEA-6EA1-A2C2-1AF1BB1CE6CF}"/>
                  </a:ext>
                </a:extLst>
              </p:cNvPr>
              <p:cNvSpPr/>
              <p:nvPr/>
            </p:nvSpPr>
            <p:spPr>
              <a:xfrm>
                <a:off x="6718845" y="5523966"/>
                <a:ext cx="1634708"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46" name="文本框 45">
                <a:extLst>
                  <a:ext uri="{FF2B5EF4-FFF2-40B4-BE49-F238E27FC236}">
                    <a16:creationId xmlns:a16="http://schemas.microsoft.com/office/drawing/2014/main" id="{2B6AF2B3-F8ED-20DC-BAA0-7D42FD9689E4}"/>
                  </a:ext>
                </a:extLst>
              </p:cNvPr>
              <p:cNvSpPr txBox="1"/>
              <p:nvPr/>
            </p:nvSpPr>
            <p:spPr>
              <a:xfrm>
                <a:off x="6609163" y="5473810"/>
                <a:ext cx="1854072" cy="584775"/>
              </a:xfrm>
              <a:prstGeom prst="rect">
                <a:avLst/>
              </a:prstGeom>
              <a:noFill/>
            </p:spPr>
            <p:txBody>
              <a:bodyPr wrap="square" rtlCol="0">
                <a:spAutoFit/>
              </a:bodyPr>
              <a:lstStyle/>
              <a:p>
                <a:pPr algn="ctr"/>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Fully connected layer</a:t>
                </a:r>
              </a:p>
            </p:txBody>
          </p:sp>
        </p:grpSp>
        <p:grpSp>
          <p:nvGrpSpPr>
            <p:cNvPr id="23" name="组合 22">
              <a:extLst>
                <a:ext uri="{FF2B5EF4-FFF2-40B4-BE49-F238E27FC236}">
                  <a16:creationId xmlns:a16="http://schemas.microsoft.com/office/drawing/2014/main" id="{3F1517CC-7901-77C5-B2D0-5C78A55C3CCF}"/>
                </a:ext>
              </a:extLst>
            </p:cNvPr>
            <p:cNvGrpSpPr/>
            <p:nvPr/>
          </p:nvGrpSpPr>
          <p:grpSpPr>
            <a:xfrm>
              <a:off x="540051" y="1900440"/>
              <a:ext cx="1231757" cy="499560"/>
              <a:chOff x="1028135" y="5556812"/>
              <a:chExt cx="1231757" cy="499560"/>
            </a:xfrm>
          </p:grpSpPr>
          <p:sp>
            <p:nvSpPr>
              <p:cNvPr id="43" name="圆角矩形 7">
                <a:extLst>
                  <a:ext uri="{FF2B5EF4-FFF2-40B4-BE49-F238E27FC236}">
                    <a16:creationId xmlns:a16="http://schemas.microsoft.com/office/drawing/2014/main" id="{B641B051-2781-AA4E-7269-2A5925944104}"/>
                  </a:ext>
                </a:extLst>
              </p:cNvPr>
              <p:cNvSpPr/>
              <p:nvPr/>
            </p:nvSpPr>
            <p:spPr>
              <a:xfrm>
                <a:off x="1097749" y="5556812"/>
                <a:ext cx="1126852"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44" name="文本框 43">
                <a:extLst>
                  <a:ext uri="{FF2B5EF4-FFF2-40B4-BE49-F238E27FC236}">
                    <a16:creationId xmlns:a16="http://schemas.microsoft.com/office/drawing/2014/main" id="{E8034689-76FD-828B-A0D0-E4A2DF2B285C}"/>
                  </a:ext>
                </a:extLst>
              </p:cNvPr>
              <p:cNvSpPr txBox="1"/>
              <p:nvPr/>
            </p:nvSpPr>
            <p:spPr>
              <a:xfrm>
                <a:off x="1028135" y="5620484"/>
                <a:ext cx="1231757" cy="338554"/>
              </a:xfrm>
              <a:prstGeom prst="rect">
                <a:avLst/>
              </a:prstGeom>
              <a:noFill/>
            </p:spPr>
            <p:txBody>
              <a:bodyPr wrap="square" rtlCol="0">
                <a:spAutoFit/>
              </a:bodyPr>
              <a:lstStyle/>
              <a:p>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Input layer</a:t>
                </a:r>
                <a:endParaRPr lang="zh-CN" altLang="en-US"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24" name="组合 23">
              <a:extLst>
                <a:ext uri="{FF2B5EF4-FFF2-40B4-BE49-F238E27FC236}">
                  <a16:creationId xmlns:a16="http://schemas.microsoft.com/office/drawing/2014/main" id="{95A63D2C-0D68-E42C-E121-E92F24059A89}"/>
                </a:ext>
              </a:extLst>
            </p:cNvPr>
            <p:cNvGrpSpPr/>
            <p:nvPr/>
          </p:nvGrpSpPr>
          <p:grpSpPr>
            <a:xfrm>
              <a:off x="4268491" y="1824987"/>
              <a:ext cx="1025010" cy="584775"/>
              <a:chOff x="5019724" y="5481359"/>
              <a:chExt cx="1025010" cy="584775"/>
            </a:xfrm>
          </p:grpSpPr>
          <p:sp>
            <p:nvSpPr>
              <p:cNvPr id="41" name="圆角矩形 9">
                <a:extLst>
                  <a:ext uri="{FF2B5EF4-FFF2-40B4-BE49-F238E27FC236}">
                    <a16:creationId xmlns:a16="http://schemas.microsoft.com/office/drawing/2014/main" id="{3FAD7794-6264-266E-83C3-143540D5230C}"/>
                  </a:ext>
                </a:extLst>
              </p:cNvPr>
              <p:cNvSpPr/>
              <p:nvPr/>
            </p:nvSpPr>
            <p:spPr>
              <a:xfrm>
                <a:off x="5019724" y="5525306"/>
                <a:ext cx="1025010"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42" name="文本框 41">
                <a:extLst>
                  <a:ext uri="{FF2B5EF4-FFF2-40B4-BE49-F238E27FC236}">
                    <a16:creationId xmlns:a16="http://schemas.microsoft.com/office/drawing/2014/main" id="{3A0AF655-13FF-3490-D95D-A8109B6514D9}"/>
                  </a:ext>
                </a:extLst>
              </p:cNvPr>
              <p:cNvSpPr txBox="1"/>
              <p:nvPr/>
            </p:nvSpPr>
            <p:spPr>
              <a:xfrm>
                <a:off x="5060929" y="5481359"/>
                <a:ext cx="936645" cy="584775"/>
              </a:xfrm>
              <a:prstGeom prst="rect">
                <a:avLst/>
              </a:prstGeom>
              <a:noFill/>
            </p:spPr>
            <p:txBody>
              <a:bodyPr wrap="square">
                <a:spAutoFit/>
              </a:bodyPr>
              <a:lstStyle/>
              <a:p>
                <a:pPr algn="ctr"/>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26" name="右箭头 19">
              <a:extLst>
                <a:ext uri="{FF2B5EF4-FFF2-40B4-BE49-F238E27FC236}">
                  <a16:creationId xmlns:a16="http://schemas.microsoft.com/office/drawing/2014/main" id="{438A6D45-1914-3B0A-48A0-E54930EA8105}"/>
                </a:ext>
              </a:extLst>
            </p:cNvPr>
            <p:cNvSpPr/>
            <p:nvPr/>
          </p:nvSpPr>
          <p:spPr>
            <a:xfrm>
              <a:off x="1787299" y="2038153"/>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7" name="右箭头 20">
              <a:extLst>
                <a:ext uri="{FF2B5EF4-FFF2-40B4-BE49-F238E27FC236}">
                  <a16:creationId xmlns:a16="http://schemas.microsoft.com/office/drawing/2014/main" id="{04DE3E88-461F-B0B9-6361-189A275CBCB3}"/>
                </a:ext>
              </a:extLst>
            </p:cNvPr>
            <p:cNvSpPr/>
            <p:nvPr/>
          </p:nvSpPr>
          <p:spPr>
            <a:xfrm>
              <a:off x="3821433" y="2036418"/>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8" name="右箭头 21">
              <a:extLst>
                <a:ext uri="{FF2B5EF4-FFF2-40B4-BE49-F238E27FC236}">
                  <a16:creationId xmlns:a16="http://schemas.microsoft.com/office/drawing/2014/main" id="{B230DC15-7EBC-0F44-1859-95C616F746B9}"/>
                </a:ext>
              </a:extLst>
            </p:cNvPr>
            <p:cNvSpPr/>
            <p:nvPr/>
          </p:nvSpPr>
          <p:spPr>
            <a:xfrm>
              <a:off x="9948149" y="2024290"/>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nvGrpSpPr>
            <p:cNvPr id="29" name="组合 28">
              <a:extLst>
                <a:ext uri="{FF2B5EF4-FFF2-40B4-BE49-F238E27FC236}">
                  <a16:creationId xmlns:a16="http://schemas.microsoft.com/office/drawing/2014/main" id="{F9BF64F1-1D3D-28BC-6F2F-4D304F156123}"/>
                </a:ext>
              </a:extLst>
            </p:cNvPr>
            <p:cNvGrpSpPr/>
            <p:nvPr/>
          </p:nvGrpSpPr>
          <p:grpSpPr>
            <a:xfrm>
              <a:off x="5758523" y="1762454"/>
              <a:ext cx="1633741" cy="659797"/>
              <a:chOff x="3655868" y="5409530"/>
              <a:chExt cx="1633741" cy="659797"/>
            </a:xfrm>
          </p:grpSpPr>
          <p:sp>
            <p:nvSpPr>
              <p:cNvPr id="39" name="圆角矩形 45">
                <a:extLst>
                  <a:ext uri="{FF2B5EF4-FFF2-40B4-BE49-F238E27FC236}">
                    <a16:creationId xmlns:a16="http://schemas.microsoft.com/office/drawing/2014/main" id="{DCE43A5B-D833-1154-7B94-5C29CF449047}"/>
                  </a:ext>
                </a:extLst>
              </p:cNvPr>
              <p:cNvSpPr/>
              <p:nvPr/>
            </p:nvSpPr>
            <p:spPr>
              <a:xfrm>
                <a:off x="3655868" y="5409530"/>
                <a:ext cx="1633741" cy="659797"/>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40" name="文本框 39">
                <a:extLst>
                  <a:ext uri="{FF2B5EF4-FFF2-40B4-BE49-F238E27FC236}">
                    <a16:creationId xmlns:a16="http://schemas.microsoft.com/office/drawing/2014/main" id="{4F07551F-F7E7-AF9B-6AF4-5F04BF32F31E}"/>
                  </a:ext>
                </a:extLst>
              </p:cNvPr>
              <p:cNvSpPr txBox="1"/>
              <p:nvPr/>
            </p:nvSpPr>
            <p:spPr>
              <a:xfrm>
                <a:off x="3694087" y="5430795"/>
                <a:ext cx="1577830" cy="584775"/>
              </a:xfrm>
              <a:prstGeom prst="rect">
                <a:avLst/>
              </a:prstGeom>
              <a:noFill/>
            </p:spPr>
            <p:txBody>
              <a:bodyPr wrap="square" rtlCol="0">
                <a:spAutoFit/>
              </a:bodyPr>
              <a:lstStyle/>
              <a:p>
                <a:pPr algn="ctr"/>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Convolutional layer</a:t>
                </a:r>
              </a:p>
            </p:txBody>
          </p:sp>
        </p:grpSp>
        <p:grpSp>
          <p:nvGrpSpPr>
            <p:cNvPr id="30" name="组合 29">
              <a:extLst>
                <a:ext uri="{FF2B5EF4-FFF2-40B4-BE49-F238E27FC236}">
                  <a16:creationId xmlns:a16="http://schemas.microsoft.com/office/drawing/2014/main" id="{5039994F-2A47-5D9C-03FC-FA158327697C}"/>
                </a:ext>
              </a:extLst>
            </p:cNvPr>
            <p:cNvGrpSpPr/>
            <p:nvPr/>
          </p:nvGrpSpPr>
          <p:grpSpPr>
            <a:xfrm>
              <a:off x="7864978" y="1809379"/>
              <a:ext cx="1025010" cy="584775"/>
              <a:chOff x="5451435" y="5456455"/>
              <a:chExt cx="1025010" cy="584775"/>
            </a:xfrm>
          </p:grpSpPr>
          <p:sp>
            <p:nvSpPr>
              <p:cNvPr id="37" name="圆角矩形 48">
                <a:extLst>
                  <a:ext uri="{FF2B5EF4-FFF2-40B4-BE49-F238E27FC236}">
                    <a16:creationId xmlns:a16="http://schemas.microsoft.com/office/drawing/2014/main" id="{FD00ED07-E2EA-8467-1711-248A0733A68E}"/>
                  </a:ext>
                </a:extLst>
              </p:cNvPr>
              <p:cNvSpPr/>
              <p:nvPr/>
            </p:nvSpPr>
            <p:spPr>
              <a:xfrm>
                <a:off x="5451435" y="5507122"/>
                <a:ext cx="1025010"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8" name="文本框 37">
                <a:extLst>
                  <a:ext uri="{FF2B5EF4-FFF2-40B4-BE49-F238E27FC236}">
                    <a16:creationId xmlns:a16="http://schemas.microsoft.com/office/drawing/2014/main" id="{BF04B5DF-4BFD-E290-D554-3303ECE37607}"/>
                  </a:ext>
                </a:extLst>
              </p:cNvPr>
              <p:cNvSpPr txBox="1"/>
              <p:nvPr/>
            </p:nvSpPr>
            <p:spPr>
              <a:xfrm>
                <a:off x="5484108" y="5456455"/>
                <a:ext cx="936645" cy="584775"/>
              </a:xfrm>
              <a:prstGeom prst="rect">
                <a:avLst/>
              </a:prstGeom>
              <a:noFill/>
            </p:spPr>
            <p:txBody>
              <a:bodyPr wrap="square">
                <a:spAutoFit/>
              </a:bodyPr>
              <a:lstStyle/>
              <a:p>
                <a:pPr algn="ctr"/>
                <a:r>
                  <a:rPr lang="en-US" altLang="zh-CN" sz="16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Pooling layer</a:t>
                </a:r>
              </a:p>
            </p:txBody>
          </p:sp>
        </p:grpSp>
        <p:sp>
          <p:nvSpPr>
            <p:cNvPr id="31" name="右箭头 50">
              <a:extLst>
                <a:ext uri="{FF2B5EF4-FFF2-40B4-BE49-F238E27FC236}">
                  <a16:creationId xmlns:a16="http://schemas.microsoft.com/office/drawing/2014/main" id="{96FA97E1-1B8A-55FF-F08E-489AC805A04B}"/>
                </a:ext>
              </a:extLst>
            </p:cNvPr>
            <p:cNvSpPr/>
            <p:nvPr/>
          </p:nvSpPr>
          <p:spPr>
            <a:xfrm>
              <a:off x="5332149" y="2029604"/>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2" name="右箭头 51">
              <a:extLst>
                <a:ext uri="{FF2B5EF4-FFF2-40B4-BE49-F238E27FC236}">
                  <a16:creationId xmlns:a16="http://schemas.microsoft.com/office/drawing/2014/main" id="{25E51675-F3B8-E958-93B2-5D3E5EDDA217}"/>
                </a:ext>
              </a:extLst>
            </p:cNvPr>
            <p:cNvSpPr/>
            <p:nvPr/>
          </p:nvSpPr>
          <p:spPr>
            <a:xfrm>
              <a:off x="7430483" y="2027530"/>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3" name="右箭头 52">
              <a:extLst>
                <a:ext uri="{FF2B5EF4-FFF2-40B4-BE49-F238E27FC236}">
                  <a16:creationId xmlns:a16="http://schemas.microsoft.com/office/drawing/2014/main" id="{A51CF465-D1E9-F300-E78E-45E3511139BD}"/>
                </a:ext>
              </a:extLst>
            </p:cNvPr>
            <p:cNvSpPr/>
            <p:nvPr/>
          </p:nvSpPr>
          <p:spPr>
            <a:xfrm>
              <a:off x="8925797" y="2024293"/>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nvGrpSpPr>
            <p:cNvPr id="34" name="组合 33">
              <a:extLst>
                <a:ext uri="{FF2B5EF4-FFF2-40B4-BE49-F238E27FC236}">
                  <a16:creationId xmlns:a16="http://schemas.microsoft.com/office/drawing/2014/main" id="{EA25894C-8A34-DF88-4614-F136C6218D08}"/>
                </a:ext>
              </a:extLst>
            </p:cNvPr>
            <p:cNvGrpSpPr/>
            <p:nvPr/>
          </p:nvGrpSpPr>
          <p:grpSpPr>
            <a:xfrm>
              <a:off x="9353154" y="1860046"/>
              <a:ext cx="585447" cy="499560"/>
              <a:chOff x="5357223" y="5516607"/>
              <a:chExt cx="585447" cy="499560"/>
            </a:xfrm>
          </p:grpSpPr>
          <p:sp>
            <p:nvSpPr>
              <p:cNvPr id="35" name="圆角矩形 54">
                <a:extLst>
                  <a:ext uri="{FF2B5EF4-FFF2-40B4-BE49-F238E27FC236}">
                    <a16:creationId xmlns:a16="http://schemas.microsoft.com/office/drawing/2014/main" id="{A30B4728-11CD-A2A3-F8CF-886F85F043C7}"/>
                  </a:ext>
                </a:extLst>
              </p:cNvPr>
              <p:cNvSpPr/>
              <p:nvPr/>
            </p:nvSpPr>
            <p:spPr>
              <a:xfrm>
                <a:off x="5357223" y="5516607"/>
                <a:ext cx="558730"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6" name="文本框 35">
                <a:extLst>
                  <a:ext uri="{FF2B5EF4-FFF2-40B4-BE49-F238E27FC236}">
                    <a16:creationId xmlns:a16="http://schemas.microsoft.com/office/drawing/2014/main" id="{CDAA238E-12D2-E8E2-1A7D-54000F7F4513}"/>
                  </a:ext>
                </a:extLst>
              </p:cNvPr>
              <p:cNvSpPr txBox="1"/>
              <p:nvPr/>
            </p:nvSpPr>
            <p:spPr>
              <a:xfrm>
                <a:off x="5366771" y="5563390"/>
                <a:ext cx="575899" cy="338554"/>
              </a:xfrm>
              <a:prstGeom prst="rect">
                <a:avLst/>
              </a:prstGeom>
              <a:noFill/>
            </p:spPr>
            <p:txBody>
              <a:bodyPr wrap="square">
                <a:spAutoFit/>
              </a:bodyPr>
              <a:lstStyle/>
              <a:p>
                <a:pPr algn="ctr"/>
                <a:r>
                  <a:rPr lang="en-US" altLang="zh-CN" sz="1600" kern="100" dirty="0">
                    <a:latin typeface="微软雅黑" panose="020B0503020204020204" pitchFamily="34" charset="-122"/>
                    <a:ea typeface="微软雅黑" panose="020B0503020204020204" pitchFamily="34" charset="-122"/>
                    <a:sym typeface="+mn-ea"/>
                  </a:rPr>
                  <a:t>……</a:t>
                </a:r>
                <a:endParaRPr lang="zh-CN" altLang="en-US" sz="1600" dirty="0"/>
              </a:p>
            </p:txBody>
          </p:sp>
        </p:grpSp>
      </p:grpSp>
    </p:spTree>
    <p:extLst>
      <p:ext uri="{BB962C8B-B14F-4D97-AF65-F5344CB8AC3E}">
        <p14:creationId xmlns:p14="http://schemas.microsoft.com/office/powerpoint/2010/main" val="2321861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3" name="矩形 2">
            <a:extLst>
              <a:ext uri="{FF2B5EF4-FFF2-40B4-BE49-F238E27FC236}">
                <a16:creationId xmlns:a16="http://schemas.microsoft.com/office/drawing/2014/main" id="{0E551887-F05C-AB84-8614-5D06C0A351CF}"/>
              </a:ext>
            </a:extLst>
          </p:cNvPr>
          <p:cNvSpPr/>
          <p:nvPr/>
        </p:nvSpPr>
        <p:spPr>
          <a:xfrm>
            <a:off x="747884" y="770912"/>
            <a:ext cx="4657236"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391DDE32-E8CB-8A28-5C0A-5EEC5A9F781A}"/>
              </a:ext>
            </a:extLst>
          </p:cNvPr>
          <p:cNvSpPr txBox="1"/>
          <p:nvPr/>
        </p:nvSpPr>
        <p:spPr>
          <a:xfrm>
            <a:off x="845037" y="774871"/>
            <a:ext cx="4560083"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The training process of CNN</a:t>
            </a:r>
            <a:endParaRPr lang="zh-CN" altLang="en-US" dirty="0">
              <a:solidFill>
                <a:schemeClr val="bg1"/>
              </a:solidFill>
            </a:endParaRPr>
          </a:p>
        </p:txBody>
      </p:sp>
      <p:grpSp>
        <p:nvGrpSpPr>
          <p:cNvPr id="2" name="组合 1">
            <a:extLst>
              <a:ext uri="{FF2B5EF4-FFF2-40B4-BE49-F238E27FC236}">
                <a16:creationId xmlns:a16="http://schemas.microsoft.com/office/drawing/2014/main" id="{313BCB72-6A21-7C48-EED9-67E167CEF198}"/>
              </a:ext>
            </a:extLst>
          </p:cNvPr>
          <p:cNvGrpSpPr/>
          <p:nvPr/>
        </p:nvGrpSpPr>
        <p:grpSpPr>
          <a:xfrm>
            <a:off x="583559" y="1871271"/>
            <a:ext cx="3042477" cy="4150986"/>
            <a:chOff x="225390" y="1353507"/>
            <a:chExt cx="1295568" cy="4150986"/>
          </a:xfrm>
        </p:grpSpPr>
        <p:grpSp>
          <p:nvGrpSpPr>
            <p:cNvPr id="12" name="组合 11">
              <a:extLst>
                <a:ext uri="{FF2B5EF4-FFF2-40B4-BE49-F238E27FC236}">
                  <a16:creationId xmlns:a16="http://schemas.microsoft.com/office/drawing/2014/main" id="{0192F832-EBDE-A6A6-EC8A-5758DF5E6DF9}"/>
                </a:ext>
              </a:extLst>
            </p:cNvPr>
            <p:cNvGrpSpPr/>
            <p:nvPr/>
          </p:nvGrpSpPr>
          <p:grpSpPr>
            <a:xfrm>
              <a:off x="251349" y="2570649"/>
              <a:ext cx="1239786" cy="499560"/>
              <a:chOff x="2325376" y="1356235"/>
              <a:chExt cx="1239786" cy="499560"/>
            </a:xfrm>
          </p:grpSpPr>
          <p:sp>
            <p:nvSpPr>
              <p:cNvPr id="35" name="圆角矩形 35">
                <a:extLst>
                  <a:ext uri="{FF2B5EF4-FFF2-40B4-BE49-F238E27FC236}">
                    <a16:creationId xmlns:a16="http://schemas.microsoft.com/office/drawing/2014/main" id="{E7F1FE23-10E3-478E-7548-9D16AB5AAA7D}"/>
                  </a:ext>
                </a:extLst>
              </p:cNvPr>
              <p:cNvSpPr/>
              <p:nvPr/>
            </p:nvSpPr>
            <p:spPr>
              <a:xfrm>
                <a:off x="2325376" y="1356235"/>
                <a:ext cx="1225594"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45">
                <a:extLst>
                  <a:ext uri="{FF2B5EF4-FFF2-40B4-BE49-F238E27FC236}">
                    <a16:creationId xmlns:a16="http://schemas.microsoft.com/office/drawing/2014/main" id="{E29CDC8C-57C0-B681-6A8D-CDC8AD2C5810}"/>
                  </a:ext>
                </a:extLst>
              </p:cNvPr>
              <p:cNvSpPr txBox="1"/>
              <p:nvPr/>
            </p:nvSpPr>
            <p:spPr>
              <a:xfrm>
                <a:off x="2339568" y="1401673"/>
                <a:ext cx="1225594" cy="400110"/>
              </a:xfrm>
              <a:prstGeom prst="rect">
                <a:avLst/>
              </a:prstGeom>
              <a:noFill/>
            </p:spPr>
            <p:txBody>
              <a:bodyPr wrap="square" rtlCol="0">
                <a:spAutoFit/>
              </a:bodyPr>
              <a:lstStyle/>
              <a:p>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Calculation of losses</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14" name="组合 13">
              <a:extLst>
                <a:ext uri="{FF2B5EF4-FFF2-40B4-BE49-F238E27FC236}">
                  <a16:creationId xmlns:a16="http://schemas.microsoft.com/office/drawing/2014/main" id="{519324FA-5991-B97A-16E8-91178C250C09}"/>
                </a:ext>
              </a:extLst>
            </p:cNvPr>
            <p:cNvGrpSpPr/>
            <p:nvPr/>
          </p:nvGrpSpPr>
          <p:grpSpPr>
            <a:xfrm>
              <a:off x="251349" y="1353507"/>
              <a:ext cx="1225594" cy="1063829"/>
              <a:chOff x="258445" y="1353507"/>
              <a:chExt cx="1225594" cy="1063829"/>
            </a:xfrm>
          </p:grpSpPr>
          <p:sp>
            <p:nvSpPr>
              <p:cNvPr id="33" name="圆角矩形 44">
                <a:extLst>
                  <a:ext uri="{FF2B5EF4-FFF2-40B4-BE49-F238E27FC236}">
                    <a16:creationId xmlns:a16="http://schemas.microsoft.com/office/drawing/2014/main" id="{B9B99C02-8EEE-7829-551E-CE5220171B16}"/>
                  </a:ext>
                </a:extLst>
              </p:cNvPr>
              <p:cNvSpPr/>
              <p:nvPr/>
            </p:nvSpPr>
            <p:spPr>
              <a:xfrm>
                <a:off x="258445" y="1353507"/>
                <a:ext cx="1225594"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文本框 41">
                <a:extLst>
                  <a:ext uri="{FF2B5EF4-FFF2-40B4-BE49-F238E27FC236}">
                    <a16:creationId xmlns:a16="http://schemas.microsoft.com/office/drawing/2014/main" id="{147CF8E0-2F6A-920A-07B6-76EF3FE689FA}"/>
                  </a:ext>
                </a:extLst>
              </p:cNvPr>
              <p:cNvSpPr txBox="1"/>
              <p:nvPr/>
            </p:nvSpPr>
            <p:spPr>
              <a:xfrm>
                <a:off x="268162" y="1401673"/>
                <a:ext cx="1208781" cy="1015663"/>
              </a:xfrm>
              <a:prstGeom prst="rect">
                <a:avLst/>
              </a:prstGeom>
              <a:noFill/>
            </p:spPr>
            <p:txBody>
              <a:bodyPr wrap="square" rtlCol="0">
                <a:spAutoFit/>
              </a:bodyPr>
              <a:lstStyle/>
              <a:p>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Forward propagation</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23" name="组合 29">
              <a:extLst>
                <a:ext uri="{FF2B5EF4-FFF2-40B4-BE49-F238E27FC236}">
                  <a16:creationId xmlns:a16="http://schemas.microsoft.com/office/drawing/2014/main" id="{2ED2FD0B-BB39-D60A-AA60-4CE9F99887B5}"/>
                </a:ext>
              </a:extLst>
            </p:cNvPr>
            <p:cNvGrpSpPr/>
            <p:nvPr/>
          </p:nvGrpSpPr>
          <p:grpSpPr>
            <a:xfrm>
              <a:off x="225390" y="3787791"/>
              <a:ext cx="1277511" cy="499560"/>
              <a:chOff x="5064624" y="5614211"/>
              <a:chExt cx="1277511" cy="499560"/>
            </a:xfrm>
          </p:grpSpPr>
          <p:sp>
            <p:nvSpPr>
              <p:cNvPr id="31" name="圆角矩形 33">
                <a:extLst>
                  <a:ext uri="{FF2B5EF4-FFF2-40B4-BE49-F238E27FC236}">
                    <a16:creationId xmlns:a16="http://schemas.microsoft.com/office/drawing/2014/main" id="{DCECBDE8-B8AD-B3F7-232B-FF7879224286}"/>
                  </a:ext>
                </a:extLst>
              </p:cNvPr>
              <p:cNvSpPr/>
              <p:nvPr/>
            </p:nvSpPr>
            <p:spPr>
              <a:xfrm>
                <a:off x="5090583" y="5614211"/>
                <a:ext cx="1225594"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4">
                <a:extLst>
                  <a:ext uri="{FF2B5EF4-FFF2-40B4-BE49-F238E27FC236}">
                    <a16:creationId xmlns:a16="http://schemas.microsoft.com/office/drawing/2014/main" id="{21324667-8D3A-691F-EE55-C3A1B27D1E16}"/>
                  </a:ext>
                </a:extLst>
              </p:cNvPr>
              <p:cNvSpPr txBox="1"/>
              <p:nvPr/>
            </p:nvSpPr>
            <p:spPr>
              <a:xfrm>
                <a:off x="5064624" y="5663936"/>
                <a:ext cx="1277511" cy="400110"/>
              </a:xfrm>
              <a:prstGeom prst="rect">
                <a:avLst/>
              </a:prstGeom>
              <a:noFill/>
            </p:spPr>
            <p:txBody>
              <a:bodyPr wrap="square">
                <a:spAutoFit/>
              </a:bodyPr>
              <a:lstStyle/>
              <a:p>
                <a:r>
                  <a:rPr lang="en-US" altLang="zh-CN" sz="2000" kern="100" dirty="0">
                    <a:latin typeface="微软雅黑" panose="020B0503020204020204" pitchFamily="34" charset="-122"/>
                    <a:ea typeface="微软雅黑" panose="020B0503020204020204" pitchFamily="34" charset="-122"/>
                    <a:cs typeface="微软雅黑" panose="020B0503020204020204" pitchFamily="34" charset="-122"/>
                    <a:sym typeface="+mn-ea"/>
                  </a:rPr>
                  <a:t>B</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ackward propagation</a:t>
                </a:r>
                <a:endParaRPr lang="zh-CN" altLang="en-US" sz="2000" dirty="0"/>
              </a:p>
            </p:txBody>
          </p:sp>
        </p:grpSp>
        <p:sp>
          <p:nvSpPr>
            <p:cNvPr id="24" name="右箭头 30">
              <a:extLst>
                <a:ext uri="{FF2B5EF4-FFF2-40B4-BE49-F238E27FC236}">
                  <a16:creationId xmlns:a16="http://schemas.microsoft.com/office/drawing/2014/main" id="{C8D3E9D2-2F87-5AD3-79B4-21FC7AA9C9F9}"/>
                </a:ext>
              </a:extLst>
            </p:cNvPr>
            <p:cNvSpPr/>
            <p:nvPr/>
          </p:nvSpPr>
          <p:spPr>
            <a:xfrm rot="5400000">
              <a:off x="666008" y="2129562"/>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6" name="组合 29">
              <a:extLst>
                <a:ext uri="{FF2B5EF4-FFF2-40B4-BE49-F238E27FC236}">
                  <a16:creationId xmlns:a16="http://schemas.microsoft.com/office/drawing/2014/main" id="{A6C56D14-1C39-E237-78DD-6025688BD945}"/>
                </a:ext>
              </a:extLst>
            </p:cNvPr>
            <p:cNvGrpSpPr/>
            <p:nvPr/>
          </p:nvGrpSpPr>
          <p:grpSpPr>
            <a:xfrm>
              <a:off x="251349" y="5004933"/>
              <a:ext cx="1269609" cy="499560"/>
              <a:chOff x="5090583" y="5614211"/>
              <a:chExt cx="1269609" cy="499560"/>
            </a:xfrm>
          </p:grpSpPr>
          <p:sp>
            <p:nvSpPr>
              <p:cNvPr id="29" name="圆角矩形 33">
                <a:extLst>
                  <a:ext uri="{FF2B5EF4-FFF2-40B4-BE49-F238E27FC236}">
                    <a16:creationId xmlns:a16="http://schemas.microsoft.com/office/drawing/2014/main" id="{87EEDD61-9A55-D0D3-1CAF-0894225137C6}"/>
                  </a:ext>
                </a:extLst>
              </p:cNvPr>
              <p:cNvSpPr/>
              <p:nvPr/>
            </p:nvSpPr>
            <p:spPr>
              <a:xfrm>
                <a:off x="5090583" y="5614211"/>
                <a:ext cx="1225594" cy="499560"/>
              </a:xfrm>
              <a:prstGeom prst="roundRect">
                <a:avLst/>
              </a:prstGeom>
              <a:solidFill>
                <a:schemeClr val="accent6">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34">
                <a:extLst>
                  <a:ext uri="{FF2B5EF4-FFF2-40B4-BE49-F238E27FC236}">
                    <a16:creationId xmlns:a16="http://schemas.microsoft.com/office/drawing/2014/main" id="{F57C6420-C81F-5288-7A7F-86562DC54816}"/>
                  </a:ext>
                </a:extLst>
              </p:cNvPr>
              <p:cNvSpPr txBox="1"/>
              <p:nvPr/>
            </p:nvSpPr>
            <p:spPr>
              <a:xfrm>
                <a:off x="5134598" y="5663936"/>
                <a:ext cx="1225594" cy="400110"/>
              </a:xfrm>
              <a:prstGeom prst="rect">
                <a:avLst/>
              </a:prstGeom>
              <a:noFill/>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Updating parameters</a:t>
                </a:r>
                <a:endParaRPr lang="zh-CN" altLang="en-US" sz="2000" dirty="0"/>
              </a:p>
            </p:txBody>
          </p:sp>
        </p:grpSp>
        <p:sp>
          <p:nvSpPr>
            <p:cNvPr id="27" name="右箭头 30">
              <a:extLst>
                <a:ext uri="{FF2B5EF4-FFF2-40B4-BE49-F238E27FC236}">
                  <a16:creationId xmlns:a16="http://schemas.microsoft.com/office/drawing/2014/main" id="{F138E7E0-431D-521C-5BF1-755F35B3FD1B}"/>
                </a:ext>
              </a:extLst>
            </p:cNvPr>
            <p:cNvSpPr/>
            <p:nvPr/>
          </p:nvSpPr>
          <p:spPr>
            <a:xfrm rot="5400000">
              <a:off x="666008" y="3346704"/>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右箭头 30">
              <a:extLst>
                <a:ext uri="{FF2B5EF4-FFF2-40B4-BE49-F238E27FC236}">
                  <a16:creationId xmlns:a16="http://schemas.microsoft.com/office/drawing/2014/main" id="{4F3A3930-CE01-A9AD-B89C-B1D2CFB0894A}"/>
                </a:ext>
              </a:extLst>
            </p:cNvPr>
            <p:cNvSpPr/>
            <p:nvPr/>
          </p:nvSpPr>
          <p:spPr>
            <a:xfrm rot="5400000">
              <a:off x="666008" y="4563846"/>
              <a:ext cx="396276" cy="164592"/>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7" name="文本框 36">
            <a:extLst>
              <a:ext uri="{FF2B5EF4-FFF2-40B4-BE49-F238E27FC236}">
                <a16:creationId xmlns:a16="http://schemas.microsoft.com/office/drawing/2014/main" id="{2A2E26C5-2C13-556C-B277-05F38C443F1F}"/>
              </a:ext>
            </a:extLst>
          </p:cNvPr>
          <p:cNvSpPr txBox="1"/>
          <p:nvPr/>
        </p:nvSpPr>
        <p:spPr>
          <a:xfrm>
            <a:off x="3626036" y="1418697"/>
            <a:ext cx="8583636" cy="1428211"/>
          </a:xfrm>
          <a:prstGeom prst="rect">
            <a:avLst/>
          </a:prstGeom>
          <a:noFill/>
        </p:spPr>
        <p:txBody>
          <a:bodyPr wrap="square">
            <a:spAutoFit/>
          </a:bodyPr>
          <a:lstStyle/>
          <a:p>
            <a:pPr>
              <a:lnSpc>
                <a:spcPct val="150000"/>
              </a:lnSpc>
            </a:pPr>
            <a:r>
              <a:rPr lang="en-US" altLang="zh-CN" sz="2000" i="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The inputs are operated with the weight matrix and the activation function, and the output of the previous layer is used as the input of the next layer until the result is output.</a:t>
            </a:r>
            <a:endParaRPr lang="zh-CN" altLang="en-US" sz="2000" i="1" dirty="0"/>
          </a:p>
        </p:txBody>
      </p:sp>
      <p:sp>
        <p:nvSpPr>
          <p:cNvPr id="38" name="文本框 37">
            <a:extLst>
              <a:ext uri="{FF2B5EF4-FFF2-40B4-BE49-F238E27FC236}">
                <a16:creationId xmlns:a16="http://schemas.microsoft.com/office/drawing/2014/main" id="{CF24E4A5-88D6-1087-B2A1-53CCFF8A007F}"/>
              </a:ext>
            </a:extLst>
          </p:cNvPr>
          <p:cNvSpPr txBox="1"/>
          <p:nvPr/>
        </p:nvSpPr>
        <p:spPr>
          <a:xfrm>
            <a:off x="3626036" y="2847228"/>
            <a:ext cx="8136599" cy="966547"/>
          </a:xfrm>
          <a:prstGeom prst="rect">
            <a:avLst/>
          </a:prstGeom>
          <a:noFill/>
        </p:spPr>
        <p:txBody>
          <a:bodyPr wrap="square">
            <a:spAutoFit/>
          </a:bodyPr>
          <a:lstStyle/>
          <a:p>
            <a:pPr>
              <a:lnSpc>
                <a:spcPct val="150000"/>
              </a:lnSpc>
            </a:pPr>
            <a:r>
              <a:rPr lang="en-US" altLang="zh-CN" sz="2000" i="1" kern="100" dirty="0">
                <a:latin typeface="微软雅黑" panose="020B0503020204020204" pitchFamily="34" charset="-122"/>
                <a:ea typeface="微软雅黑" panose="020B0503020204020204" pitchFamily="34" charset="-122"/>
                <a:cs typeface="微软雅黑" panose="020B0503020204020204" pitchFamily="34" charset="-122"/>
                <a:sym typeface="+mn-ea"/>
              </a:rPr>
              <a:t>The error between the predicted and true values of the model is calculated based on the loss function.</a:t>
            </a:r>
            <a:endParaRPr lang="zh-CN" altLang="en-US" sz="2000" i="1" dirty="0"/>
          </a:p>
        </p:txBody>
      </p:sp>
      <p:sp>
        <p:nvSpPr>
          <p:cNvPr id="39" name="文本框 38">
            <a:extLst>
              <a:ext uri="{FF2B5EF4-FFF2-40B4-BE49-F238E27FC236}">
                <a16:creationId xmlns:a16="http://schemas.microsoft.com/office/drawing/2014/main" id="{D9F5D5F4-C2D0-31CD-384C-B5ED35C69181}"/>
              </a:ext>
            </a:extLst>
          </p:cNvPr>
          <p:cNvSpPr txBox="1"/>
          <p:nvPr/>
        </p:nvSpPr>
        <p:spPr>
          <a:xfrm>
            <a:off x="3644592" y="4072061"/>
            <a:ext cx="8136599" cy="966547"/>
          </a:xfrm>
          <a:prstGeom prst="rect">
            <a:avLst/>
          </a:prstGeom>
          <a:noFill/>
        </p:spPr>
        <p:txBody>
          <a:bodyPr wrap="square">
            <a:spAutoFit/>
          </a:bodyPr>
          <a:lstStyle/>
          <a:p>
            <a:pPr>
              <a:lnSpc>
                <a:spcPct val="150000"/>
              </a:lnSpc>
            </a:pPr>
            <a:r>
              <a:rPr lang="en-US" altLang="zh-CN" sz="2000" i="1" kern="100" dirty="0">
                <a:latin typeface="微软雅黑" panose="020B0503020204020204" pitchFamily="34" charset="-122"/>
                <a:ea typeface="微软雅黑" panose="020B0503020204020204" pitchFamily="34" charset="-122"/>
                <a:cs typeface="微软雅黑" panose="020B0503020204020204" pitchFamily="34" charset="-122"/>
                <a:sym typeface="+mn-ea"/>
              </a:rPr>
              <a:t>Based on the current loss, the parameters are updated in reverse order based on the chain rule.</a:t>
            </a:r>
            <a:endParaRPr lang="zh-CN" altLang="en-US" sz="2000" i="1" dirty="0"/>
          </a:p>
        </p:txBody>
      </p:sp>
      <p:sp>
        <p:nvSpPr>
          <p:cNvPr id="40" name="文本框 39">
            <a:extLst>
              <a:ext uri="{FF2B5EF4-FFF2-40B4-BE49-F238E27FC236}">
                <a16:creationId xmlns:a16="http://schemas.microsoft.com/office/drawing/2014/main" id="{288A4772-292C-50D4-D5CB-A0CE12F1FB29}"/>
              </a:ext>
            </a:extLst>
          </p:cNvPr>
          <p:cNvSpPr txBox="1"/>
          <p:nvPr/>
        </p:nvSpPr>
        <p:spPr>
          <a:xfrm>
            <a:off x="3626035" y="5289203"/>
            <a:ext cx="8136599" cy="966547"/>
          </a:xfrm>
          <a:prstGeom prst="rect">
            <a:avLst/>
          </a:prstGeom>
          <a:noFill/>
        </p:spPr>
        <p:txBody>
          <a:bodyPr wrap="square">
            <a:spAutoFit/>
          </a:bodyPr>
          <a:lstStyle/>
          <a:p>
            <a:pPr>
              <a:lnSpc>
                <a:spcPct val="150000"/>
              </a:lnSpc>
            </a:pPr>
            <a:r>
              <a:rPr lang="en-US" altLang="zh-CN" sz="2000" i="1" kern="100" dirty="0">
                <a:latin typeface="微软雅黑" panose="020B0503020204020204" pitchFamily="34" charset="-122"/>
                <a:ea typeface="微软雅黑" panose="020B0503020204020204" pitchFamily="34" charset="-122"/>
                <a:cs typeface="微软雅黑" panose="020B0503020204020204" pitchFamily="34" charset="-122"/>
                <a:sym typeface="+mn-ea"/>
              </a:rPr>
              <a:t>Based on the gradient descent algorithm, the parameters are updated according to the learning rate and gradient.</a:t>
            </a:r>
            <a:endParaRPr lang="zh-CN" altLang="en-US" sz="2000" i="1" dirty="0"/>
          </a:p>
        </p:txBody>
      </p:sp>
    </p:spTree>
    <p:extLst>
      <p:ext uri="{BB962C8B-B14F-4D97-AF65-F5344CB8AC3E}">
        <p14:creationId xmlns:p14="http://schemas.microsoft.com/office/powerpoint/2010/main" val="1272053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09800" y="4329645"/>
            <a:ext cx="7678614" cy="1015663"/>
          </a:xfrm>
          <a:prstGeom prst="rect">
            <a:avLst/>
          </a:prstGeom>
        </p:spPr>
        <p:txBody>
          <a:bodyPr wrap="square">
            <a:spAutoFit/>
          </a:bodyPr>
          <a:lstStyle/>
          <a:p>
            <a:pPr algn="ctr"/>
            <a:r>
              <a:rPr lang="en-US" altLang="zh-CN" sz="6000" b="1" dirty="0">
                <a:solidFill>
                  <a:schemeClr val="accent1">
                    <a:lumMod val="50000"/>
                  </a:schemeClr>
                </a:solidFill>
                <a:latin typeface="+mj-ea"/>
                <a:cs typeface="Times New Roman" panose="02020603050405020304" pitchFamily="18" charset="0"/>
                <a:sym typeface="+mn-lt"/>
              </a:rPr>
              <a:t>Thanks</a:t>
            </a:r>
            <a:r>
              <a:rPr lang="zh-CN" altLang="en-US" sz="6000" b="1" dirty="0">
                <a:solidFill>
                  <a:schemeClr val="accent1">
                    <a:lumMod val="50000"/>
                  </a:schemeClr>
                </a:solidFill>
                <a:latin typeface="+mj-ea"/>
                <a:cs typeface="Times New Roman" panose="02020603050405020304" pitchFamily="18" charset="0"/>
                <a:sym typeface="+mn-lt"/>
              </a:rPr>
              <a:t>！</a:t>
            </a:r>
            <a:r>
              <a:rPr lang="en-US" altLang="zh-CN" sz="6000" b="1" dirty="0">
                <a:solidFill>
                  <a:schemeClr val="accent1">
                    <a:lumMod val="50000"/>
                  </a:schemeClr>
                </a:solidFill>
                <a:latin typeface="+mj-ea"/>
                <a:cs typeface="Times New Roman" panose="02020603050405020304" pitchFamily="18" charset="0"/>
                <a:sym typeface="+mn-lt"/>
              </a:rPr>
              <a:t> </a:t>
            </a:r>
          </a:p>
        </p:txBody>
      </p:sp>
      <p:sp>
        <p:nvSpPr>
          <p:cNvPr id="4" name="Rectangle 85"/>
          <p:cNvSpPr/>
          <p:nvPr/>
        </p:nvSpPr>
        <p:spPr>
          <a:xfrm>
            <a:off x="-635" y="2033097"/>
            <a:ext cx="12192635" cy="1809756"/>
          </a:xfrm>
          <a:prstGeom prst="rect">
            <a:avLst/>
          </a:prstGeom>
          <a:blipFill dpi="0" rotWithShape="1">
            <a:blip r:embed="rId2">
              <a:extLst>
                <a:ext uri="{28A0092B-C50C-407E-A947-70E740481C1C}">
                  <a14:useLocalDpi xmlns:a14="http://schemas.microsoft.com/office/drawing/2010/main" val="0"/>
                </a:ext>
              </a:extLst>
            </a:blip>
            <a:srcRect/>
            <a:stretch>
              <a:fillRect l="-42999" t="1" b="-1025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zh-CN" altLang="en-US" sz="4400" b="1" dirty="0">
              <a:solidFill>
                <a:schemeClr val="tx1"/>
              </a:solidFill>
            </a:endParaRPr>
          </a:p>
        </p:txBody>
      </p:sp>
      <p:sp>
        <p:nvSpPr>
          <p:cNvPr id="3" name="文本框 2">
            <a:extLst>
              <a:ext uri="{FF2B5EF4-FFF2-40B4-BE49-F238E27FC236}">
                <a16:creationId xmlns:a16="http://schemas.microsoft.com/office/drawing/2014/main" id="{C2153670-3493-EB00-8935-441685360D57}"/>
              </a:ext>
            </a:extLst>
          </p:cNvPr>
          <p:cNvSpPr txBox="1"/>
          <p:nvPr/>
        </p:nvSpPr>
        <p:spPr>
          <a:xfrm>
            <a:off x="1074602" y="776865"/>
            <a:ext cx="9949011" cy="769441"/>
          </a:xfrm>
          <a:prstGeom prst="rect">
            <a:avLst/>
          </a:prstGeom>
          <a:noFill/>
        </p:spPr>
        <p:txBody>
          <a:bodyPr wrap="square" rtlCol="0">
            <a:spAutoFit/>
          </a:bodyPr>
          <a:lstStyle/>
          <a:p>
            <a:r>
              <a:rPr lang="en-US" altLang="zh-CN" sz="4400" dirty="0"/>
              <a:t>Thanks to Baidu </a:t>
            </a:r>
            <a:r>
              <a:rPr lang="en-US" altLang="zh-CN" sz="4400" dirty="0" err="1"/>
              <a:t>PaddlePaddle</a:t>
            </a:r>
            <a:r>
              <a:rPr lang="en-US" altLang="zh-CN" sz="4400" dirty="0"/>
              <a:t> Materials </a:t>
            </a:r>
            <a:r>
              <a:rPr lang="zh-CN" altLang="en-US" sz="44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文本框 1">
            <a:extLst>
              <a:ext uri="{FF2B5EF4-FFF2-40B4-BE49-F238E27FC236}">
                <a16:creationId xmlns:a16="http://schemas.microsoft.com/office/drawing/2014/main" id="{30779CCC-8D88-4D78-F665-C0417D21A5EA}"/>
              </a:ext>
            </a:extLst>
          </p:cNvPr>
          <p:cNvSpPr txBox="1"/>
          <p:nvPr/>
        </p:nvSpPr>
        <p:spPr>
          <a:xfrm>
            <a:off x="797670" y="2308384"/>
            <a:ext cx="10596660" cy="961289"/>
          </a:xfrm>
          <a:prstGeom prst="rect">
            <a:avLst/>
          </a:prstGeom>
          <a:noFill/>
        </p:spPr>
        <p:txBody>
          <a:bodyPr wrap="square" rtlCol="0">
            <a:spAutoFit/>
          </a:bodyPr>
          <a:lstStyle/>
          <a:p>
            <a:pPr>
              <a:lnSpc>
                <a:spcPct val="150000"/>
              </a:lnSpc>
            </a:pPr>
            <a:r>
              <a:rPr lang="en-US"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Unable to capture the spatial features of a 2D image, very sensitive to changes in position, size, and angle of the image, and prone to overfitting.</a:t>
            </a:r>
            <a:endParaRPr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a:extLst>
              <a:ext uri="{FF2B5EF4-FFF2-40B4-BE49-F238E27FC236}">
                <a16:creationId xmlns:a16="http://schemas.microsoft.com/office/drawing/2014/main" id="{FA3252BC-3E2F-0E22-5A98-0C56836EF2C6}"/>
              </a:ext>
            </a:extLst>
          </p:cNvPr>
          <p:cNvPicPr>
            <a:picLocks noChangeAspect="1"/>
          </p:cNvPicPr>
          <p:nvPr/>
        </p:nvPicPr>
        <p:blipFill>
          <a:blip r:embed="rId3"/>
          <a:stretch>
            <a:fillRect/>
          </a:stretch>
        </p:blipFill>
        <p:spPr>
          <a:xfrm>
            <a:off x="7352004" y="3349330"/>
            <a:ext cx="4156438" cy="2938538"/>
          </a:xfrm>
          <a:prstGeom prst="rect">
            <a:avLst/>
          </a:prstGeom>
        </p:spPr>
      </p:pic>
      <p:pic>
        <p:nvPicPr>
          <p:cNvPr id="4" name="图片 3">
            <a:extLst>
              <a:ext uri="{FF2B5EF4-FFF2-40B4-BE49-F238E27FC236}">
                <a16:creationId xmlns:a16="http://schemas.microsoft.com/office/drawing/2014/main" id="{F8A09313-79C3-8BEA-AC99-A7155C28BA16}"/>
              </a:ext>
            </a:extLst>
          </p:cNvPr>
          <p:cNvPicPr>
            <a:picLocks noChangeAspect="1"/>
          </p:cNvPicPr>
          <p:nvPr/>
        </p:nvPicPr>
        <p:blipFill>
          <a:blip r:embed="rId4"/>
          <a:stretch>
            <a:fillRect/>
          </a:stretch>
        </p:blipFill>
        <p:spPr>
          <a:xfrm>
            <a:off x="797671" y="3349330"/>
            <a:ext cx="6018885" cy="2768827"/>
          </a:xfrm>
          <a:prstGeom prst="rect">
            <a:avLst/>
          </a:prstGeom>
        </p:spPr>
      </p:pic>
      <p:sp>
        <p:nvSpPr>
          <p:cNvPr id="5" name="矩形 4">
            <a:extLst>
              <a:ext uri="{FF2B5EF4-FFF2-40B4-BE49-F238E27FC236}">
                <a16:creationId xmlns:a16="http://schemas.microsoft.com/office/drawing/2014/main" id="{4B5854BC-CFF2-6C05-504D-ACC1ADA7FE5F}"/>
              </a:ext>
            </a:extLst>
          </p:cNvPr>
          <p:cNvSpPr/>
          <p:nvPr/>
        </p:nvSpPr>
        <p:spPr>
          <a:xfrm>
            <a:off x="517001" y="784524"/>
            <a:ext cx="6642623"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1B171E4-4228-24CF-7567-61E9C506FA7A}"/>
              </a:ext>
            </a:extLst>
          </p:cNvPr>
          <p:cNvSpPr txBox="1"/>
          <p:nvPr/>
        </p:nvSpPr>
        <p:spPr>
          <a:xfrm>
            <a:off x="797671" y="1664787"/>
            <a:ext cx="6446409" cy="400110"/>
          </a:xfrm>
          <a:prstGeom prst="rect">
            <a:avLst/>
          </a:prstGeom>
          <a:noFill/>
        </p:spPr>
        <p:txBody>
          <a:bodyPr wrap="square" rtlCol="0">
            <a:spAutoFit/>
          </a:bodyPr>
          <a:lstStyle/>
          <a:p>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Disadvantages of Fully Connected Neural Networks</a:t>
            </a:r>
          </a:p>
        </p:txBody>
      </p:sp>
      <p:pic>
        <p:nvPicPr>
          <p:cNvPr id="9" name="图片 8" descr="00">
            <a:extLst>
              <a:ext uri="{FF2B5EF4-FFF2-40B4-BE49-F238E27FC236}">
                <a16:creationId xmlns:a16="http://schemas.microsoft.com/office/drawing/2014/main" id="{324F41C8-24B5-B84E-AF39-3346C536FB52}"/>
              </a:ext>
            </a:extLst>
          </p:cNvPr>
          <p:cNvPicPr>
            <a:picLocks noChangeAspect="1"/>
          </p:cNvPicPr>
          <p:nvPr/>
        </p:nvPicPr>
        <p:blipFill>
          <a:blip r:embed="rId5"/>
          <a:stretch>
            <a:fillRect/>
          </a:stretch>
        </p:blipFill>
        <p:spPr>
          <a:xfrm>
            <a:off x="517001" y="1798619"/>
            <a:ext cx="205105" cy="138430"/>
          </a:xfrm>
          <a:prstGeom prst="rect">
            <a:avLst/>
          </a:prstGeom>
        </p:spPr>
      </p:pic>
      <p:sp>
        <p:nvSpPr>
          <p:cNvPr id="10" name="文本框 9">
            <a:extLst>
              <a:ext uri="{FF2B5EF4-FFF2-40B4-BE49-F238E27FC236}">
                <a16:creationId xmlns:a16="http://schemas.microsoft.com/office/drawing/2014/main" id="{76A4903F-9F61-4B96-2C67-61B809125EAB}"/>
              </a:ext>
            </a:extLst>
          </p:cNvPr>
          <p:cNvSpPr txBox="1"/>
          <p:nvPr/>
        </p:nvSpPr>
        <p:spPr>
          <a:xfrm>
            <a:off x="517001" y="784524"/>
            <a:ext cx="6642623"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Origin of Convolutional Neural Networks</a:t>
            </a:r>
            <a:endParaRPr lang="zh-CN" altLang="en-US" dirty="0">
              <a:solidFill>
                <a:schemeClr val="bg1"/>
              </a:solidFill>
            </a:endParaRPr>
          </a:p>
        </p:txBody>
      </p:sp>
    </p:spTree>
    <p:extLst>
      <p:ext uri="{BB962C8B-B14F-4D97-AF65-F5344CB8AC3E}">
        <p14:creationId xmlns:p14="http://schemas.microsoft.com/office/powerpoint/2010/main" val="404433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2" name="文本框 1">
            <a:extLst>
              <a:ext uri="{FF2B5EF4-FFF2-40B4-BE49-F238E27FC236}">
                <a16:creationId xmlns:a16="http://schemas.microsoft.com/office/drawing/2014/main" id="{C5FAA72B-5466-47B4-8E9B-E18599D42A14}"/>
              </a:ext>
            </a:extLst>
          </p:cNvPr>
          <p:cNvSpPr txBox="1"/>
          <p:nvPr/>
        </p:nvSpPr>
        <p:spPr>
          <a:xfrm>
            <a:off x="827125" y="1679158"/>
            <a:ext cx="6018885" cy="499560"/>
          </a:xfrm>
          <a:prstGeom prst="rect">
            <a:avLst/>
          </a:prstGeom>
          <a:noFill/>
        </p:spPr>
        <p:txBody>
          <a:bodyPr wrap="square" rtlCol="0">
            <a:spAutoFit/>
          </a:bodyPr>
          <a:lstStyle/>
          <a:p>
            <a:pPr>
              <a:lnSpc>
                <a:spcPct val="150000"/>
              </a:lnSpc>
            </a:pPr>
            <a:r>
              <a:rPr lang="en-US" altLang="zh-CN" sz="2000" kern="100" dirty="0">
                <a:solidFill>
                  <a:srgbClr val="205EFF"/>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kern="100" dirty="0">
                <a:solidFill>
                  <a:srgbClr val="205EFF"/>
                </a:solidFill>
                <a:latin typeface="微软雅黑" panose="020B0503020204020204" pitchFamily="34" charset="-122"/>
                <a:ea typeface="微软雅黑" panose="020B0503020204020204" pitchFamily="34" charset="-122"/>
                <a:cs typeface="微软雅黑" panose="020B0503020204020204" pitchFamily="34" charset="-122"/>
                <a:sym typeface="+mn-ea"/>
              </a:rPr>
              <a:t>P</a:t>
            </a:r>
            <a:r>
              <a:rPr lang="en-US"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arameter Explosion</a:t>
            </a:r>
            <a:endParaRPr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a:extLst>
              <a:ext uri="{FF2B5EF4-FFF2-40B4-BE49-F238E27FC236}">
                <a16:creationId xmlns:a16="http://schemas.microsoft.com/office/drawing/2014/main" id="{75A9D68C-8BA2-46D2-15FD-0DBB84DDC791}"/>
              </a:ext>
            </a:extLst>
          </p:cNvPr>
          <p:cNvPicPr>
            <a:picLocks noChangeAspect="1"/>
          </p:cNvPicPr>
          <p:nvPr/>
        </p:nvPicPr>
        <p:blipFill>
          <a:blip r:embed="rId3"/>
          <a:stretch>
            <a:fillRect/>
          </a:stretch>
        </p:blipFill>
        <p:spPr>
          <a:xfrm>
            <a:off x="1532682" y="2131594"/>
            <a:ext cx="3797983" cy="3108833"/>
          </a:xfrm>
          <a:prstGeom prst="rect">
            <a:avLst/>
          </a:prstGeom>
        </p:spPr>
      </p:pic>
      <p:pic>
        <p:nvPicPr>
          <p:cNvPr id="4" name="图片 3">
            <a:extLst>
              <a:ext uri="{FF2B5EF4-FFF2-40B4-BE49-F238E27FC236}">
                <a16:creationId xmlns:a16="http://schemas.microsoft.com/office/drawing/2014/main" id="{3B2476D0-AF1D-EDCB-0A54-B00FB1891AB0}"/>
              </a:ext>
            </a:extLst>
          </p:cNvPr>
          <p:cNvPicPr>
            <a:picLocks noChangeAspect="1"/>
          </p:cNvPicPr>
          <p:nvPr/>
        </p:nvPicPr>
        <p:blipFill>
          <a:blip r:embed="rId4"/>
          <a:stretch>
            <a:fillRect/>
          </a:stretch>
        </p:blipFill>
        <p:spPr>
          <a:xfrm>
            <a:off x="7599088" y="1313523"/>
            <a:ext cx="4097338" cy="3822920"/>
          </a:xfrm>
          <a:prstGeom prst="rect">
            <a:avLst/>
          </a:prstGeom>
          <a:ln w="19050">
            <a:noFill/>
          </a:ln>
        </p:spPr>
      </p:pic>
      <p:sp>
        <p:nvSpPr>
          <p:cNvPr id="5" name="文本框 4">
            <a:extLst>
              <a:ext uri="{FF2B5EF4-FFF2-40B4-BE49-F238E27FC236}">
                <a16:creationId xmlns:a16="http://schemas.microsoft.com/office/drawing/2014/main" id="{83CE87DD-751C-CF89-DE09-E06FE6CB1E9F}"/>
              </a:ext>
            </a:extLst>
          </p:cNvPr>
          <p:cNvSpPr txBox="1"/>
          <p:nvPr/>
        </p:nvSpPr>
        <p:spPr>
          <a:xfrm>
            <a:off x="7205708" y="5240427"/>
            <a:ext cx="4346727" cy="1289905"/>
          </a:xfrm>
          <a:prstGeom prst="rect">
            <a:avLst/>
          </a:prstGeom>
          <a:noFill/>
          <a:ln w="19050">
            <a:solidFill>
              <a:srgbClr val="1856FF"/>
            </a:solidFill>
          </a:ln>
        </p:spPr>
        <p:txBody>
          <a:bodyPr wrap="square" rtlCol="0">
            <a:spAutoFit/>
          </a:bodyPr>
          <a:lstStyle/>
          <a:p>
            <a:pPr marL="285750" indent="-285750">
              <a:lnSpc>
                <a:spcPct val="150000"/>
              </a:lnSpc>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Image size 1000</a:t>
            </a:r>
            <a:r>
              <a:rPr kumimoji="1" lang="zh-CN" altLang="en-US" dirty="0">
                <a:latin typeface="Microsoft YaHei" panose="020B0503020204020204" pitchFamily="34" charset="-122"/>
                <a:ea typeface="Microsoft YaHei" panose="020B0503020204020204" pitchFamily="34" charset="-122"/>
              </a:rPr>
              <a:t> * </a:t>
            </a:r>
            <a:r>
              <a:rPr kumimoji="1" lang="en-US" altLang="zh-CN" dirty="0">
                <a:latin typeface="Microsoft YaHei" panose="020B0503020204020204" pitchFamily="34" charset="-122"/>
                <a:ea typeface="Microsoft YaHei" panose="020B0503020204020204" pitchFamily="34" charset="-122"/>
              </a:rPr>
              <a:t>1000</a:t>
            </a:r>
          </a:p>
          <a:p>
            <a:pPr marL="285750" indent="-285750">
              <a:lnSpc>
                <a:spcPct val="150000"/>
              </a:lnSpc>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The fully </a:t>
            </a:r>
            <a:r>
              <a:rPr kumimoji="1" lang="en-US" altLang="zh-CN" dirty="0">
                <a:solidFill>
                  <a:srgbClr val="FF0000"/>
                </a:solidFill>
                <a:latin typeface="Microsoft YaHei" panose="020B0503020204020204" pitchFamily="34" charset="-122"/>
                <a:ea typeface="Microsoft YaHei" panose="020B0503020204020204" pitchFamily="34" charset="-122"/>
              </a:rPr>
              <a:t>connected parameter </a:t>
            </a:r>
            <a:r>
              <a:rPr kumimoji="1" lang="en-US" altLang="zh-CN" dirty="0">
                <a:latin typeface="Microsoft YaHei" panose="020B0503020204020204" pitchFamily="34" charset="-122"/>
                <a:ea typeface="Microsoft YaHei" panose="020B0503020204020204" pitchFamily="34" charset="-122"/>
              </a:rPr>
              <a:t>is </a:t>
            </a:r>
          </a:p>
          <a:p>
            <a:pPr>
              <a:lnSpc>
                <a:spcPct val="150000"/>
              </a:lnSpc>
            </a:pPr>
            <a:r>
              <a:rPr kumimoji="1" lang="en-US" altLang="zh-CN" dirty="0">
                <a:latin typeface="Microsoft YaHei" panose="020B0503020204020204" pitchFamily="34" charset="-122"/>
                <a:ea typeface="Microsoft YaHei" panose="020B0503020204020204" pitchFamily="34" charset="-122"/>
              </a:rPr>
              <a:t>    1000</a:t>
            </a:r>
            <a:r>
              <a:rPr kumimoji="1" lang="zh-CN" altLang="en-US" dirty="0">
                <a:latin typeface="Microsoft YaHei" panose="020B0503020204020204" pitchFamily="34" charset="-122"/>
                <a:ea typeface="Microsoft YaHei" panose="020B0503020204020204" pitchFamily="34" charset="-122"/>
              </a:rPr>
              <a:t> * </a:t>
            </a:r>
            <a:r>
              <a:rPr kumimoji="1" lang="en-US" altLang="zh-CN" dirty="0">
                <a:latin typeface="Microsoft YaHei" panose="020B0503020204020204" pitchFamily="34" charset="-122"/>
                <a:ea typeface="Microsoft YaHei" panose="020B0503020204020204" pitchFamily="34" charset="-122"/>
              </a:rPr>
              <a:t>1000</a:t>
            </a:r>
            <a:r>
              <a:rPr kumimoji="1" lang="zh-CN" altLang="en-US" dirty="0">
                <a:latin typeface="Microsoft YaHei" panose="020B0503020204020204" pitchFamily="34" charset="-122"/>
                <a:ea typeface="Microsoft YaHei" panose="020B0503020204020204" pitchFamily="34" charset="-122"/>
              </a:rPr>
              <a:t> *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 </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8</a:t>
            </a:r>
            <a:r>
              <a:rPr kumimoji="1" lang="zh-CN" altLang="en-US" dirty="0">
                <a:latin typeface="Microsoft YaHei" panose="020B0503020204020204" pitchFamily="34" charset="-122"/>
                <a:ea typeface="Microsoft YaHei" panose="020B0503020204020204" pitchFamily="34" charset="-122"/>
              </a:rPr>
              <a:t> * </a:t>
            </a:r>
            <a:r>
              <a:rPr kumimoji="1" lang="en-US" altLang="zh-CN" dirty="0">
                <a:latin typeface="Microsoft YaHei" panose="020B0503020204020204" pitchFamily="34" charset="-122"/>
                <a:ea typeface="Microsoft YaHei" panose="020B0503020204020204" pitchFamily="34" charset="-122"/>
              </a:rPr>
              <a:t>10^6</a:t>
            </a:r>
            <a:endParaRPr kumimoji="1" lang="zh-CN" altLang="en-US"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F2BC2825-278C-A9AB-0279-F97525C45D4D}"/>
              </a:ext>
            </a:extLst>
          </p:cNvPr>
          <p:cNvSpPr txBox="1"/>
          <p:nvPr/>
        </p:nvSpPr>
        <p:spPr>
          <a:xfrm>
            <a:off x="1300788" y="5240428"/>
            <a:ext cx="4346727" cy="1289905"/>
          </a:xfrm>
          <a:prstGeom prst="rect">
            <a:avLst/>
          </a:prstGeom>
          <a:noFill/>
          <a:ln w="19050">
            <a:solidFill>
              <a:srgbClr val="1856FF"/>
            </a:solidFill>
          </a:ln>
        </p:spPr>
        <p:txBody>
          <a:bodyPr wrap="square" rtlCol="0">
            <a:spAutoFit/>
          </a:bodyPr>
          <a:lstStyle/>
          <a:p>
            <a:pPr marL="285750" indent="-285750">
              <a:lnSpc>
                <a:spcPct val="150000"/>
              </a:lnSpc>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Image size 9</a:t>
            </a:r>
            <a:r>
              <a:rPr kumimoji="1" lang="zh-CN" altLang="en-US" dirty="0">
                <a:latin typeface="Microsoft YaHei" panose="020B0503020204020204" pitchFamily="34" charset="-122"/>
                <a:ea typeface="Microsoft YaHei" panose="020B0503020204020204" pitchFamily="34" charset="-122"/>
              </a:rPr>
              <a:t> * </a:t>
            </a:r>
            <a:r>
              <a:rPr kumimoji="1" lang="en-US" altLang="zh-CN" dirty="0">
                <a:latin typeface="Microsoft YaHei" panose="020B0503020204020204" pitchFamily="34" charset="-122"/>
                <a:ea typeface="Microsoft YaHei" panose="020B0503020204020204" pitchFamily="34" charset="-122"/>
              </a:rPr>
              <a:t>8</a:t>
            </a:r>
          </a:p>
          <a:p>
            <a:pPr marL="285750" indent="-285750">
              <a:lnSpc>
                <a:spcPct val="150000"/>
              </a:lnSpc>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The fully </a:t>
            </a:r>
            <a:r>
              <a:rPr kumimoji="1" lang="en-US" altLang="zh-CN" dirty="0">
                <a:solidFill>
                  <a:srgbClr val="FF0000"/>
                </a:solidFill>
                <a:latin typeface="Microsoft YaHei" panose="020B0503020204020204" pitchFamily="34" charset="-122"/>
                <a:ea typeface="Microsoft YaHei" panose="020B0503020204020204" pitchFamily="34" charset="-122"/>
              </a:rPr>
              <a:t>connected parameter </a:t>
            </a:r>
            <a:r>
              <a:rPr kumimoji="1" lang="en-US" altLang="zh-CN" dirty="0">
                <a:latin typeface="Microsoft YaHei" panose="020B0503020204020204" pitchFamily="34" charset="-122"/>
                <a:ea typeface="Microsoft YaHei" panose="020B0503020204020204" pitchFamily="34" charset="-122"/>
              </a:rPr>
              <a:t>is </a:t>
            </a:r>
          </a:p>
          <a:p>
            <a:pPr>
              <a:lnSpc>
                <a:spcPct val="150000"/>
              </a:lnSpc>
            </a:pPr>
            <a:r>
              <a:rPr kumimoji="1" lang="en-US" altLang="zh-CN" dirty="0">
                <a:latin typeface="Microsoft YaHei" panose="020B0503020204020204" pitchFamily="34" charset="-122"/>
                <a:ea typeface="Microsoft YaHei" panose="020B0503020204020204" pitchFamily="34" charset="-122"/>
              </a:rPr>
              <a:t>    9</a:t>
            </a:r>
            <a:r>
              <a:rPr kumimoji="1" lang="zh-CN" altLang="en-US" dirty="0">
                <a:latin typeface="Microsoft YaHei" panose="020B0503020204020204" pitchFamily="34" charset="-122"/>
                <a:ea typeface="Microsoft YaHei" panose="020B0503020204020204" pitchFamily="34" charset="-122"/>
              </a:rPr>
              <a:t> * </a:t>
            </a:r>
            <a:r>
              <a:rPr kumimoji="1" lang="en-US" altLang="zh-CN" dirty="0">
                <a:latin typeface="Microsoft YaHei" panose="020B0503020204020204" pitchFamily="34" charset="-122"/>
                <a:ea typeface="Microsoft YaHei" panose="020B0503020204020204" pitchFamily="34" charset="-122"/>
              </a:rPr>
              <a:t>8</a:t>
            </a:r>
            <a:r>
              <a:rPr kumimoji="1" lang="zh-CN" altLang="en-US" dirty="0">
                <a:latin typeface="Microsoft YaHei" panose="020B0503020204020204" pitchFamily="34" charset="-122"/>
                <a:ea typeface="Microsoft YaHei" panose="020B0503020204020204" pitchFamily="34" charset="-122"/>
              </a:rPr>
              <a:t> *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 </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576</a:t>
            </a:r>
            <a:endParaRPr kumimoji="1" lang="zh-CN" altLang="en-US"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F9DE8A79-A848-3F9B-BD0F-617B40478A4C}"/>
              </a:ext>
            </a:extLst>
          </p:cNvPr>
          <p:cNvSpPr/>
          <p:nvPr/>
        </p:nvSpPr>
        <p:spPr>
          <a:xfrm>
            <a:off x="694091" y="737309"/>
            <a:ext cx="6745175"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43448C0E-7A97-A8A0-DD1B-636C3E99767C}"/>
              </a:ext>
            </a:extLst>
          </p:cNvPr>
          <p:cNvSpPr txBox="1"/>
          <p:nvPr/>
        </p:nvSpPr>
        <p:spPr>
          <a:xfrm>
            <a:off x="902690" y="1335666"/>
            <a:ext cx="6464504" cy="400110"/>
          </a:xfrm>
          <a:prstGeom prst="rect">
            <a:avLst/>
          </a:prstGeom>
          <a:noFill/>
        </p:spPr>
        <p:txBody>
          <a:bodyPr wrap="square" rtlCol="0">
            <a:spAutoFit/>
          </a:bodyPr>
          <a:lstStyle/>
          <a:p>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Disadvantages of Fully Connected Neural Networks</a:t>
            </a:r>
          </a:p>
        </p:txBody>
      </p:sp>
      <p:pic>
        <p:nvPicPr>
          <p:cNvPr id="11" name="图片 10" descr="00">
            <a:extLst>
              <a:ext uri="{FF2B5EF4-FFF2-40B4-BE49-F238E27FC236}">
                <a16:creationId xmlns:a16="http://schemas.microsoft.com/office/drawing/2014/main" id="{67EFBD15-F8DF-7580-2952-C30709B46C69}"/>
              </a:ext>
            </a:extLst>
          </p:cNvPr>
          <p:cNvPicPr>
            <a:picLocks noChangeAspect="1"/>
          </p:cNvPicPr>
          <p:nvPr/>
        </p:nvPicPr>
        <p:blipFill>
          <a:blip r:embed="rId5"/>
          <a:stretch>
            <a:fillRect/>
          </a:stretch>
        </p:blipFill>
        <p:spPr>
          <a:xfrm>
            <a:off x="622020" y="1469498"/>
            <a:ext cx="205105" cy="138430"/>
          </a:xfrm>
          <a:prstGeom prst="rect">
            <a:avLst/>
          </a:prstGeom>
        </p:spPr>
      </p:pic>
      <p:sp>
        <p:nvSpPr>
          <p:cNvPr id="12" name="文本框 11">
            <a:extLst>
              <a:ext uri="{FF2B5EF4-FFF2-40B4-BE49-F238E27FC236}">
                <a16:creationId xmlns:a16="http://schemas.microsoft.com/office/drawing/2014/main" id="{CD4DCB23-925D-B79B-1B79-F563119F6F44}"/>
              </a:ext>
            </a:extLst>
          </p:cNvPr>
          <p:cNvSpPr txBox="1"/>
          <p:nvPr/>
        </p:nvSpPr>
        <p:spPr>
          <a:xfrm>
            <a:off x="724571" y="737309"/>
            <a:ext cx="6642623"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Origin of Convolutional Neural Networks</a:t>
            </a:r>
            <a:endParaRPr lang="zh-CN" altLang="en-US" dirty="0">
              <a:solidFill>
                <a:schemeClr val="bg1"/>
              </a:solidFill>
            </a:endParaRPr>
          </a:p>
        </p:txBody>
      </p:sp>
    </p:spTree>
    <p:extLst>
      <p:ext uri="{BB962C8B-B14F-4D97-AF65-F5344CB8AC3E}">
        <p14:creationId xmlns:p14="http://schemas.microsoft.com/office/powerpoint/2010/main" val="1935791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sp>
        <p:nvSpPr>
          <p:cNvPr id="3" name="文本框 2">
            <a:extLst>
              <a:ext uri="{FF2B5EF4-FFF2-40B4-BE49-F238E27FC236}">
                <a16:creationId xmlns:a16="http://schemas.microsoft.com/office/drawing/2014/main" id="{9598FD37-9E57-BA27-4722-C593B486EF59}"/>
              </a:ext>
            </a:extLst>
          </p:cNvPr>
          <p:cNvSpPr txBox="1"/>
          <p:nvPr/>
        </p:nvSpPr>
        <p:spPr>
          <a:xfrm>
            <a:off x="843280" y="1505408"/>
            <a:ext cx="7995919" cy="499624"/>
          </a:xfrm>
          <a:prstGeom prst="rect">
            <a:avLst/>
          </a:prstGeom>
          <a:noFill/>
        </p:spPr>
        <p:txBody>
          <a:bodyPr wrap="square" rtlCol="0">
            <a:spAutoFit/>
          </a:bodyPr>
          <a:lstStyle/>
          <a:p>
            <a:pPr>
              <a:lnSpc>
                <a:spcPct val="150000"/>
              </a:lnSpc>
            </a:pP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The origin of the idea of convolutional neural networks - </a:t>
            </a:r>
            <a:r>
              <a:rPr lang="en-US" altLang="zh-CN" sz="2000" kern="10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Bionics</a:t>
            </a:r>
            <a:endParaRPr altLang="zh-CN" sz="2000" kern="10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00">
            <a:extLst>
              <a:ext uri="{FF2B5EF4-FFF2-40B4-BE49-F238E27FC236}">
                <a16:creationId xmlns:a16="http://schemas.microsoft.com/office/drawing/2014/main" id="{9090EB82-71B5-DDC6-47E0-175388F46984}"/>
              </a:ext>
            </a:extLst>
          </p:cNvPr>
          <p:cNvPicPr>
            <a:picLocks noChangeAspect="1"/>
          </p:cNvPicPr>
          <p:nvPr/>
        </p:nvPicPr>
        <p:blipFill>
          <a:blip r:embed="rId3"/>
          <a:stretch>
            <a:fillRect/>
          </a:stretch>
        </p:blipFill>
        <p:spPr>
          <a:xfrm>
            <a:off x="562611" y="1744831"/>
            <a:ext cx="205105" cy="138430"/>
          </a:xfrm>
          <a:prstGeom prst="rect">
            <a:avLst/>
          </a:prstGeom>
        </p:spPr>
      </p:pic>
      <p:sp>
        <p:nvSpPr>
          <p:cNvPr id="7" name="矩形: 圆角 6">
            <a:extLst>
              <a:ext uri="{FF2B5EF4-FFF2-40B4-BE49-F238E27FC236}">
                <a16:creationId xmlns:a16="http://schemas.microsoft.com/office/drawing/2014/main" id="{0B6536BB-87B1-0718-9805-E371D8FE675D}"/>
              </a:ext>
            </a:extLst>
          </p:cNvPr>
          <p:cNvSpPr/>
          <p:nvPr/>
        </p:nvSpPr>
        <p:spPr>
          <a:xfrm>
            <a:off x="488951" y="2349811"/>
            <a:ext cx="11317330" cy="4118846"/>
          </a:xfrm>
          <a:prstGeom prst="roundRect">
            <a:avLst/>
          </a:prstGeom>
          <a:noFill/>
          <a:ln w="38100">
            <a:solidFill>
              <a:srgbClr val="205E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4DF6FF21-0603-C1C3-E810-1265B1251842}"/>
              </a:ext>
            </a:extLst>
          </p:cNvPr>
          <p:cNvCxnSpPr>
            <a:cxnSpLocks/>
            <a:stCxn id="7" idx="0"/>
            <a:endCxn id="7" idx="2"/>
          </p:cNvCxnSpPr>
          <p:nvPr/>
        </p:nvCxnSpPr>
        <p:spPr>
          <a:xfrm>
            <a:off x="6147616" y="2349811"/>
            <a:ext cx="0" cy="4118846"/>
          </a:xfrm>
          <a:prstGeom prst="line">
            <a:avLst/>
          </a:prstGeom>
          <a:ln w="28575">
            <a:solidFill>
              <a:srgbClr val="205EFF"/>
            </a:solidFill>
            <a:prstDash val="lgDashDotDot"/>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29147D4-FACA-21AD-B69E-403ADC97EBBE}"/>
              </a:ext>
            </a:extLst>
          </p:cNvPr>
          <p:cNvSpPr/>
          <p:nvPr/>
        </p:nvSpPr>
        <p:spPr>
          <a:xfrm>
            <a:off x="562611" y="730736"/>
            <a:ext cx="6642623"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4179CC5C-6385-44F8-67F9-7C4129CE9084}"/>
              </a:ext>
            </a:extLst>
          </p:cNvPr>
          <p:cNvSpPr txBox="1"/>
          <p:nvPr/>
        </p:nvSpPr>
        <p:spPr>
          <a:xfrm>
            <a:off x="562611" y="736440"/>
            <a:ext cx="6642623"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Origin of Convolutional Neural Networks</a:t>
            </a:r>
            <a:endParaRPr lang="zh-CN" altLang="en-US" dirty="0">
              <a:solidFill>
                <a:schemeClr val="bg1"/>
              </a:solidFill>
            </a:endParaRPr>
          </a:p>
        </p:txBody>
      </p:sp>
      <p:pic>
        <p:nvPicPr>
          <p:cNvPr id="13" name="图片 12" descr="戴墨镜的猫&#10;&#10;中度可信度描述已自动生成">
            <a:extLst>
              <a:ext uri="{FF2B5EF4-FFF2-40B4-BE49-F238E27FC236}">
                <a16:creationId xmlns:a16="http://schemas.microsoft.com/office/drawing/2014/main" id="{9B3AF173-3671-870F-4185-718B86F2C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466" y="2698734"/>
            <a:ext cx="4597636" cy="3422826"/>
          </a:xfrm>
          <a:prstGeom prst="rect">
            <a:avLst/>
          </a:prstGeom>
        </p:spPr>
      </p:pic>
      <p:pic>
        <p:nvPicPr>
          <p:cNvPr id="16" name="图片 15" descr="手机屏幕的鱼&#10;&#10;中度可信度描述已自动生成">
            <a:extLst>
              <a:ext uri="{FF2B5EF4-FFF2-40B4-BE49-F238E27FC236}">
                <a16:creationId xmlns:a16="http://schemas.microsoft.com/office/drawing/2014/main" id="{8CA0025F-C21B-57C3-6B3B-F7EBCF670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1487" y="2621617"/>
            <a:ext cx="4330923" cy="3575234"/>
          </a:xfrm>
          <a:prstGeom prst="rect">
            <a:avLst/>
          </a:prstGeom>
        </p:spPr>
      </p:pic>
    </p:spTree>
    <p:extLst>
      <p:ext uri="{BB962C8B-B14F-4D97-AF65-F5344CB8AC3E}">
        <p14:creationId xmlns:p14="http://schemas.microsoft.com/office/powerpoint/2010/main" val="1699606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92EEED1A-C7AD-A3B7-831C-C93B1EE30A99}"/>
              </a:ext>
            </a:extLst>
          </p:cNvPr>
          <p:cNvSpPr>
            <a:spLocks noGrp="1"/>
          </p:cNvSpPr>
          <p:nvPr>
            <p:ph type="title"/>
          </p:nvPr>
        </p:nvSpPr>
        <p:spPr>
          <a:xfrm>
            <a:off x="263801" y="66884"/>
            <a:ext cx="2637661" cy="548640"/>
          </a:xfrm>
        </p:spPr>
        <p:txBody>
          <a:bodyPr>
            <a:normAutofit/>
          </a:bodyPr>
          <a:lstStyle/>
          <a:p>
            <a:r>
              <a:rPr lang="en-US" altLang="zh-CN" dirty="0"/>
              <a:t>CNN concept</a:t>
            </a:r>
            <a:endParaRPr lang="zh-CN" altLang="en-US" dirty="0"/>
          </a:p>
        </p:txBody>
      </p:sp>
      <p:pic>
        <p:nvPicPr>
          <p:cNvPr id="2" name="图片 1">
            <a:extLst>
              <a:ext uri="{FF2B5EF4-FFF2-40B4-BE49-F238E27FC236}">
                <a16:creationId xmlns:a16="http://schemas.microsoft.com/office/drawing/2014/main" id="{B29C3172-A786-C1F8-EC9D-17EAFE5DE37F}"/>
              </a:ext>
            </a:extLst>
          </p:cNvPr>
          <p:cNvPicPr>
            <a:picLocks noChangeAspect="1"/>
          </p:cNvPicPr>
          <p:nvPr/>
        </p:nvPicPr>
        <p:blipFill>
          <a:blip r:embed="rId3"/>
          <a:stretch>
            <a:fillRect/>
          </a:stretch>
        </p:blipFill>
        <p:spPr>
          <a:xfrm>
            <a:off x="5132246" y="1908376"/>
            <a:ext cx="5715004" cy="4284631"/>
          </a:xfrm>
          <a:prstGeom prst="rect">
            <a:avLst/>
          </a:prstGeom>
          <a:ln w="19050">
            <a:solidFill>
              <a:srgbClr val="1856FF"/>
            </a:solidFill>
          </a:ln>
        </p:spPr>
      </p:pic>
      <p:sp>
        <p:nvSpPr>
          <p:cNvPr id="3" name="文本框 2">
            <a:extLst>
              <a:ext uri="{FF2B5EF4-FFF2-40B4-BE49-F238E27FC236}">
                <a16:creationId xmlns:a16="http://schemas.microsoft.com/office/drawing/2014/main" id="{1F069293-431D-0743-C4C7-BB1D24C4D7C8}"/>
              </a:ext>
            </a:extLst>
          </p:cNvPr>
          <p:cNvSpPr txBox="1"/>
          <p:nvPr/>
        </p:nvSpPr>
        <p:spPr>
          <a:xfrm>
            <a:off x="794008" y="1293837"/>
            <a:ext cx="5975927" cy="499624"/>
          </a:xfrm>
          <a:prstGeom prst="rect">
            <a:avLst/>
          </a:prstGeom>
          <a:noFill/>
        </p:spPr>
        <p:txBody>
          <a:bodyPr wrap="square" rtlCol="0">
            <a:spAutoFit/>
          </a:bodyPr>
          <a:lstStyle/>
          <a:p>
            <a:pPr>
              <a:lnSpc>
                <a:spcPct val="150000"/>
              </a:lnSpc>
            </a:pP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The human brain's process of analyzing images</a:t>
            </a:r>
            <a:endParaRPr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00">
            <a:extLst>
              <a:ext uri="{FF2B5EF4-FFF2-40B4-BE49-F238E27FC236}">
                <a16:creationId xmlns:a16="http://schemas.microsoft.com/office/drawing/2014/main" id="{AEC7EEA9-3945-08F6-BC0B-D6F2EC2ABB77}"/>
              </a:ext>
            </a:extLst>
          </p:cNvPr>
          <p:cNvPicPr>
            <a:picLocks noChangeAspect="1"/>
          </p:cNvPicPr>
          <p:nvPr/>
        </p:nvPicPr>
        <p:blipFill>
          <a:blip r:embed="rId4"/>
          <a:stretch>
            <a:fillRect/>
          </a:stretch>
        </p:blipFill>
        <p:spPr>
          <a:xfrm>
            <a:off x="513339" y="1533260"/>
            <a:ext cx="205105" cy="138430"/>
          </a:xfrm>
          <a:prstGeom prst="rect">
            <a:avLst/>
          </a:prstGeom>
        </p:spPr>
      </p:pic>
      <p:sp>
        <p:nvSpPr>
          <p:cNvPr id="5" name="文本框 4">
            <a:extLst>
              <a:ext uri="{FF2B5EF4-FFF2-40B4-BE49-F238E27FC236}">
                <a16:creationId xmlns:a16="http://schemas.microsoft.com/office/drawing/2014/main" id="{D408EC65-B7C8-4621-F511-27C04B563061}"/>
              </a:ext>
            </a:extLst>
          </p:cNvPr>
          <p:cNvSpPr txBox="1"/>
          <p:nvPr/>
        </p:nvSpPr>
        <p:spPr>
          <a:xfrm>
            <a:off x="1607277" y="5566924"/>
            <a:ext cx="1590670" cy="499624"/>
          </a:xfrm>
          <a:prstGeom prst="rect">
            <a:avLst/>
          </a:prstGeom>
          <a:noFill/>
        </p:spPr>
        <p:txBody>
          <a:bodyPr wrap="square" rtlCol="0">
            <a:spAutoFit/>
          </a:bodyPr>
          <a:lstStyle/>
          <a:p>
            <a:pPr algn="ctr">
              <a:lnSpc>
                <a:spcPct val="150000"/>
              </a:lnSpc>
            </a:pPr>
            <a:r>
              <a:rPr lang="en-US" altLang="zh-CN" sz="2000" kern="100" dirty="0">
                <a:solidFill>
                  <a:srgbClr val="205EFF"/>
                </a:solidFill>
                <a:latin typeface="微软雅黑" panose="020B0503020204020204" pitchFamily="34" charset="-122"/>
                <a:ea typeface="微软雅黑" panose="020B0503020204020204" pitchFamily="34" charset="-122"/>
                <a:cs typeface="微软雅黑" panose="020B0503020204020204" pitchFamily="34" charset="-122"/>
                <a:sym typeface="+mn-ea"/>
              </a:rPr>
              <a:t>pixel point</a:t>
            </a:r>
            <a:endParaRPr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a:extLst>
              <a:ext uri="{FF2B5EF4-FFF2-40B4-BE49-F238E27FC236}">
                <a16:creationId xmlns:a16="http://schemas.microsoft.com/office/drawing/2014/main" id="{AF3958C7-1674-D92B-994D-24C765739497}"/>
              </a:ext>
            </a:extLst>
          </p:cNvPr>
          <p:cNvSpPr txBox="1"/>
          <p:nvPr/>
        </p:nvSpPr>
        <p:spPr>
          <a:xfrm>
            <a:off x="794008" y="4294906"/>
            <a:ext cx="3497878" cy="961289"/>
          </a:xfrm>
          <a:prstGeom prst="rect">
            <a:avLst/>
          </a:prstGeom>
          <a:noFill/>
        </p:spPr>
        <p:txBody>
          <a:bodyPr wrap="square" rtlCol="0">
            <a:spAutoFit/>
          </a:bodyPr>
          <a:lstStyle/>
          <a:p>
            <a:pPr algn="ctr">
              <a:lnSpc>
                <a:spcPct val="150000"/>
              </a:lnSpc>
            </a:pPr>
            <a:r>
              <a:rPr lang="en-US" altLang="zh-CN" sz="2000" kern="100" dirty="0">
                <a:solidFill>
                  <a:srgbClr val="205EFF"/>
                </a:solidFill>
                <a:latin typeface="微软雅黑" panose="020B0503020204020204" pitchFamily="34" charset="-122"/>
                <a:ea typeface="微软雅黑" panose="020B0503020204020204" pitchFamily="34" charset="-122"/>
                <a:cs typeface="微软雅黑" panose="020B0503020204020204" pitchFamily="34" charset="-122"/>
                <a:sym typeface="+mn-ea"/>
              </a:rPr>
              <a:t>e</a:t>
            </a:r>
            <a:r>
              <a:rPr lang="en-US"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xtraction of edge and directional features</a:t>
            </a:r>
            <a:endParaRPr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a:extLst>
              <a:ext uri="{FF2B5EF4-FFF2-40B4-BE49-F238E27FC236}">
                <a16:creationId xmlns:a16="http://schemas.microsoft.com/office/drawing/2014/main" id="{61786FE0-3963-E541-DFC0-91136AED5D58}"/>
              </a:ext>
            </a:extLst>
          </p:cNvPr>
          <p:cNvSpPr txBox="1"/>
          <p:nvPr/>
        </p:nvSpPr>
        <p:spPr>
          <a:xfrm>
            <a:off x="713837" y="2992709"/>
            <a:ext cx="3377553" cy="961289"/>
          </a:xfrm>
          <a:prstGeom prst="rect">
            <a:avLst/>
          </a:prstGeom>
          <a:noFill/>
        </p:spPr>
        <p:txBody>
          <a:bodyPr wrap="square" rtlCol="0">
            <a:spAutoFit/>
          </a:bodyPr>
          <a:lstStyle/>
          <a:p>
            <a:pPr algn="ctr">
              <a:lnSpc>
                <a:spcPct val="150000"/>
              </a:lnSpc>
            </a:pPr>
            <a:r>
              <a:rPr lang="en-US" altLang="zh-CN" sz="2000" kern="100" dirty="0">
                <a:solidFill>
                  <a:srgbClr val="205EFF"/>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en-US"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ombine to form outlines and detailed features</a:t>
            </a:r>
            <a:endParaRPr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a:extLst>
              <a:ext uri="{FF2B5EF4-FFF2-40B4-BE49-F238E27FC236}">
                <a16:creationId xmlns:a16="http://schemas.microsoft.com/office/drawing/2014/main" id="{3054E345-3091-A0F2-72F4-71862B564A81}"/>
              </a:ext>
            </a:extLst>
          </p:cNvPr>
          <p:cNvSpPr txBox="1"/>
          <p:nvPr/>
        </p:nvSpPr>
        <p:spPr>
          <a:xfrm>
            <a:off x="976512" y="2107903"/>
            <a:ext cx="2852205" cy="499624"/>
          </a:xfrm>
          <a:prstGeom prst="rect">
            <a:avLst/>
          </a:prstGeom>
          <a:noFill/>
        </p:spPr>
        <p:txBody>
          <a:bodyPr wrap="square" rtlCol="0">
            <a:spAutoFit/>
          </a:bodyPr>
          <a:lstStyle/>
          <a:p>
            <a:pPr algn="ctr">
              <a:lnSpc>
                <a:spcPct val="150000"/>
              </a:lnSpc>
            </a:pPr>
            <a:r>
              <a:rPr lang="en-US"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integration analysis</a:t>
            </a:r>
            <a:endParaRPr altLang="zh-CN" sz="2000" kern="100" dirty="0">
              <a:solidFill>
                <a:srgbClr val="205EF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右箭头 18">
            <a:extLst>
              <a:ext uri="{FF2B5EF4-FFF2-40B4-BE49-F238E27FC236}">
                <a16:creationId xmlns:a16="http://schemas.microsoft.com/office/drawing/2014/main" id="{B13301F1-51B7-9D0E-8812-5F838CEBAB2F}"/>
              </a:ext>
            </a:extLst>
          </p:cNvPr>
          <p:cNvSpPr/>
          <p:nvPr/>
        </p:nvSpPr>
        <p:spPr>
          <a:xfrm rot="16200000">
            <a:off x="2212498" y="5317047"/>
            <a:ext cx="380237" cy="231553"/>
          </a:xfrm>
          <a:prstGeom prst="rightArrow">
            <a:avLst/>
          </a:prstGeom>
          <a:solidFill>
            <a:srgbClr val="205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9">
            <a:extLst>
              <a:ext uri="{FF2B5EF4-FFF2-40B4-BE49-F238E27FC236}">
                <a16:creationId xmlns:a16="http://schemas.microsoft.com/office/drawing/2014/main" id="{80A476D2-7013-2B65-E8AE-C4488F022747}"/>
              </a:ext>
            </a:extLst>
          </p:cNvPr>
          <p:cNvSpPr/>
          <p:nvPr/>
        </p:nvSpPr>
        <p:spPr>
          <a:xfrm rot="16200000">
            <a:off x="2212497" y="4037661"/>
            <a:ext cx="380237" cy="231553"/>
          </a:xfrm>
          <a:prstGeom prst="rightArrow">
            <a:avLst/>
          </a:prstGeom>
          <a:solidFill>
            <a:srgbClr val="205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21">
            <a:extLst>
              <a:ext uri="{FF2B5EF4-FFF2-40B4-BE49-F238E27FC236}">
                <a16:creationId xmlns:a16="http://schemas.microsoft.com/office/drawing/2014/main" id="{02D7D270-5236-7ABC-F0E8-50626EE767C1}"/>
              </a:ext>
            </a:extLst>
          </p:cNvPr>
          <p:cNvSpPr/>
          <p:nvPr/>
        </p:nvSpPr>
        <p:spPr>
          <a:xfrm rot="16200000">
            <a:off x="2212498" y="2688852"/>
            <a:ext cx="380237" cy="231553"/>
          </a:xfrm>
          <a:prstGeom prst="rightArrow">
            <a:avLst/>
          </a:prstGeom>
          <a:solidFill>
            <a:srgbClr val="205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E65F33DF-95A0-D8AE-2092-6C90B58F6FBF}"/>
              </a:ext>
            </a:extLst>
          </p:cNvPr>
          <p:cNvSpPr/>
          <p:nvPr/>
        </p:nvSpPr>
        <p:spPr>
          <a:xfrm>
            <a:off x="483108" y="784524"/>
            <a:ext cx="6642623" cy="473075"/>
          </a:xfrm>
          <a:prstGeom prst="rect">
            <a:avLst/>
          </a:prstGeom>
          <a:solidFill>
            <a:srgbClr val="0645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AFAD13C2-B98B-F378-6F56-7319A77AF047}"/>
              </a:ext>
            </a:extLst>
          </p:cNvPr>
          <p:cNvSpPr txBox="1"/>
          <p:nvPr/>
        </p:nvSpPr>
        <p:spPr>
          <a:xfrm>
            <a:off x="483107" y="791452"/>
            <a:ext cx="6642623" cy="461665"/>
          </a:xfrm>
          <a:prstGeom prst="rect">
            <a:avLst/>
          </a:prstGeom>
          <a:noFill/>
          <a:ln w="9525" cap="flat" cmpd="sng">
            <a:noFill/>
            <a:prstDash val="solid"/>
            <a:miter/>
          </a:ln>
        </p:spPr>
        <p:txBody>
          <a:bodyPr vert="horz" wrap="square" lIns="91440" tIns="45720" rIns="91440" bIns="45720" anchor="t" anchorCtr="0">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微软雅黑" panose="020B0503020204020204" pitchFamily="34" charset="-122"/>
                <a:ea typeface="微软雅黑" panose="020B0503020204020204" pitchFamily="34" charset="-122"/>
                <a:cs typeface="微软雅黑" panose="020B0503020204020204" pitchFamily="34" charset="-122"/>
              </a:defRPr>
            </a:lvl1pPr>
            <a:lvl2pPr indent="0" fontAlgn="auto">
              <a:buNone/>
              <a:defRPr>
                <a:latin typeface="Times New Roman" panose="02020603050405020304" charset="0"/>
                <a:ea typeface="宋体" panose="02010600030101010101" pitchFamily="2" charset="-122"/>
                <a:cs typeface="Times New Roman" panose="02020603050405020304" charset="0"/>
              </a:defRPr>
            </a:lvl2pPr>
            <a:lvl3pPr indent="0" fontAlgn="auto">
              <a:buNone/>
              <a:defRPr>
                <a:latin typeface="Times New Roman" panose="02020603050405020304" charset="0"/>
                <a:ea typeface="宋体" panose="02010600030101010101" pitchFamily="2" charset="-122"/>
                <a:cs typeface="Times New Roman" panose="02020603050405020304" charset="0"/>
              </a:defRPr>
            </a:lvl3pPr>
            <a:lvl4pPr indent="0" fontAlgn="auto">
              <a:buNone/>
              <a:defRPr>
                <a:latin typeface="Times New Roman" panose="02020603050405020304" charset="0"/>
                <a:ea typeface="宋体" panose="02010600030101010101" pitchFamily="2" charset="-122"/>
                <a:cs typeface="Times New Roman" panose="02020603050405020304" charset="0"/>
              </a:defRPr>
            </a:lvl4pPr>
            <a:lvl5pPr indent="0" fontAlgn="auto">
              <a:buNone/>
              <a:defRPr>
                <a:latin typeface="Times New Roman" panose="02020603050405020304" charset="0"/>
                <a:ea typeface="宋体" panose="02010600030101010101" pitchFamily="2" charset="-122"/>
                <a:cs typeface="Times New Roman" panose="02020603050405020304" charset="0"/>
              </a:defRPr>
            </a:lvl5pPr>
            <a:lvl6pPr indent="0" fontAlgn="auto">
              <a:buNone/>
              <a:defRPr>
                <a:latin typeface="Times New Roman" panose="02020603050405020304" charset="0"/>
                <a:ea typeface="宋体" panose="02010600030101010101" pitchFamily="2" charset="-122"/>
                <a:cs typeface="Times New Roman" panose="02020603050405020304" charset="0"/>
              </a:defRPr>
            </a:lvl6pPr>
            <a:lvl7pPr indent="0" fontAlgn="auto">
              <a:buNone/>
              <a:defRPr>
                <a:latin typeface="Times New Roman" panose="02020603050405020304" charset="0"/>
                <a:ea typeface="宋体" panose="02010600030101010101" pitchFamily="2" charset="-122"/>
                <a:cs typeface="Times New Roman" panose="02020603050405020304" charset="0"/>
              </a:defRPr>
            </a:lvl7pPr>
            <a:lvl8pPr indent="0" fontAlgn="auto">
              <a:buNone/>
              <a:defRPr>
                <a:latin typeface="Times New Roman" panose="02020603050405020304" charset="0"/>
                <a:ea typeface="宋体" panose="02010600030101010101" pitchFamily="2" charset="-122"/>
                <a:cs typeface="Times New Roman" panose="02020603050405020304" charset="0"/>
              </a:defRPr>
            </a:lvl8pPr>
            <a:lvl9pPr marL="3200400" indent="0" fontAlgn="auto">
              <a:buNone/>
              <a:defRPr>
                <a:latin typeface="Times New Roman" panose="02020603050405020304" charset="0"/>
                <a:ea typeface="宋体" panose="02010600030101010101" pitchFamily="2" charset="-122"/>
                <a:cs typeface="Times New Roman" panose="02020603050405020304" charset="0"/>
              </a:defRPr>
            </a:lvl9pPr>
          </a:lstStyle>
          <a:p>
            <a:r>
              <a:rPr lang="en-US" altLang="zh-CN" dirty="0">
                <a:solidFill>
                  <a:schemeClr val="bg1"/>
                </a:solidFill>
              </a:rPr>
              <a:t>Origin of Convolutional Neural Networks</a:t>
            </a:r>
            <a:endParaRPr lang="zh-CN" altLang="en-US" dirty="0">
              <a:solidFill>
                <a:schemeClr val="bg1"/>
              </a:solidFill>
            </a:endParaRPr>
          </a:p>
        </p:txBody>
      </p:sp>
    </p:spTree>
    <p:extLst>
      <p:ext uri="{BB962C8B-B14F-4D97-AF65-F5344CB8AC3E}">
        <p14:creationId xmlns:p14="http://schemas.microsoft.com/office/powerpoint/2010/main" val="38684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mExNDlhMjUxY2JmMzYwNDVlZjZkMmIwNDUxYzEzNGQ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98,&quot;width&quot;:1778}"/>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5933</TotalTime>
  <Words>3553</Words>
  <Application>Microsoft Office PowerPoint</Application>
  <PresentationFormat>宽屏</PresentationFormat>
  <Paragraphs>1839</Paragraphs>
  <Slides>59</Slides>
  <Notes>58</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59</vt:i4>
      </vt:variant>
    </vt:vector>
  </HeadingPairs>
  <TitlesOfParts>
    <vt:vector size="71" baseType="lpstr">
      <vt:lpstr>FZLanTingHeiS-DB-GB</vt:lpstr>
      <vt:lpstr>FZLanTingHeiS-R-GB</vt:lpstr>
      <vt:lpstr>FZLanTingKanHei-R-GBK</vt:lpstr>
      <vt:lpstr>微软雅黑</vt:lpstr>
      <vt:lpstr>微软雅黑</vt:lpstr>
      <vt:lpstr>Arial</vt:lpstr>
      <vt:lpstr>Calibri</vt:lpstr>
      <vt:lpstr>Cambria Math</vt:lpstr>
      <vt:lpstr>Palatino Linotype</vt:lpstr>
      <vt:lpstr>Wingdings</vt:lpstr>
      <vt:lpstr>WPS</vt:lpstr>
      <vt:lpstr>1_WPS</vt:lpstr>
      <vt:lpstr>PowerPoint 演示文稿</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CNN concept</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饶云波</cp:lastModifiedBy>
  <cp:revision>774</cp:revision>
  <dcterms:created xsi:type="dcterms:W3CDTF">2023-08-09T12:44:00Z</dcterms:created>
  <dcterms:modified xsi:type="dcterms:W3CDTF">2024-05-23T04:57:34Z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2052-12.1.0.16120</vt:lpwstr>
  </property>
</Properties>
</file>